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Kanit" charset="-34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Martel Sans Light" charset="0"/>
      <p:regular r:id="rId20"/>
    </p:embeddedFont>
    <p:embeddedFont>
      <p:font typeface="Arial Unicode MS" pitchFamily="34" charset="-128"/>
      <p:regular r:id="rId21"/>
    </p:embeddedFont>
    <p:embeddedFont>
      <p:font typeface="Arial Rounded MT Bold" pitchFamily="34" charset="0"/>
      <p:regular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-562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652468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Условные предложения в английском языке: </a:t>
            </a:r>
            <a:r>
              <a:rPr lang="en-US" sz="4400" dirty="0" err="1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Полное</a:t>
            </a: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руководство</a:t>
            </a:r>
            <a:endParaRPr lang="en-US" sz="4400" dirty="0" smtClean="0">
              <a:solidFill>
                <a:srgbClr val="FFFFFF"/>
              </a:solidFill>
              <a:latin typeface="Kanit" pitchFamily="34" charset="0"/>
              <a:ea typeface="Kanit" pitchFamily="34" charset="-122"/>
              <a:cs typeface="Kanit" pitchFamily="34" charset="-120"/>
            </a:endParaRPr>
          </a:p>
          <a:p>
            <a:pPr marL="0" indent="0" algn="l">
              <a:lnSpc>
                <a:spcPts val="5500"/>
              </a:lnSpc>
              <a:buNone/>
            </a:pP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123492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Данная презентация охватывает все типы условных предложений в английском языке. Она предназначена для учащихся от начинающего до среднего уровня. 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7724" y="5541764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МБОУ СОШ с.Владимиро-Александровское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837724" y="6193988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Левойшина А.Н.</a:t>
            </a:r>
            <a:endParaRPr lang="en-US" sz="1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0174" y="311972"/>
            <a:ext cx="6777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en-US" sz="3200" b="1" baseline="30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   </a:t>
            </a:r>
            <a:r>
              <a:rPr lang="en-US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Conditional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3035" y="1108038"/>
            <a:ext cx="102197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sz="3600" dirty="0">
                <a:solidFill>
                  <a:schemeClr val="bg1"/>
                </a:solidFill>
              </a:rPr>
              <a:t>If I </a:t>
            </a:r>
            <a:r>
              <a:rPr lang="ru-RU" sz="3600" b="1" i="1" dirty="0">
                <a:solidFill>
                  <a:schemeClr val="bg1"/>
                </a:solidFill>
              </a:rPr>
              <a:t>(</a:t>
            </a:r>
            <a:r>
              <a:rPr lang="en-US" sz="3600" b="1" i="1" dirty="0">
                <a:solidFill>
                  <a:schemeClr val="bg1"/>
                </a:solidFill>
              </a:rPr>
              <a:t>to</a:t>
            </a:r>
            <a:r>
              <a:rPr lang="ru-RU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>
                <a:solidFill>
                  <a:schemeClr val="bg1"/>
                </a:solidFill>
              </a:rPr>
              <a:t>see) </a:t>
            </a:r>
            <a:r>
              <a:rPr lang="en-US" sz="3600" dirty="0">
                <a:solidFill>
                  <a:schemeClr val="bg1"/>
                </a:solidFill>
              </a:rPr>
              <a:t>Mary,  I would </a:t>
            </a:r>
            <a:r>
              <a:rPr lang="en-US" sz="3600" b="1" i="1" dirty="0">
                <a:solidFill>
                  <a:schemeClr val="bg1"/>
                </a:solidFill>
              </a:rPr>
              <a:t>(to be) </a:t>
            </a:r>
            <a:r>
              <a:rPr lang="en-US" sz="3600" dirty="0">
                <a:solidFill>
                  <a:schemeClr val="bg1"/>
                </a:solidFill>
              </a:rPr>
              <a:t>really glad to meet her. </a:t>
            </a:r>
            <a:endParaRPr lang="ru-RU" sz="3600" dirty="0">
              <a:solidFill>
                <a:schemeClr val="bg1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sz="3600" dirty="0">
                <a:solidFill>
                  <a:schemeClr val="bg1"/>
                </a:solidFill>
              </a:rPr>
              <a:t>If Rachael </a:t>
            </a:r>
            <a:r>
              <a:rPr lang="en-US" sz="3600" b="1" i="1" dirty="0">
                <a:solidFill>
                  <a:schemeClr val="bg1"/>
                </a:solidFill>
              </a:rPr>
              <a:t>(to be)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rich, she </a:t>
            </a:r>
            <a:r>
              <a:rPr lang="en-US" sz="3600" b="1" i="1" dirty="0">
                <a:solidFill>
                  <a:schemeClr val="bg1"/>
                </a:solidFill>
              </a:rPr>
              <a:t>(to study) </a:t>
            </a:r>
            <a:r>
              <a:rPr lang="en-US" sz="3600" dirty="0">
                <a:solidFill>
                  <a:schemeClr val="bg1"/>
                </a:solidFill>
              </a:rPr>
              <a:t>at a foreign college. 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sz="3600" dirty="0">
                <a:solidFill>
                  <a:schemeClr val="bg1"/>
                </a:solidFill>
              </a:rPr>
              <a:t>If it </a:t>
            </a:r>
            <a:r>
              <a:rPr lang="en-US" sz="3600" b="1" i="1" dirty="0">
                <a:solidFill>
                  <a:schemeClr val="bg1"/>
                </a:solidFill>
              </a:rPr>
              <a:t>(to snow) </a:t>
            </a:r>
            <a:r>
              <a:rPr lang="en-US" sz="3600" dirty="0">
                <a:solidFill>
                  <a:schemeClr val="bg1"/>
                </a:solidFill>
              </a:rPr>
              <a:t>now,  it </a:t>
            </a:r>
            <a:r>
              <a:rPr lang="en-US" sz="3600" b="1" i="1" dirty="0">
                <a:solidFill>
                  <a:schemeClr val="bg1"/>
                </a:solidFill>
              </a:rPr>
              <a:t>(to be) </a:t>
            </a:r>
            <a:r>
              <a:rPr lang="en-US" sz="3600" dirty="0">
                <a:solidFill>
                  <a:schemeClr val="bg1"/>
                </a:solidFill>
              </a:rPr>
              <a:t>really difficult to get to the country for us.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sz="3600" dirty="0">
                <a:solidFill>
                  <a:schemeClr val="bg1"/>
                </a:solidFill>
              </a:rPr>
              <a:t>If somebody </a:t>
            </a:r>
            <a:r>
              <a:rPr lang="en-US" sz="3600" b="1" i="1" dirty="0">
                <a:solidFill>
                  <a:schemeClr val="bg1"/>
                </a:solidFill>
              </a:rPr>
              <a:t>(to rob)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your house, what </a:t>
            </a:r>
            <a:r>
              <a:rPr lang="en-US" sz="3600" b="1" i="1" dirty="0">
                <a:solidFill>
                  <a:schemeClr val="bg1"/>
                </a:solidFill>
              </a:rPr>
              <a:t>(to do) </a:t>
            </a:r>
            <a:r>
              <a:rPr lang="en-US" sz="3600" dirty="0">
                <a:solidFill>
                  <a:schemeClr val="bg1"/>
                </a:solidFill>
              </a:rPr>
              <a:t>you?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sz="3600" dirty="0">
                <a:solidFill>
                  <a:schemeClr val="bg1"/>
                </a:solidFill>
              </a:rPr>
              <a:t>If I ever </a:t>
            </a:r>
            <a:r>
              <a:rPr lang="en-US" sz="3600" b="1" i="1" dirty="0">
                <a:solidFill>
                  <a:schemeClr val="bg1"/>
                </a:solidFill>
              </a:rPr>
              <a:t>(to get) </a:t>
            </a:r>
            <a:r>
              <a:rPr lang="en-US" sz="3600" dirty="0">
                <a:solidFill>
                  <a:schemeClr val="bg1"/>
                </a:solidFill>
              </a:rPr>
              <a:t>married, I </a:t>
            </a:r>
            <a:r>
              <a:rPr lang="en-US" sz="3600" b="1" i="1" dirty="0">
                <a:solidFill>
                  <a:schemeClr val="bg1"/>
                </a:solidFill>
              </a:rPr>
              <a:t>(to do)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it only of love.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sz="3600" dirty="0">
                <a:solidFill>
                  <a:schemeClr val="bg1"/>
                </a:solidFill>
              </a:rPr>
              <a:t>If I </a:t>
            </a:r>
            <a:r>
              <a:rPr lang="en-US" sz="3600" b="1" i="1" dirty="0">
                <a:solidFill>
                  <a:schemeClr val="bg1"/>
                </a:solidFill>
              </a:rPr>
              <a:t>(to have) </a:t>
            </a:r>
            <a:r>
              <a:rPr lang="en-US" sz="3600" dirty="0">
                <a:solidFill>
                  <a:schemeClr val="bg1"/>
                </a:solidFill>
              </a:rPr>
              <a:t>enough money, I </a:t>
            </a:r>
            <a:r>
              <a:rPr lang="en-US" sz="3600" b="1" i="1" dirty="0">
                <a:solidFill>
                  <a:schemeClr val="bg1"/>
                </a:solidFill>
              </a:rPr>
              <a:t>(buy)  </a:t>
            </a:r>
            <a:r>
              <a:rPr lang="en-US" sz="3600" dirty="0">
                <a:solidFill>
                  <a:schemeClr val="bg1"/>
                </a:solidFill>
              </a:rPr>
              <a:t>a country cottage. </a:t>
            </a:r>
          </a:p>
        </p:txBody>
      </p:sp>
      <p:pic>
        <p:nvPicPr>
          <p:cNvPr id="4" name="Picture 8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09691"/>
            <a:ext cx="14630400" cy="519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6976" y="258184"/>
            <a:ext cx="1776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000" b="1" baseline="30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  </a:t>
            </a:r>
            <a:r>
              <a:rPr lang="en-US" sz="2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Conditional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8339" y="1312433"/>
            <a:ext cx="10144461" cy="51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</a:rPr>
              <a:t>If he </a:t>
            </a:r>
            <a:r>
              <a:rPr lang="ru-RU" sz="2800" b="1" dirty="0">
                <a:solidFill>
                  <a:schemeClr val="bg1"/>
                </a:solidFill>
              </a:rPr>
              <a:t>(</a:t>
            </a:r>
            <a:r>
              <a:rPr lang="en-US" sz="2800" b="1" dirty="0">
                <a:solidFill>
                  <a:schemeClr val="bg1"/>
                </a:solidFill>
              </a:rPr>
              <a:t>to study) </a:t>
            </a:r>
            <a:r>
              <a:rPr lang="en-US" sz="2800" dirty="0">
                <a:solidFill>
                  <a:schemeClr val="bg1"/>
                </a:solidFill>
              </a:rPr>
              <a:t>harder, he </a:t>
            </a:r>
            <a:r>
              <a:rPr lang="en-US" sz="2800" b="1" i="1" dirty="0">
                <a:solidFill>
                  <a:schemeClr val="bg1"/>
                </a:solidFill>
              </a:rPr>
              <a:t>(to pass) </a:t>
            </a:r>
            <a:r>
              <a:rPr lang="en-US" sz="2800" dirty="0">
                <a:solidFill>
                  <a:schemeClr val="bg1"/>
                </a:solidFill>
              </a:rPr>
              <a:t>his test  better then.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</a:rPr>
              <a:t>If we </a:t>
            </a:r>
            <a:r>
              <a:rPr lang="en-US" sz="2800" b="1" dirty="0">
                <a:solidFill>
                  <a:schemeClr val="bg1"/>
                </a:solidFill>
              </a:rPr>
              <a:t>(to begin) the work earlier</a:t>
            </a:r>
            <a:r>
              <a:rPr lang="en-US" sz="2800" dirty="0">
                <a:solidFill>
                  <a:schemeClr val="bg1"/>
                </a:solidFill>
              </a:rPr>
              <a:t>, we </a:t>
            </a:r>
            <a:r>
              <a:rPr lang="en-US" sz="2800" b="1" i="1" dirty="0">
                <a:solidFill>
                  <a:schemeClr val="bg1"/>
                </a:solidFill>
              </a:rPr>
              <a:t>(to have)</a:t>
            </a:r>
            <a:r>
              <a:rPr lang="en-US" sz="2800" dirty="0">
                <a:solidFill>
                  <a:schemeClr val="bg1"/>
                </a:solidFill>
              </a:rPr>
              <a:t> more time.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</a:rPr>
              <a:t>Lena </a:t>
            </a:r>
            <a:r>
              <a:rPr lang="en-US" sz="2800" b="1" dirty="0">
                <a:solidFill>
                  <a:schemeClr val="bg1"/>
                </a:solidFill>
              </a:rPr>
              <a:t>(to buy) </a:t>
            </a:r>
            <a:r>
              <a:rPr lang="en-US" sz="2800" dirty="0">
                <a:solidFill>
                  <a:schemeClr val="bg1"/>
                </a:solidFill>
              </a:rPr>
              <a:t>the milk if she </a:t>
            </a:r>
            <a:r>
              <a:rPr lang="en-US" sz="2800" b="1" i="1" dirty="0">
                <a:solidFill>
                  <a:schemeClr val="bg1"/>
                </a:solidFill>
              </a:rPr>
              <a:t>(forget) about it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</a:rPr>
              <a:t>They (not to get) into that accident if Jim (not to drive so fast</a:t>
            </a:r>
            <a:r>
              <a:rPr lang="ru-RU" sz="2800" dirty="0">
                <a:solidFill>
                  <a:schemeClr val="bg1"/>
                </a:solidFill>
              </a:rPr>
              <a:t>)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</a:rPr>
              <a:t>The dogs(to get out) if the door </a:t>
            </a:r>
            <a:r>
              <a:rPr lang="en-US" sz="2800" b="1" dirty="0">
                <a:solidFill>
                  <a:schemeClr val="bg1"/>
                </a:solidFill>
              </a:rPr>
              <a:t>(to be) locked.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</a:rPr>
              <a:t>If Jenny  </a:t>
            </a:r>
            <a:r>
              <a:rPr lang="en-US" sz="2800" b="1" i="1" dirty="0">
                <a:solidFill>
                  <a:schemeClr val="bg1"/>
                </a:solidFill>
              </a:rPr>
              <a:t>(to ask)</a:t>
            </a:r>
            <a:r>
              <a:rPr lang="en-US" sz="2800" dirty="0">
                <a:solidFill>
                  <a:schemeClr val="bg1"/>
                </a:solidFill>
              </a:rPr>
              <a:t> me about the matter,  I (to answer) all her questions. </a:t>
            </a:r>
          </a:p>
          <a:p>
            <a:pPr marL="514350" indent="-51435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</a:rPr>
              <a:t>I </a:t>
            </a:r>
            <a:r>
              <a:rPr lang="en-US" sz="2800" b="1" i="1" dirty="0">
                <a:solidFill>
                  <a:schemeClr val="bg1"/>
                </a:solidFill>
              </a:rPr>
              <a:t>(to call)</a:t>
            </a:r>
            <a:r>
              <a:rPr lang="en-US" sz="2800" dirty="0">
                <a:solidFill>
                  <a:schemeClr val="bg1"/>
                </a:solidFill>
              </a:rPr>
              <a:t> the police if I </a:t>
            </a:r>
            <a:r>
              <a:rPr lang="en-US" sz="2800" b="1" i="1" dirty="0">
                <a:solidFill>
                  <a:schemeClr val="bg1"/>
                </a:solidFill>
              </a:rPr>
              <a:t>(to see) </a:t>
            </a:r>
            <a:r>
              <a:rPr lang="en-US" sz="2800" dirty="0">
                <a:solidFill>
                  <a:schemeClr val="bg1"/>
                </a:solidFill>
              </a:rPr>
              <a:t>those  robbers again.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8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09691"/>
            <a:ext cx="14630400" cy="519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1810" y="301214"/>
            <a:ext cx="4626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Name the type of conditional sentences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9704" y="1602889"/>
            <a:ext cx="12650992" cy="5182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If I were you, I would tell him about their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plan.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If he had come yesterday, we would have met him.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If this story were not interesting, I wouldn't read it!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If we had come a minute later, we would not have seen  the matter.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If it rains hard  for a long time, water runs along the streets.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If I have some free time, I will call on you.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Picture 8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09691"/>
            <a:ext cx="14630400" cy="519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0" y="376518"/>
            <a:ext cx="731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Все типы условных предложений состоят из двух частей: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i="1" dirty="0" smtClean="0">
                <a:solidFill>
                  <a:schemeClr val="bg1"/>
                </a:solidFill>
              </a:rPr>
              <a:t>1) главной части;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i="1" dirty="0" smtClean="0">
                <a:solidFill>
                  <a:schemeClr val="bg1"/>
                </a:solidFill>
              </a:rPr>
              <a:t>2)придаточной (условной) части.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7600" y="2571079"/>
            <a:ext cx="7315200" cy="2374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 b="1" i="1" dirty="0" smtClean="0">
                <a:solidFill>
                  <a:schemeClr val="bg1"/>
                </a:solidFill>
              </a:rPr>
              <a:t>Придаточная часть выражает условие и содержит слова: </a:t>
            </a:r>
          </a:p>
          <a:p>
            <a:pPr marL="431800" indent="-323850" algn="ctr">
              <a:lnSpc>
                <a:spcPct val="112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 i="1" dirty="0" err="1" smtClean="0">
                <a:solidFill>
                  <a:schemeClr val="bg1"/>
                </a:solidFill>
                <a:latin typeface="Arial Unicode MS" charset="0"/>
              </a:rPr>
              <a:t>If</a:t>
            </a:r>
            <a:r>
              <a:rPr lang="ru-RU" sz="2800" i="1" dirty="0" smtClean="0">
                <a:solidFill>
                  <a:schemeClr val="bg1"/>
                </a:solidFill>
                <a:latin typeface="Arial Unicode MS" charset="0"/>
              </a:rPr>
              <a:t> - если</a:t>
            </a:r>
          </a:p>
          <a:p>
            <a:pPr marL="431800" indent="-323850" algn="ctr">
              <a:lnSpc>
                <a:spcPct val="112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 i="1" dirty="0" err="1" smtClean="0">
                <a:solidFill>
                  <a:schemeClr val="bg1"/>
                </a:solidFill>
                <a:latin typeface="Arial Unicode MS" charset="0"/>
              </a:rPr>
              <a:t>When</a:t>
            </a:r>
            <a:r>
              <a:rPr lang="ru-RU" sz="2800" i="1" dirty="0" smtClean="0">
                <a:solidFill>
                  <a:schemeClr val="bg1"/>
                </a:solidFill>
                <a:latin typeface="Arial Unicode MS" charset="0"/>
              </a:rPr>
              <a:t> - когда</a:t>
            </a:r>
          </a:p>
          <a:p>
            <a:pPr marL="431800" indent="-323850" algn="ctr">
              <a:lnSpc>
                <a:spcPct val="112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800" i="1" dirty="0" err="1" smtClean="0">
                <a:solidFill>
                  <a:schemeClr val="bg1"/>
                </a:solidFill>
                <a:latin typeface="Arial Unicode MS" charset="0"/>
              </a:rPr>
              <a:t>Unless</a:t>
            </a:r>
            <a:r>
              <a:rPr lang="ru-RU" sz="2800" i="1" dirty="0" smtClean="0">
                <a:solidFill>
                  <a:schemeClr val="bg1"/>
                </a:solidFill>
                <a:latin typeface="Arial Unicode MS" charset="0"/>
              </a:rPr>
              <a:t> - если не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7600" y="5099126"/>
            <a:ext cx="7315200" cy="2071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323850"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b="1" i="1" dirty="0" smtClean="0">
                <a:solidFill>
                  <a:schemeClr val="bg1"/>
                </a:solidFill>
              </a:rPr>
              <a:t>Придаточная часть выражает условие и содержит слова: </a:t>
            </a:r>
          </a:p>
          <a:p>
            <a:pPr marL="431800" indent="-323850" algn="ctr">
              <a:lnSpc>
                <a:spcPct val="112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i="1" dirty="0" err="1" smtClean="0">
                <a:solidFill>
                  <a:schemeClr val="bg1"/>
                </a:solidFill>
                <a:latin typeface="Arial Unicode MS" charset="0"/>
              </a:rPr>
              <a:t>If</a:t>
            </a:r>
            <a:r>
              <a:rPr lang="ru-RU" sz="2400" i="1" dirty="0" smtClean="0">
                <a:solidFill>
                  <a:schemeClr val="bg1"/>
                </a:solidFill>
                <a:latin typeface="Arial Unicode MS" charset="0"/>
              </a:rPr>
              <a:t> - если</a:t>
            </a:r>
          </a:p>
          <a:p>
            <a:pPr marL="431800" indent="-323850" algn="ctr">
              <a:lnSpc>
                <a:spcPct val="112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i="1" dirty="0" err="1" smtClean="0">
                <a:solidFill>
                  <a:schemeClr val="bg1"/>
                </a:solidFill>
                <a:latin typeface="Arial Unicode MS" charset="0"/>
              </a:rPr>
              <a:t>When</a:t>
            </a:r>
            <a:r>
              <a:rPr lang="ru-RU" sz="2400" i="1" dirty="0" smtClean="0">
                <a:solidFill>
                  <a:schemeClr val="bg1"/>
                </a:solidFill>
                <a:latin typeface="Arial Unicode MS" charset="0"/>
              </a:rPr>
              <a:t> - когда</a:t>
            </a:r>
          </a:p>
          <a:p>
            <a:pPr marL="431800" indent="-323850" algn="ctr">
              <a:lnSpc>
                <a:spcPct val="112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400" i="1" dirty="0" err="1" smtClean="0">
                <a:solidFill>
                  <a:schemeClr val="bg1"/>
                </a:solidFill>
                <a:latin typeface="Arial Unicode MS" charset="0"/>
              </a:rPr>
              <a:t>Unless</a:t>
            </a:r>
            <a:r>
              <a:rPr lang="ru-RU" sz="2400" i="1" dirty="0" smtClean="0">
                <a:solidFill>
                  <a:schemeClr val="bg1"/>
                </a:solidFill>
                <a:latin typeface="Arial Unicode MS" charset="0"/>
              </a:rPr>
              <a:t> - если не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8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607" y="7709691"/>
            <a:ext cx="14781007" cy="519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965127"/>
            <a:ext cx="664368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400" b="1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Zero </a:t>
            </a:r>
            <a:r>
              <a:rPr lang="en-US" sz="4400" b="1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conditional</a:t>
            </a:r>
            <a:endParaRPr lang="ru-RU" sz="4400" b="1" u="sng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0" indent="0" algn="l">
              <a:lnSpc>
                <a:spcPts val="5500"/>
              </a:lnSpc>
              <a:buNone/>
            </a:pPr>
            <a:r>
              <a:rPr lang="en-US" sz="4400" dirty="0" smtClean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Общие истины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147893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Нулевой тип условных предложений используется для выражения общих истин и научных фактов.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837724" y="3800118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Формула: </a:t>
            </a:r>
            <a:r>
              <a:rPr lang="en-US" sz="1850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If + Present Simple, Present Simple</a:t>
            </a: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46916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Пример 1: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837724" y="5282922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If you heat ice, it melts. (Если вы нагреете лед, он тает.)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7614761" y="46916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Пример 2: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14761" y="5282922"/>
            <a:ext cx="618553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If you don't water plants, they die. (Если не поливать растения, они умирают.)</a:t>
            </a:r>
            <a:endParaRPr lang="en-US" sz="1850" dirty="0"/>
          </a:p>
        </p:txBody>
      </p:sp>
      <p:pic>
        <p:nvPicPr>
          <p:cNvPr id="11" name="Picture 8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48971"/>
            <a:ext cx="14630400" cy="218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737116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4400" dirty="0" smtClean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</a:t>
            </a:r>
            <a:r>
              <a:rPr lang="en-US" sz="2800" b="1" baseline="30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  </a:t>
            </a:r>
            <a:endParaRPr lang="ru-RU" sz="2800" b="1" baseline="300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Conditional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0" indent="0" algn="l">
              <a:lnSpc>
                <a:spcPts val="5500"/>
              </a:lnSpc>
              <a:buNone/>
            </a:pPr>
            <a:r>
              <a:rPr lang="en-US" sz="4400" dirty="0" err="1" smtClean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Вероятные</a:t>
            </a:r>
            <a:r>
              <a:rPr lang="en-US" sz="4400" dirty="0" smtClean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ситуации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2504123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Первый тип условных предложений используется для выражения вероятных ситуаций в будущем.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324124" y="3539371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Формула: </a:t>
            </a:r>
            <a:r>
              <a:rPr lang="en-US" sz="1850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If + Present Simple, Will + Infinitive</a:t>
            </a: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.</a:t>
            </a:r>
            <a:endParaRPr lang="en-US" sz="1850" dirty="0"/>
          </a:p>
        </p:txBody>
      </p:sp>
      <p:sp>
        <p:nvSpPr>
          <p:cNvPr id="6" name="Shape 3"/>
          <p:cNvSpPr/>
          <p:nvPr/>
        </p:nvSpPr>
        <p:spPr>
          <a:xfrm>
            <a:off x="6324124" y="4460796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7" name="Text 4"/>
          <p:cNvSpPr/>
          <p:nvPr/>
        </p:nvSpPr>
        <p:spPr>
          <a:xfrm>
            <a:off x="7101959" y="446079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Пример 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7101959" y="4956334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If it rains tomorrow, I will stay home. (Если завтра пойдет дождь, я останусь дома.)</a:t>
            </a:r>
            <a:endParaRPr lang="en-US" sz="1850" dirty="0"/>
          </a:p>
        </p:txBody>
      </p:sp>
      <p:sp>
        <p:nvSpPr>
          <p:cNvPr id="9" name="Shape 6"/>
          <p:cNvSpPr/>
          <p:nvPr/>
        </p:nvSpPr>
        <p:spPr>
          <a:xfrm>
            <a:off x="6324124" y="623089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0" name="Text 7"/>
          <p:cNvSpPr/>
          <p:nvPr/>
        </p:nvSpPr>
        <p:spPr>
          <a:xfrm>
            <a:off x="7101959" y="623089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Пример 2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7101959" y="6726436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If you study hard, you will pass the exam. (Если ты будешь усердно учиться, ты сдашь экзамен.)</a:t>
            </a:r>
            <a:endParaRPr lang="en-US" sz="1850" dirty="0"/>
          </a:p>
        </p:txBody>
      </p:sp>
      <p:pic>
        <p:nvPicPr>
          <p:cNvPr id="12296" name="Picture 8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7709691"/>
            <a:ext cx="9144000" cy="519909"/>
          </a:xfrm>
          <a:prstGeom prst="rect">
            <a:avLst/>
          </a:prstGeom>
          <a:noFill/>
        </p:spPr>
      </p:pic>
      <p:pic>
        <p:nvPicPr>
          <p:cNvPr id="16" name="Picture 8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0"/>
            <a:ext cx="9144000" cy="519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02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98644" y="638175"/>
            <a:ext cx="7519511" cy="1364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35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en-US" sz="4400" b="1" baseline="30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   </a:t>
            </a:r>
            <a:r>
              <a:rPr lang="en-US" sz="4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Conditional</a:t>
            </a:r>
            <a:endParaRPr lang="ru-RU" sz="4400" dirty="0" smtClean="0">
              <a:solidFill>
                <a:schemeClr val="bg1"/>
              </a:solidFill>
            </a:endParaRPr>
          </a:p>
          <a:p>
            <a:pPr marL="0" indent="0" algn="l">
              <a:lnSpc>
                <a:spcPts val="5350"/>
              </a:lnSpc>
              <a:buNone/>
            </a:pPr>
            <a:r>
              <a:rPr lang="en-US" sz="4250" dirty="0" smtClean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en-US" sz="4250" dirty="0" err="1" smtClean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Нереальные</a:t>
            </a:r>
            <a:r>
              <a:rPr lang="en-US" sz="4250" dirty="0" smtClean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en-US" sz="4250" dirty="0" err="1" smtClean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ситуации</a:t>
            </a:r>
            <a:endParaRPr lang="en-US" sz="4250" dirty="0"/>
          </a:p>
        </p:txBody>
      </p:sp>
      <p:sp>
        <p:nvSpPr>
          <p:cNvPr id="4" name="Text 1"/>
          <p:cNvSpPr/>
          <p:nvPr/>
        </p:nvSpPr>
        <p:spPr>
          <a:xfrm>
            <a:off x="6298644" y="2351127"/>
            <a:ext cx="7519511" cy="742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Второй тип условных предложений используется для выражения нереальных или маловероятных ситуаций.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6298644" y="3354586"/>
            <a:ext cx="7519511" cy="3712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Формула: </a:t>
            </a:r>
            <a:r>
              <a:rPr lang="en-US" sz="1800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If + Past Simple, Would + Infinitive</a:t>
            </a:r>
            <a:r>
              <a:rPr lang="en-US" sz="18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.</a:t>
            </a:r>
            <a:endParaRPr lang="en-US" sz="1800" dirty="0"/>
          </a:p>
        </p:txBody>
      </p:sp>
      <p:sp>
        <p:nvSpPr>
          <p:cNvPr id="6" name="Shape 3"/>
          <p:cNvSpPr/>
          <p:nvPr/>
        </p:nvSpPr>
        <p:spPr>
          <a:xfrm>
            <a:off x="6298644" y="3986808"/>
            <a:ext cx="7519511" cy="1686997"/>
          </a:xfrm>
          <a:prstGeom prst="roundRect">
            <a:avLst>
              <a:gd name="adj" fmla="val 2064"/>
            </a:avLst>
          </a:prstGeom>
          <a:solidFill>
            <a:srgbClr val="2F2B54"/>
          </a:solidFill>
          <a:ln/>
        </p:spPr>
      </p:sp>
      <p:sp>
        <p:nvSpPr>
          <p:cNvPr id="7" name="Text 4"/>
          <p:cNvSpPr/>
          <p:nvPr/>
        </p:nvSpPr>
        <p:spPr>
          <a:xfrm>
            <a:off x="6530697" y="4218861"/>
            <a:ext cx="2730222" cy="341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Пример 1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6530697" y="4699278"/>
            <a:ext cx="7055406" cy="742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If I won the lottery, I would travel the world. (Если бы я выиграл в лотерею, я бы путешествовал по миру.)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6298644" y="5905857"/>
            <a:ext cx="7519511" cy="1686997"/>
          </a:xfrm>
          <a:prstGeom prst="roundRect">
            <a:avLst>
              <a:gd name="adj" fmla="val 2064"/>
            </a:avLst>
          </a:prstGeom>
          <a:solidFill>
            <a:srgbClr val="2F2B54"/>
          </a:solidFill>
          <a:ln/>
        </p:spPr>
      </p:sp>
      <p:sp>
        <p:nvSpPr>
          <p:cNvPr id="10" name="Text 7"/>
          <p:cNvSpPr/>
          <p:nvPr/>
        </p:nvSpPr>
        <p:spPr>
          <a:xfrm>
            <a:off x="6530697" y="6137910"/>
            <a:ext cx="2730222" cy="3412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Пример 2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6530697" y="6618327"/>
            <a:ext cx="7055406" cy="742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If I were you, I wouldn't do that. (На твоем месте я бы этого не делал.)</a:t>
            </a:r>
            <a:endParaRPr lang="en-US" sz="1800" dirty="0"/>
          </a:p>
        </p:txBody>
      </p:sp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7780047"/>
            <a:ext cx="9144000" cy="449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954881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3</a:t>
            </a:r>
            <a:r>
              <a:rPr lang="en-US" sz="4400" b="1" baseline="30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  </a:t>
            </a:r>
            <a:r>
              <a:rPr lang="en-US" sz="4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Conditional</a:t>
            </a:r>
            <a:r>
              <a:rPr lang="en-US" sz="4400" dirty="0" smtClean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Нереальные ситуации в прошлом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2721888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Третий тип условных предложений используется для выражения нереальных ситуаций в прошлом.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324124" y="3757136"/>
            <a:ext cx="746855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Формула: </a:t>
            </a:r>
            <a:r>
              <a:rPr lang="en-US" sz="1850" b="1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If + Past Perfect, Would Have + Past Participle</a:t>
            </a: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.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4409361"/>
            <a:ext cx="598408" cy="5984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324124" y="52470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Пример 1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6324124" y="5742623"/>
            <a:ext cx="3554730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If I had studied harder, I would have passed the exam. (Если бы я учился усерднее, я бы сдал экзамен.)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7827" y="4409361"/>
            <a:ext cx="598408" cy="5984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237827" y="52470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Пример 2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237827" y="5742623"/>
            <a:ext cx="3554849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If I hadn't missed the bus, I wouldn't have been late. (Если бы я не опоздал на автобус, я бы не опоздал.)</a:t>
            </a:r>
            <a:endParaRPr lang="en-US" sz="1850" dirty="0"/>
          </a:p>
        </p:txBody>
      </p:sp>
      <p:pic>
        <p:nvPicPr>
          <p:cNvPr id="12" name="Picture 8" descr="Picture backgrou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7709691"/>
            <a:ext cx="9144000" cy="519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662226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400" dirty="0" smtClean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Mixed </a:t>
            </a:r>
            <a:r>
              <a:rPr lang="en-US" sz="4400" b="1" baseline="30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4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Conditionals </a:t>
            </a:r>
            <a:r>
              <a:rPr lang="en-US" sz="4400" dirty="0" err="1" smtClean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Смешанные</a:t>
            </a:r>
            <a:r>
              <a:rPr lang="en-US" sz="4400" dirty="0" smtClean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типы условных предложений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2429232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Смешанные типы сочетают разные части условных предложений для выражения сложных и нереальных ситуаций.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593324" y="3464481"/>
            <a:ext cx="30480" cy="4102775"/>
          </a:xfrm>
          <a:prstGeom prst="roundRect">
            <a:avLst>
              <a:gd name="adj" fmla="val 117806"/>
            </a:avLst>
          </a:prstGeom>
          <a:solidFill>
            <a:srgbClr val="48446D"/>
          </a:solidFill>
          <a:ln/>
        </p:spPr>
      </p:sp>
      <p:sp>
        <p:nvSpPr>
          <p:cNvPr id="6" name="Shape 3"/>
          <p:cNvSpPr/>
          <p:nvPr/>
        </p:nvSpPr>
        <p:spPr>
          <a:xfrm>
            <a:off x="6832104" y="3987641"/>
            <a:ext cx="718066" cy="30480"/>
          </a:xfrm>
          <a:prstGeom prst="roundRect">
            <a:avLst>
              <a:gd name="adj" fmla="val 117806"/>
            </a:avLst>
          </a:prstGeom>
          <a:solidFill>
            <a:srgbClr val="48446D"/>
          </a:solidFill>
          <a:ln/>
        </p:spPr>
      </p:sp>
      <p:sp>
        <p:nvSpPr>
          <p:cNvPr id="7" name="Shape 4"/>
          <p:cNvSpPr/>
          <p:nvPr/>
        </p:nvSpPr>
        <p:spPr>
          <a:xfrm>
            <a:off x="6324064" y="373368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8" name="Text 5"/>
          <p:cNvSpPr/>
          <p:nvPr/>
        </p:nvSpPr>
        <p:spPr>
          <a:xfrm>
            <a:off x="6424315" y="3791664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50" dirty="0"/>
          </a:p>
        </p:txBody>
      </p:sp>
      <p:sp>
        <p:nvSpPr>
          <p:cNvPr id="9" name="Text 6"/>
          <p:cNvSpPr/>
          <p:nvPr/>
        </p:nvSpPr>
        <p:spPr>
          <a:xfrm>
            <a:off x="7790259" y="370379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Пример 1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7790259" y="4199334"/>
            <a:ext cx="600241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If I had listened to my parents, I would be a doctor now. (Если бы я послушал родителей, я был бы врачом сейчас.)</a:t>
            </a:r>
            <a:endParaRPr lang="en-US" sz="1850" dirty="0"/>
          </a:p>
        </p:txBody>
      </p:sp>
      <p:sp>
        <p:nvSpPr>
          <p:cNvPr id="11" name="Shape 8"/>
          <p:cNvSpPr/>
          <p:nvPr/>
        </p:nvSpPr>
        <p:spPr>
          <a:xfrm>
            <a:off x="6832104" y="6350198"/>
            <a:ext cx="718066" cy="30480"/>
          </a:xfrm>
          <a:prstGeom prst="roundRect">
            <a:avLst>
              <a:gd name="adj" fmla="val 117806"/>
            </a:avLst>
          </a:prstGeom>
          <a:solidFill>
            <a:srgbClr val="48446D"/>
          </a:solidFill>
          <a:ln/>
        </p:spPr>
      </p:sp>
      <p:sp>
        <p:nvSpPr>
          <p:cNvPr id="12" name="Shape 9"/>
          <p:cNvSpPr/>
          <p:nvPr/>
        </p:nvSpPr>
        <p:spPr>
          <a:xfrm>
            <a:off x="6324064" y="609623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3" name="Text 10"/>
          <p:cNvSpPr/>
          <p:nvPr/>
        </p:nvSpPr>
        <p:spPr>
          <a:xfrm>
            <a:off x="6424315" y="6154222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790259" y="606635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Пример 2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790259" y="6561892"/>
            <a:ext cx="60024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If I were rich, I would have bought that car yesterday. (Если бы я был богат, я бы купил эту машину вчера.)</a:t>
            </a:r>
            <a:endParaRPr lang="en-US" sz="1850" dirty="0"/>
          </a:p>
        </p:txBody>
      </p:sp>
      <p:pic>
        <p:nvPicPr>
          <p:cNvPr id="16" name="Picture 8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7709691"/>
            <a:ext cx="9144000" cy="519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132" y="301213"/>
            <a:ext cx="11198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Zero conditional</a:t>
            </a:r>
            <a:endParaRPr lang="ru-RU" sz="3200" b="1" u="sng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2278" y="1032734"/>
            <a:ext cx="1023052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sz="4000" dirty="0">
                <a:solidFill>
                  <a:schemeClr val="bg1"/>
                </a:solidFill>
              </a:rPr>
              <a:t>If you </a:t>
            </a:r>
            <a:r>
              <a:rPr lang="en-US" sz="4000" b="1" i="1" dirty="0">
                <a:solidFill>
                  <a:schemeClr val="bg1"/>
                </a:solidFill>
              </a:rPr>
              <a:t>(to love)</a:t>
            </a:r>
            <a:r>
              <a:rPr lang="en-US" sz="4000" dirty="0">
                <a:solidFill>
                  <a:schemeClr val="bg1"/>
                </a:solidFill>
              </a:rPr>
              <a:t> nature, you never </a:t>
            </a:r>
            <a:r>
              <a:rPr lang="en-US" sz="4000" b="1" i="1" dirty="0">
                <a:solidFill>
                  <a:schemeClr val="bg1"/>
                </a:solidFill>
              </a:rPr>
              <a:t>(to throw) </a:t>
            </a:r>
            <a:r>
              <a:rPr lang="en-US" sz="4000" dirty="0">
                <a:solidFill>
                  <a:schemeClr val="bg1"/>
                </a:solidFill>
              </a:rPr>
              <a:t>litter outdoors.</a:t>
            </a:r>
            <a:endParaRPr lang="ru-RU" sz="4000" dirty="0">
              <a:solidFill>
                <a:schemeClr val="bg1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sz="4000" dirty="0">
                <a:solidFill>
                  <a:schemeClr val="bg1"/>
                </a:solidFill>
              </a:rPr>
              <a:t>If  I </a:t>
            </a:r>
            <a:r>
              <a:rPr lang="en-US" sz="4000" b="1" i="1" dirty="0">
                <a:solidFill>
                  <a:schemeClr val="bg1"/>
                </a:solidFill>
              </a:rPr>
              <a:t>(to get up) </a:t>
            </a:r>
            <a:r>
              <a:rPr lang="en-US" sz="4000" dirty="0">
                <a:solidFill>
                  <a:schemeClr val="bg1"/>
                </a:solidFill>
              </a:rPr>
              <a:t>late,  I usually </a:t>
            </a:r>
            <a:r>
              <a:rPr lang="en-US" sz="4000" b="1" i="1" dirty="0">
                <a:solidFill>
                  <a:schemeClr val="bg1"/>
                </a:solidFill>
              </a:rPr>
              <a:t>(to have) </a:t>
            </a:r>
            <a:r>
              <a:rPr lang="en-US" sz="4000" dirty="0">
                <a:solidFill>
                  <a:schemeClr val="bg1"/>
                </a:solidFill>
              </a:rPr>
              <a:t>a headache.</a:t>
            </a:r>
            <a:endParaRPr lang="ru-RU" sz="4000" dirty="0">
              <a:solidFill>
                <a:schemeClr val="bg1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sz="4000" dirty="0">
                <a:solidFill>
                  <a:schemeClr val="bg1"/>
                </a:solidFill>
              </a:rPr>
              <a:t> If you </a:t>
            </a:r>
            <a:r>
              <a:rPr lang="en-US" sz="4000" b="1" i="1" dirty="0">
                <a:solidFill>
                  <a:schemeClr val="bg1"/>
                </a:solidFill>
              </a:rPr>
              <a:t>(not to eat) </a:t>
            </a:r>
            <a:r>
              <a:rPr lang="en-US" sz="4000" dirty="0">
                <a:solidFill>
                  <a:schemeClr val="bg1"/>
                </a:solidFill>
              </a:rPr>
              <a:t>long, you </a:t>
            </a:r>
            <a:r>
              <a:rPr lang="en-US" sz="4000" b="1" i="1" dirty="0">
                <a:solidFill>
                  <a:schemeClr val="bg1"/>
                </a:solidFill>
              </a:rPr>
              <a:t>(to get)</a:t>
            </a:r>
            <a:r>
              <a:rPr lang="en-US" sz="4000" dirty="0">
                <a:solidFill>
                  <a:schemeClr val="bg1"/>
                </a:solidFill>
              </a:rPr>
              <a:t>  weak. </a:t>
            </a:r>
            <a:endParaRPr lang="ru-RU" sz="4000" dirty="0">
              <a:solidFill>
                <a:schemeClr val="bg1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sz="4000" dirty="0">
                <a:solidFill>
                  <a:schemeClr val="bg1"/>
                </a:solidFill>
              </a:rPr>
              <a:t>If you </a:t>
            </a:r>
            <a:r>
              <a:rPr lang="ru-RU" sz="4000" b="1" i="1" dirty="0">
                <a:solidFill>
                  <a:schemeClr val="bg1"/>
                </a:solidFill>
              </a:rPr>
              <a:t>(</a:t>
            </a:r>
            <a:r>
              <a:rPr lang="en-US" sz="4000" b="1" i="1" dirty="0">
                <a:solidFill>
                  <a:schemeClr val="bg1"/>
                </a:solidFill>
              </a:rPr>
              <a:t>to</a:t>
            </a:r>
            <a:r>
              <a:rPr lang="ru-RU" sz="4000" b="1" i="1" dirty="0">
                <a:solidFill>
                  <a:schemeClr val="bg1"/>
                </a:solidFill>
              </a:rPr>
              <a:t> </a:t>
            </a:r>
            <a:r>
              <a:rPr lang="en-US" sz="4000" b="1" i="1" dirty="0">
                <a:solidFill>
                  <a:schemeClr val="bg1"/>
                </a:solidFill>
              </a:rPr>
              <a:t>boil)  </a:t>
            </a:r>
            <a:r>
              <a:rPr lang="en-US" sz="4000" dirty="0">
                <a:solidFill>
                  <a:schemeClr val="bg1"/>
                </a:solidFill>
              </a:rPr>
              <a:t>ice, it </a:t>
            </a:r>
            <a:r>
              <a:rPr lang="en-US" sz="4000" b="1" i="1" dirty="0">
                <a:solidFill>
                  <a:schemeClr val="bg1"/>
                </a:solidFill>
              </a:rPr>
              <a:t>(to melt) </a:t>
            </a:r>
            <a:r>
              <a:rPr lang="en-US" sz="4000" dirty="0">
                <a:solidFill>
                  <a:schemeClr val="bg1"/>
                </a:solidFill>
              </a:rPr>
              <a:t>and </a:t>
            </a:r>
            <a:r>
              <a:rPr lang="en-US" sz="4000" b="1" i="1" dirty="0">
                <a:solidFill>
                  <a:schemeClr val="bg1"/>
                </a:solidFill>
              </a:rPr>
              <a:t>(to turn)</a:t>
            </a:r>
            <a:r>
              <a:rPr lang="en-US" sz="4000" dirty="0">
                <a:solidFill>
                  <a:schemeClr val="bg1"/>
                </a:solidFill>
              </a:rPr>
              <a:t> into water.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sz="4000" dirty="0">
                <a:solidFill>
                  <a:schemeClr val="bg1"/>
                </a:solidFill>
              </a:rPr>
              <a:t>When you </a:t>
            </a:r>
            <a:r>
              <a:rPr lang="en-US" sz="4000" b="1" i="1" dirty="0">
                <a:solidFill>
                  <a:schemeClr val="bg1"/>
                </a:solidFill>
              </a:rPr>
              <a:t>(to speak), </a:t>
            </a:r>
            <a:r>
              <a:rPr lang="en-US" sz="4000" dirty="0">
                <a:solidFill>
                  <a:schemeClr val="bg1"/>
                </a:solidFill>
              </a:rPr>
              <a:t>your vocal chords </a:t>
            </a:r>
            <a:r>
              <a:rPr lang="en-US" sz="4000" b="1" i="1" dirty="0">
                <a:solidFill>
                  <a:schemeClr val="bg1"/>
                </a:solidFill>
              </a:rPr>
              <a:t>(to vibrate)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Calibri" pitchFamily="34" charset="0"/>
              <a:buAutoNum type="arabicPeriod"/>
              <a:defRPr/>
            </a:pPr>
            <a:r>
              <a:rPr lang="en-US" sz="4000" dirty="0">
                <a:solidFill>
                  <a:schemeClr val="bg1"/>
                </a:solidFill>
              </a:rPr>
              <a:t>When a storm </a:t>
            </a:r>
            <a:r>
              <a:rPr lang="en-US" sz="4000" b="1" i="1" dirty="0">
                <a:solidFill>
                  <a:schemeClr val="bg1"/>
                </a:solidFill>
              </a:rPr>
              <a:t>(to begin), </a:t>
            </a:r>
            <a:r>
              <a:rPr lang="en-US" sz="4000" dirty="0">
                <a:solidFill>
                  <a:schemeClr val="bg1"/>
                </a:solidFill>
              </a:rPr>
              <a:t>people </a:t>
            </a:r>
            <a:r>
              <a:rPr lang="en-US" sz="4000" b="1" i="1" dirty="0">
                <a:solidFill>
                  <a:schemeClr val="bg1"/>
                </a:solidFill>
              </a:rPr>
              <a:t>(to shelter) </a:t>
            </a:r>
            <a:r>
              <a:rPr lang="en-US" sz="4000" dirty="0">
                <a:solidFill>
                  <a:schemeClr val="bg1"/>
                </a:solidFill>
              </a:rPr>
              <a:t>in their homes.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Picture 8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09691"/>
            <a:ext cx="14630400" cy="519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672" y="301214"/>
            <a:ext cx="13264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</a:t>
            </a:r>
            <a:r>
              <a:rPr lang="en-US" sz="2000" b="1" baseline="30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  </a:t>
            </a:r>
            <a:endParaRPr lang="ru-RU" sz="2000" b="1" baseline="300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Conditional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204857"/>
            <a:ext cx="13533120" cy="6664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If we </a:t>
            </a:r>
            <a:r>
              <a:rPr lang="en-US" sz="3200" b="1" i="1" dirty="0">
                <a:solidFill>
                  <a:schemeClr val="bg1"/>
                </a:solidFill>
              </a:rPr>
              <a:t>(to walk)</a:t>
            </a:r>
            <a:r>
              <a:rPr lang="en-US" sz="3200" dirty="0">
                <a:solidFill>
                  <a:schemeClr val="bg1"/>
                </a:solidFill>
              </a:rPr>
              <a:t> to the park, we </a:t>
            </a:r>
            <a:r>
              <a:rPr lang="en-US" sz="3200" b="1" i="1" dirty="0">
                <a:solidFill>
                  <a:schemeClr val="bg1"/>
                </a:solidFill>
              </a:rPr>
              <a:t>(to feed)</a:t>
            </a:r>
            <a:r>
              <a:rPr lang="en-US" sz="3200" dirty="0">
                <a:solidFill>
                  <a:schemeClr val="bg1"/>
                </a:solidFill>
              </a:rPr>
              <a:t>  some birds there.</a:t>
            </a:r>
          </a:p>
          <a:p>
            <a:pPr marL="609600" indent="-609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If they </a:t>
            </a:r>
            <a:r>
              <a:rPr lang="en-US" sz="3200" b="1" i="1" dirty="0">
                <a:solidFill>
                  <a:schemeClr val="bg1"/>
                </a:solidFill>
              </a:rPr>
              <a:t>(to go)</a:t>
            </a:r>
            <a:r>
              <a:rPr lang="en-US" sz="3200" dirty="0">
                <a:solidFill>
                  <a:schemeClr val="bg1"/>
                </a:solidFill>
              </a:rPr>
              <a:t> to the disco,  they </a:t>
            </a:r>
            <a:r>
              <a:rPr lang="en-US" sz="3200" b="1" i="1" dirty="0">
                <a:solidFill>
                  <a:schemeClr val="bg1"/>
                </a:solidFill>
              </a:rPr>
              <a:t>(to listen)</a:t>
            </a:r>
            <a:r>
              <a:rPr lang="en-US" sz="3200" dirty="0">
                <a:solidFill>
                  <a:schemeClr val="bg1"/>
                </a:solidFill>
              </a:rPr>
              <a:t> to loud music. </a:t>
            </a:r>
          </a:p>
          <a:p>
            <a:pPr marL="609600" indent="-609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If I </a:t>
            </a:r>
            <a:r>
              <a:rPr lang="en-US" sz="3200" b="1" i="1" dirty="0">
                <a:solidFill>
                  <a:schemeClr val="bg1"/>
                </a:solidFill>
              </a:rPr>
              <a:t>(to go)</a:t>
            </a:r>
            <a:r>
              <a:rPr lang="en-US" sz="3200" dirty="0">
                <a:solidFill>
                  <a:schemeClr val="bg1"/>
                </a:solidFill>
              </a:rPr>
              <a:t> to the theatre, I </a:t>
            </a:r>
            <a:r>
              <a:rPr lang="en-US" sz="3200" b="1" i="1" dirty="0">
                <a:solidFill>
                  <a:schemeClr val="bg1"/>
                </a:solidFill>
              </a:rPr>
              <a:t>(to watch)</a:t>
            </a:r>
            <a:r>
              <a:rPr lang="en-US" sz="3200" dirty="0">
                <a:solidFill>
                  <a:schemeClr val="bg1"/>
                </a:solidFill>
              </a:rPr>
              <a:t> an interesting play.</a:t>
            </a:r>
            <a:endParaRPr lang="ru-RU" sz="3200" dirty="0">
              <a:solidFill>
                <a:schemeClr val="bg1"/>
              </a:solidFill>
            </a:endParaRPr>
          </a:p>
          <a:p>
            <a:pPr marL="609600" indent="-609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If  you </a:t>
            </a:r>
            <a:r>
              <a:rPr lang="en-US" sz="3200" b="1" i="1" dirty="0">
                <a:solidFill>
                  <a:schemeClr val="bg1"/>
                </a:solidFill>
              </a:rPr>
              <a:t>(to study) hard,</a:t>
            </a:r>
            <a:r>
              <a:rPr lang="en-US" sz="3200" dirty="0">
                <a:solidFill>
                  <a:schemeClr val="bg1"/>
                </a:solidFill>
              </a:rPr>
              <a:t>  you </a:t>
            </a:r>
            <a:r>
              <a:rPr lang="en-US" sz="3200" b="1" i="1" dirty="0">
                <a:solidFill>
                  <a:schemeClr val="bg1"/>
                </a:solidFill>
              </a:rPr>
              <a:t>(to pass)</a:t>
            </a:r>
            <a:r>
              <a:rPr lang="en-US" sz="3200" dirty="0">
                <a:solidFill>
                  <a:schemeClr val="bg1"/>
                </a:solidFill>
              </a:rPr>
              <a:t> this exam. </a:t>
            </a:r>
            <a:endParaRPr lang="ru-RU" sz="3200" dirty="0">
              <a:solidFill>
                <a:schemeClr val="bg1"/>
              </a:solidFill>
            </a:endParaRPr>
          </a:p>
          <a:p>
            <a:pPr marL="609600" indent="-609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If you </a:t>
            </a:r>
            <a:r>
              <a:rPr lang="en-US" sz="3200" b="1" i="1" dirty="0">
                <a:solidFill>
                  <a:schemeClr val="bg1"/>
                </a:solidFill>
              </a:rPr>
              <a:t>(to wear)</a:t>
            </a:r>
            <a:r>
              <a:rPr lang="en-US" sz="3200" dirty="0">
                <a:solidFill>
                  <a:schemeClr val="bg1"/>
                </a:solidFill>
              </a:rPr>
              <a:t> these trousers, you </a:t>
            </a:r>
            <a:r>
              <a:rPr lang="en-US" sz="3200" b="1" i="1" dirty="0">
                <a:solidFill>
                  <a:schemeClr val="bg1"/>
                </a:solidFill>
              </a:rPr>
              <a:t>(to look)</a:t>
            </a:r>
            <a:r>
              <a:rPr lang="en-US" sz="3200" dirty="0">
                <a:solidFill>
                  <a:schemeClr val="bg1"/>
                </a:solidFill>
              </a:rPr>
              <a:t> a bit strange. </a:t>
            </a:r>
            <a:endParaRPr lang="ru-RU" sz="3200" dirty="0">
              <a:solidFill>
                <a:schemeClr val="bg1"/>
              </a:solidFill>
            </a:endParaRPr>
          </a:p>
          <a:p>
            <a:pPr marL="609600" indent="-609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If you </a:t>
            </a:r>
            <a:r>
              <a:rPr lang="en-US" sz="3200" b="1" i="1" dirty="0">
                <a:solidFill>
                  <a:schemeClr val="bg1"/>
                </a:solidFill>
              </a:rPr>
              <a:t>(to play)</a:t>
            </a:r>
            <a:r>
              <a:rPr lang="en-US" sz="3200" dirty="0">
                <a:solidFill>
                  <a:schemeClr val="bg1"/>
                </a:solidFill>
              </a:rPr>
              <a:t>  this composition, your guests </a:t>
            </a:r>
            <a:r>
              <a:rPr lang="en-US" sz="3200" b="1" i="1" dirty="0">
                <a:solidFill>
                  <a:schemeClr val="bg1"/>
                </a:solidFill>
              </a:rPr>
              <a:t>(be pleased).</a:t>
            </a:r>
            <a:endParaRPr lang="ru-RU" sz="3200" dirty="0">
              <a:solidFill>
                <a:schemeClr val="bg1"/>
              </a:solidFill>
            </a:endParaRPr>
          </a:p>
          <a:p>
            <a:pPr marL="609600" indent="-609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If David </a:t>
            </a:r>
            <a:r>
              <a:rPr lang="en-US" sz="3200" b="1" i="1" dirty="0">
                <a:solidFill>
                  <a:schemeClr val="bg1"/>
                </a:solidFill>
              </a:rPr>
              <a:t>(to forget)</a:t>
            </a:r>
            <a:r>
              <a:rPr lang="en-US" sz="3200" dirty="0">
                <a:solidFill>
                  <a:schemeClr val="bg1"/>
                </a:solidFill>
              </a:rPr>
              <a:t> his umbrella, I </a:t>
            </a:r>
            <a:r>
              <a:rPr lang="en-US" sz="3200" b="1" i="1" dirty="0">
                <a:solidFill>
                  <a:schemeClr val="bg1"/>
                </a:solidFill>
              </a:rPr>
              <a:t>(to give)</a:t>
            </a:r>
            <a:r>
              <a:rPr lang="en-US" sz="3200" dirty="0">
                <a:solidFill>
                  <a:schemeClr val="bg1"/>
                </a:solidFill>
              </a:rPr>
              <a:t> him mine. </a:t>
            </a:r>
          </a:p>
          <a:p>
            <a:pPr marL="609600" indent="-609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If the sun </a:t>
            </a:r>
            <a:r>
              <a:rPr lang="en-US" sz="3200" b="1" i="1" dirty="0">
                <a:solidFill>
                  <a:schemeClr val="bg1"/>
                </a:solidFill>
              </a:rPr>
              <a:t>(to shine) all day,</a:t>
            </a:r>
            <a:r>
              <a:rPr lang="en-US" sz="3200" dirty="0">
                <a:solidFill>
                  <a:schemeClr val="bg1"/>
                </a:solidFill>
              </a:rPr>
              <a:t> we </a:t>
            </a:r>
            <a:r>
              <a:rPr lang="en-US" sz="3200" b="1" i="1" dirty="0">
                <a:solidFill>
                  <a:schemeClr val="bg1"/>
                </a:solidFill>
              </a:rPr>
              <a:t>(to go)</a:t>
            </a:r>
            <a:r>
              <a:rPr lang="en-US" sz="3200" dirty="0">
                <a:solidFill>
                  <a:schemeClr val="bg1"/>
                </a:solidFill>
              </a:rPr>
              <a:t> to the beach. </a:t>
            </a:r>
          </a:p>
          <a:p>
            <a:pPr marL="609600" indent="-609600">
              <a:lnSpc>
                <a:spcPct val="150000"/>
              </a:lnSpc>
              <a:buFont typeface="Calibri" pitchFamily="34" charset="0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If he </a:t>
            </a:r>
            <a:r>
              <a:rPr lang="en-US" sz="3200" b="1" i="1" dirty="0">
                <a:solidFill>
                  <a:schemeClr val="bg1"/>
                </a:solidFill>
              </a:rPr>
              <a:t>(to have)</a:t>
            </a:r>
            <a:r>
              <a:rPr lang="en-US" sz="3200" dirty="0">
                <a:solidFill>
                  <a:schemeClr val="bg1"/>
                </a:solidFill>
              </a:rPr>
              <a:t> a temperature,  he </a:t>
            </a:r>
            <a:r>
              <a:rPr lang="en-US" sz="3200" b="1" i="1" dirty="0">
                <a:solidFill>
                  <a:schemeClr val="bg1"/>
                </a:solidFill>
              </a:rPr>
              <a:t>(to see)</a:t>
            </a:r>
            <a:r>
              <a:rPr lang="en-US" sz="3200" dirty="0">
                <a:solidFill>
                  <a:schemeClr val="bg1"/>
                </a:solidFill>
              </a:rPr>
              <a:t> the doctor.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Picture 8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09691"/>
            <a:ext cx="14630400" cy="519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1066</Words>
  <Application>Microsoft Office PowerPoint</Application>
  <PresentationFormat>Произвольный</PresentationFormat>
  <Paragraphs>99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Kanit</vt:lpstr>
      <vt:lpstr>Calibri</vt:lpstr>
      <vt:lpstr>Martel Sans Light</vt:lpstr>
      <vt:lpstr>Arial Unicode MS</vt:lpstr>
      <vt:lpstr>Wingdings</vt:lpstr>
      <vt:lpstr>Arial Rounded MT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днс</cp:lastModifiedBy>
  <cp:revision>7</cp:revision>
  <dcterms:created xsi:type="dcterms:W3CDTF">2025-03-27T07:57:15Z</dcterms:created>
  <dcterms:modified xsi:type="dcterms:W3CDTF">2025-03-27T08:53:34Z</dcterms:modified>
</cp:coreProperties>
</file>