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72" r:id="rId1"/>
  </p:sldMasterIdLst>
  <p:sldIdLst>
    <p:sldId id="279" r:id="rId2"/>
    <p:sldId id="257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71" r:id="rId17"/>
    <p:sldId id="272" r:id="rId18"/>
    <p:sldId id="293" r:id="rId19"/>
    <p:sldId id="294" r:id="rId20"/>
    <p:sldId id="275" r:id="rId21"/>
    <p:sldId id="29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42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9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79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867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7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59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82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72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7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96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546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8D61F2D-DC8F-4508-9116-D0BBA7E1F824}" type="datetimeFigureOut">
              <a:rPr lang="ru-RU" smtClean="0"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537110C-C716-4C92-A125-DC487FBDA43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51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  <p:sldLayoutId id="2147485174" r:id="rId2"/>
    <p:sldLayoutId id="2147485175" r:id="rId3"/>
    <p:sldLayoutId id="2147485176" r:id="rId4"/>
    <p:sldLayoutId id="2147485177" r:id="rId5"/>
    <p:sldLayoutId id="2147485178" r:id="rId6"/>
    <p:sldLayoutId id="2147485179" r:id="rId7"/>
    <p:sldLayoutId id="2147485180" r:id="rId8"/>
    <p:sldLayoutId id="2147485181" r:id="rId9"/>
    <p:sldLayoutId id="2147485182" r:id="rId10"/>
    <p:sldLayoutId id="21474851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540DFE-DD7B-55DA-052A-24D465657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267" y="5384799"/>
            <a:ext cx="4157132" cy="431799"/>
          </a:xfrm>
        </p:spPr>
        <p:txBody>
          <a:bodyPr>
            <a:normAutofit fontScale="90000"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76" name="Picture 28" descr="https://kartin.papik.pro/uploads/posts/2023-07/1689429639_kartin-papik-pro-p-kartinki-snezhnii-fon-dlya-detei-na-prozra-57.jpg">
            <a:extLst>
              <a:ext uri="{FF2B5EF4-FFF2-40B4-BE49-F238E27FC236}">
                <a16:creationId xmlns:a16="http://schemas.microsoft.com/office/drawing/2014/main" id="{0E74768B-D008-4225-9705-DE5EDCABA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7" b="-1"/>
          <a:stretch/>
        </p:blipFill>
        <p:spPr bwMode="auto">
          <a:xfrm>
            <a:off x="-21406" y="0"/>
            <a:ext cx="12213406" cy="605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одзаголовок 5">
            <a:extLst>
              <a:ext uri="{FF2B5EF4-FFF2-40B4-BE49-F238E27FC236}">
                <a16:creationId xmlns:a16="http://schemas.microsoft.com/office/drawing/2014/main" id="{504328C7-DD8F-4806-A965-8A3578E0CF52}"/>
              </a:ext>
            </a:extLst>
          </p:cNvPr>
          <p:cNvSpPr txBox="1">
            <a:spLocks/>
          </p:cNvSpPr>
          <p:nvPr/>
        </p:nvSpPr>
        <p:spPr>
          <a:xfrm>
            <a:off x="1712070" y="699248"/>
            <a:ext cx="8767860" cy="138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Зимующие птицы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0CC0FBF-E44E-444C-A1E4-F08518479611}"/>
              </a:ext>
            </a:extLst>
          </p:cNvPr>
          <p:cNvSpPr/>
          <p:nvPr/>
        </p:nvSpPr>
        <p:spPr>
          <a:xfrm>
            <a:off x="0" y="5750351"/>
            <a:ext cx="12192000" cy="11076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977FCDA-A48B-4889-B769-8CA027F8782A}"/>
              </a:ext>
            </a:extLst>
          </p:cNvPr>
          <p:cNvSpPr/>
          <p:nvPr/>
        </p:nvSpPr>
        <p:spPr>
          <a:xfrm>
            <a:off x="8724225" y="5799276"/>
            <a:ext cx="3511410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Учитель – логопед </a:t>
            </a:r>
          </a:p>
          <a:p>
            <a:pPr algn="ctr"/>
            <a:r>
              <a:rPr lang="ru-RU" sz="2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ГБОУ Школа №1288 г. Москва</a:t>
            </a:r>
          </a:p>
          <a:p>
            <a:pPr algn="ctr"/>
            <a:r>
              <a:rPr lang="ru-RU" sz="2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Калязина Е.Е.</a:t>
            </a:r>
          </a:p>
          <a:p>
            <a:endParaRPr lang="ru-RU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78" name="Picture 30" descr="https://grizly.club/uploads/posts/2023-02/1675590246_grizly-club-p-klipart-zimuyushchie-ptitsi-dlya-detei-1.png">
            <a:extLst>
              <a:ext uri="{FF2B5EF4-FFF2-40B4-BE49-F238E27FC236}">
                <a16:creationId xmlns:a16="http://schemas.microsoft.com/office/drawing/2014/main" id="{586BE624-E9EB-49CC-866A-616E1B04C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4" y="4059087"/>
            <a:ext cx="1039745" cy="88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https://catherineasquithgallery.com/uploads/posts/2021-02/1613625692_86-p-fon-dlya-prezentatsii-ptitsi-zimoi-112.png">
            <a:extLst>
              <a:ext uri="{FF2B5EF4-FFF2-40B4-BE49-F238E27FC236}">
                <a16:creationId xmlns:a16="http://schemas.microsoft.com/office/drawing/2014/main" id="{20526EC6-3E84-40A5-8D2D-80AE0916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724" y="4554149"/>
            <a:ext cx="1754087" cy="94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https://abrakadabra.fun/uploads/posts/2022-01/1642790591_29-abrakadabra-fun-p-sinichka-na-prozrachnom-fone-56.png">
            <a:extLst>
              <a:ext uri="{FF2B5EF4-FFF2-40B4-BE49-F238E27FC236}">
                <a16:creationId xmlns:a16="http://schemas.microsoft.com/office/drawing/2014/main" id="{26921A53-53E7-4BE5-9D0F-548B2CF25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51" y="2257422"/>
            <a:ext cx="949406" cy="5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https://catherineasquithgallery.com/uploads/posts/2021-03/1614581435_54-p-vorobei-na-belom-fone-77.png">
            <a:extLst>
              <a:ext uri="{FF2B5EF4-FFF2-40B4-BE49-F238E27FC236}">
                <a16:creationId xmlns:a16="http://schemas.microsoft.com/office/drawing/2014/main" id="{E804DD53-6A3C-4C54-A97E-7EE98864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5696" y="2868357"/>
            <a:ext cx="1018908" cy="67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https://papik.pro/uploads/posts/2022-01/1642315959_14-papik-pro-p-soroka-klipart-14.png">
            <a:extLst>
              <a:ext uri="{FF2B5EF4-FFF2-40B4-BE49-F238E27FC236}">
                <a16:creationId xmlns:a16="http://schemas.microsoft.com/office/drawing/2014/main" id="{DD2B7CC1-50A8-484E-8779-C6A1DA1B6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64" y="4239192"/>
            <a:ext cx="1556265" cy="88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31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355401" y="457200"/>
            <a:ext cx="11747898" cy="5409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Непоседа пёстрая,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Птица длиннохвостая,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Птица говорливая,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Самая болтливая.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Вещунья белобока,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А зовут её ...</a:t>
            </a:r>
          </a:p>
        </p:txBody>
      </p:sp>
    </p:spTree>
    <p:extLst>
      <p:ext uri="{BB962C8B-B14F-4D97-AF65-F5344CB8AC3E}">
        <p14:creationId xmlns:p14="http://schemas.microsoft.com/office/powerpoint/2010/main" val="2773337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-927792" y="464305"/>
            <a:ext cx="7239000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Сорока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https://papik.pro/uploads/posts/2022-01/1642315959_14-papik-pro-p-soroka-klipart-14.png">
            <a:extLst>
              <a:ext uri="{FF2B5EF4-FFF2-40B4-BE49-F238E27FC236}">
                <a16:creationId xmlns:a16="http://schemas.microsoft.com/office/drawing/2014/main" id="{5343EB69-EA95-4F1D-9CDA-7F9349843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86" y="2524126"/>
            <a:ext cx="6953740" cy="395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apik.pro/uploads/posts/2022-01/1642315984_34-papik-pro-p-soroka-klipart-34.jpg">
            <a:extLst>
              <a:ext uri="{FF2B5EF4-FFF2-40B4-BE49-F238E27FC236}">
                <a16:creationId xmlns:a16="http://schemas.microsoft.com/office/drawing/2014/main" id="{AFC02AF0-A53D-409B-9F6F-5444BE7B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19" y="194176"/>
            <a:ext cx="4273455" cy="227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pofoto.club/uploads/posts/2022-01/1641305193_2-pofoto-club-p-soroka-ptitsi-na-belom-fone-foto-7.png">
            <a:extLst>
              <a:ext uri="{FF2B5EF4-FFF2-40B4-BE49-F238E27FC236}">
                <a16:creationId xmlns:a16="http://schemas.microsoft.com/office/drawing/2014/main" id="{520DD566-0D7F-4E56-8FF0-997EB4920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0411"/>
            <a:ext cx="292881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47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222051" y="1524628"/>
            <a:ext cx="11747898" cy="3808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Всё время стучит,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 Деревья долбит.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 Но их не калечит,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 А только лечит</a:t>
            </a:r>
          </a:p>
        </p:txBody>
      </p:sp>
    </p:spTree>
    <p:extLst>
      <p:ext uri="{BB962C8B-B14F-4D97-AF65-F5344CB8AC3E}">
        <p14:creationId xmlns:p14="http://schemas.microsoft.com/office/powerpoint/2010/main" val="100304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-927792" y="464305"/>
            <a:ext cx="7239000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Дятел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70" name="Picture 6" descr="http://klubmama.ru/uploads/posts/2022-08/1660295483_73-klubmama-ru-p-podelka-dyatel-iz-bumagi-foto-77.png">
            <a:extLst>
              <a:ext uri="{FF2B5EF4-FFF2-40B4-BE49-F238E27FC236}">
                <a16:creationId xmlns:a16="http://schemas.microsoft.com/office/drawing/2014/main" id="{4EEE5257-3181-4FE7-870C-F370438C4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741" y="181603"/>
            <a:ext cx="4995882" cy="64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polinka.top/uploads/posts/2023-06/1686471108_polinka-top-p-kartinka-dyatel-na-belom-fone-pinterest-4.png">
            <a:extLst>
              <a:ext uri="{FF2B5EF4-FFF2-40B4-BE49-F238E27FC236}">
                <a16:creationId xmlns:a16="http://schemas.microsoft.com/office/drawing/2014/main" id="{ABAF96FF-D86D-4ACD-BB38-9F17F9CC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6628" y="2206496"/>
            <a:ext cx="3772756" cy="439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7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222051" y="1524628"/>
            <a:ext cx="11747898" cy="3808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Эта птица — символ мира,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Чердаки её квартира,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Там, где площади, фонтаны,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Ищет крошки постоянно! </a:t>
            </a:r>
          </a:p>
        </p:txBody>
      </p:sp>
    </p:spTree>
    <p:extLst>
      <p:ext uri="{BB962C8B-B14F-4D97-AF65-F5344CB8AC3E}">
        <p14:creationId xmlns:p14="http://schemas.microsoft.com/office/powerpoint/2010/main" val="3259990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-927792" y="464305"/>
            <a:ext cx="7239000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Голубь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304" name="Picture 16" descr="https://pofoto.club/uploads/posts/2021-12/1640735804_25-pofoto-club-p-golub-foto-dlya-detei-na-prozrachnom-fone-63.jpg">
            <a:extLst>
              <a:ext uri="{FF2B5EF4-FFF2-40B4-BE49-F238E27FC236}">
                <a16:creationId xmlns:a16="http://schemas.microsoft.com/office/drawing/2014/main" id="{D90205B1-F232-40E8-A1AC-A765DEAA0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1" t="15965" r="15372" b="11906"/>
          <a:stretch/>
        </p:blipFill>
        <p:spPr bwMode="auto">
          <a:xfrm flipH="1">
            <a:off x="361949" y="2812881"/>
            <a:ext cx="5143500" cy="366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selskoehozjajstvo.ru/wp-content/uploads/2018/08/Lechenie-golubey-3.png">
            <a:extLst>
              <a:ext uri="{FF2B5EF4-FFF2-40B4-BE49-F238E27FC236}">
                <a16:creationId xmlns:a16="http://schemas.microsoft.com/office/drawing/2014/main" id="{65E166EE-8483-4AB8-BF05-E219D27A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8" y="3007315"/>
            <a:ext cx="3266812" cy="34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https://fastighetstidningen.se/wp-content/uploads/2016/12/duva3-963x562.jpg">
            <a:extLst>
              <a:ext uri="{FF2B5EF4-FFF2-40B4-BE49-F238E27FC236}">
                <a16:creationId xmlns:a16="http://schemas.microsoft.com/office/drawing/2014/main" id="{ACE04E0A-9572-4218-AD22-47506950E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7164" y="190499"/>
            <a:ext cx="4195762" cy="244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363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zabavnikus.ru/wp-content/uploads/d/e/2/de270e0358fec73d5627ff1873d335f8.png">
            <a:extLst>
              <a:ext uri="{FF2B5EF4-FFF2-40B4-BE49-F238E27FC236}">
                <a16:creationId xmlns:a16="http://schemas.microsoft.com/office/drawing/2014/main" id="{FE41F396-1952-401E-8A64-7D65882C8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7639" r="3360" b="3926"/>
          <a:stretch/>
        </p:blipFill>
        <p:spPr bwMode="auto">
          <a:xfrm>
            <a:off x="758652" y="798758"/>
            <a:ext cx="10674695" cy="60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5">
            <a:extLst>
              <a:ext uri="{FF2B5EF4-FFF2-40B4-BE49-F238E27FC236}">
                <a16:creationId xmlns:a16="http://schemas.microsoft.com/office/drawing/2014/main" id="{E183F8BA-BF8A-4D42-BF4E-C20D49D65804}"/>
              </a:ext>
            </a:extLst>
          </p:cNvPr>
          <p:cNvSpPr txBox="1">
            <a:spLocks/>
          </p:cNvSpPr>
          <p:nvPr/>
        </p:nvSpPr>
        <p:spPr>
          <a:xfrm>
            <a:off x="0" y="-183395"/>
            <a:ext cx="12043467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Зимующие птицы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83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04452C-1FE0-FC9C-7EB9-382288FA6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069"/>
          <a:stretch/>
        </p:blipFill>
        <p:spPr bwMode="auto">
          <a:xfrm>
            <a:off x="2371725" y="1462088"/>
            <a:ext cx="8039100" cy="4833508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" name="Подзаголовок 5">
            <a:extLst>
              <a:ext uri="{FF2B5EF4-FFF2-40B4-BE49-F238E27FC236}">
                <a16:creationId xmlns:a16="http://schemas.microsoft.com/office/drawing/2014/main" id="{EEAF7E0D-6AC4-4B83-B655-54D4BEF9BAE9}"/>
              </a:ext>
            </a:extLst>
          </p:cNvPr>
          <p:cNvSpPr txBox="1">
            <a:spLocks/>
          </p:cNvSpPr>
          <p:nvPr/>
        </p:nvSpPr>
        <p:spPr>
          <a:xfrm>
            <a:off x="148533" y="26155"/>
            <a:ext cx="12043467" cy="10787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Внешнее строение птицы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4D82563-1067-4E70-834C-635ABD8FA3C1}"/>
              </a:ext>
            </a:extLst>
          </p:cNvPr>
          <p:cNvSpPr/>
          <p:nvPr/>
        </p:nvSpPr>
        <p:spPr>
          <a:xfrm>
            <a:off x="2724150" y="1104900"/>
            <a:ext cx="704850" cy="552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C600208-20BF-4B3D-B63A-9C92C3CBCFD0}"/>
              </a:ext>
            </a:extLst>
          </p:cNvPr>
          <p:cNvSpPr/>
          <p:nvPr/>
        </p:nvSpPr>
        <p:spPr>
          <a:xfrm>
            <a:off x="6305550" y="1104900"/>
            <a:ext cx="31623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87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355401" y="1972303"/>
            <a:ext cx="11747898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В зимний день среди ветвей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Стол накрытый для гостей</a:t>
            </a:r>
          </a:p>
        </p:txBody>
      </p:sp>
    </p:spTree>
    <p:extLst>
      <p:ext uri="{BB962C8B-B14F-4D97-AF65-F5344CB8AC3E}">
        <p14:creationId xmlns:p14="http://schemas.microsoft.com/office/powerpoint/2010/main" val="2741753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0" name="Picture 16" descr="https://mydesignclub.info/wp-content/uploads/2016/06/K2.jpg">
            <a:extLst>
              <a:ext uri="{FF2B5EF4-FFF2-40B4-BE49-F238E27FC236}">
                <a16:creationId xmlns:a16="http://schemas.microsoft.com/office/drawing/2014/main" id="{69BE85BE-3693-410D-8EB0-AEE6B0111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62" y="3405842"/>
            <a:ext cx="3811588" cy="298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-413442" y="464305"/>
            <a:ext cx="7239000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Кормушка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90" name="Picture 6" descr="https://i.pinimg.com/originals/d3/cb/80/d3cb80aca7dcdd91da6518fa8357daf9.jpg">
            <a:extLst>
              <a:ext uri="{FF2B5EF4-FFF2-40B4-BE49-F238E27FC236}">
                <a16:creationId xmlns:a16="http://schemas.microsoft.com/office/drawing/2014/main" id="{CAB5CACB-57B7-4189-A79A-BAA9B8693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39005" y="30702"/>
            <a:ext cx="4752995" cy="380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polotnos.cdnbro.com/posts/5398734-kormushka-klipart-20.jpg">
            <a:extLst>
              <a:ext uri="{FF2B5EF4-FFF2-40B4-BE49-F238E27FC236}">
                <a16:creationId xmlns:a16="http://schemas.microsoft.com/office/drawing/2014/main" id="{B2765EC6-B337-4253-8E2C-77AD29EC6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6865"/>
            <a:ext cx="3711575" cy="43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137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288654" y="1524628"/>
            <a:ext cx="11747898" cy="3808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По зиме мороз крепчает,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Птичек в гнёзда загоняет,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Но чирикнул веселей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Шустрый мелкий...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634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s10.pikabu.ru/post_img/2019/11/12/12/og_og_157359064426829481.jpg">
            <a:extLst>
              <a:ext uri="{FF2B5EF4-FFF2-40B4-BE49-F238E27FC236}">
                <a16:creationId xmlns:a16="http://schemas.microsoft.com/office/drawing/2014/main" id="{63E95476-665C-4AB4-BC45-8208ADDE7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44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380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5">
            <a:extLst>
              <a:ext uri="{FF2B5EF4-FFF2-40B4-BE49-F238E27FC236}">
                <a16:creationId xmlns:a16="http://schemas.microsoft.com/office/drawing/2014/main" id="{EEAF7E0D-6AC4-4B83-B655-54D4BEF9BAE9}"/>
              </a:ext>
            </a:extLst>
          </p:cNvPr>
          <p:cNvSpPr txBox="1">
            <a:spLocks/>
          </p:cNvSpPr>
          <p:nvPr/>
        </p:nvSpPr>
        <p:spPr>
          <a:xfrm>
            <a:off x="-2089377" y="9525"/>
            <a:ext cx="12043467" cy="10787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60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Покормите птиц зимой!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2" descr="https://fsd.multiurok.ru/html/2023/01/13/s_63c1a90fd7ace/phpY7abzc_buklet-konkurs_html_80c5c808a4b552e.png">
            <a:extLst>
              <a:ext uri="{FF2B5EF4-FFF2-40B4-BE49-F238E27FC236}">
                <a16:creationId xmlns:a16="http://schemas.microsoft.com/office/drawing/2014/main" id="{6FD14EDD-B766-4C5B-878E-FC21809B2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412395"/>
            <a:ext cx="6429375" cy="535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58AF88D-4D56-40FE-99BB-8170DA12257B}"/>
              </a:ext>
            </a:extLst>
          </p:cNvPr>
          <p:cNvSpPr/>
          <p:nvPr/>
        </p:nvSpPr>
        <p:spPr>
          <a:xfrm>
            <a:off x="8220076" y="360919"/>
            <a:ext cx="3848100" cy="6411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3688AE"/>
                </a:solidFill>
              </a:rPr>
              <a:t>А. Яшин</a:t>
            </a:r>
          </a:p>
          <a:p>
            <a:pPr algn="r"/>
            <a:endParaRPr lang="ru-RU" dirty="0">
              <a:solidFill>
                <a:srgbClr val="3688AE"/>
              </a:solidFill>
            </a:endParaRPr>
          </a:p>
          <a:p>
            <a:r>
              <a:rPr lang="ru-RU" dirty="0">
                <a:solidFill>
                  <a:srgbClr val="3688AE"/>
                </a:solidFill>
              </a:rPr>
              <a:t>Покормите птиц зимой.</a:t>
            </a:r>
          </a:p>
          <a:p>
            <a:r>
              <a:rPr lang="ru-RU" dirty="0">
                <a:solidFill>
                  <a:srgbClr val="3688AE"/>
                </a:solidFill>
              </a:rPr>
              <a:t>Пусть со всех концов</a:t>
            </a:r>
          </a:p>
          <a:p>
            <a:r>
              <a:rPr lang="ru-RU" dirty="0">
                <a:solidFill>
                  <a:srgbClr val="3688AE"/>
                </a:solidFill>
              </a:rPr>
              <a:t>К вам слетятся, как домой,</a:t>
            </a:r>
          </a:p>
          <a:p>
            <a:r>
              <a:rPr lang="ru-RU" dirty="0">
                <a:solidFill>
                  <a:srgbClr val="3688AE"/>
                </a:solidFill>
              </a:rPr>
              <a:t>Стайки на крыльцо.</a:t>
            </a:r>
          </a:p>
          <a:p>
            <a:r>
              <a:rPr lang="ru-RU" dirty="0">
                <a:solidFill>
                  <a:srgbClr val="3688AE"/>
                </a:solidFill>
              </a:rPr>
              <a:t>Не богаты их корма.</a:t>
            </a:r>
          </a:p>
          <a:p>
            <a:r>
              <a:rPr lang="ru-RU" dirty="0">
                <a:solidFill>
                  <a:srgbClr val="3688AE"/>
                </a:solidFill>
              </a:rPr>
              <a:t>Горсть зерна нужна,</a:t>
            </a:r>
          </a:p>
          <a:p>
            <a:r>
              <a:rPr lang="ru-RU" dirty="0">
                <a:solidFill>
                  <a:srgbClr val="3688AE"/>
                </a:solidFill>
              </a:rPr>
              <a:t>Горсть одна — </a:t>
            </a:r>
          </a:p>
          <a:p>
            <a:r>
              <a:rPr lang="ru-RU" dirty="0">
                <a:solidFill>
                  <a:srgbClr val="3688AE"/>
                </a:solidFill>
              </a:rPr>
              <a:t>И не страшна</a:t>
            </a:r>
          </a:p>
          <a:p>
            <a:r>
              <a:rPr lang="ru-RU" dirty="0">
                <a:solidFill>
                  <a:srgbClr val="3688AE"/>
                </a:solidFill>
              </a:rPr>
              <a:t>Будет им зима.</a:t>
            </a:r>
          </a:p>
          <a:p>
            <a:r>
              <a:rPr lang="ru-RU" dirty="0">
                <a:solidFill>
                  <a:srgbClr val="3688AE"/>
                </a:solidFill>
              </a:rPr>
              <a:t>Сколько гибнет их — не счесть,</a:t>
            </a:r>
          </a:p>
          <a:p>
            <a:r>
              <a:rPr lang="ru-RU" dirty="0">
                <a:solidFill>
                  <a:srgbClr val="3688AE"/>
                </a:solidFill>
              </a:rPr>
              <a:t>Видеть тяжело.</a:t>
            </a:r>
          </a:p>
          <a:p>
            <a:r>
              <a:rPr lang="ru-RU" dirty="0">
                <a:solidFill>
                  <a:srgbClr val="3688AE"/>
                </a:solidFill>
              </a:rPr>
              <a:t>А ведь в нашем сердце есть</a:t>
            </a:r>
          </a:p>
          <a:p>
            <a:r>
              <a:rPr lang="ru-RU" dirty="0">
                <a:solidFill>
                  <a:srgbClr val="3688AE"/>
                </a:solidFill>
              </a:rPr>
              <a:t>И для птиц тепло.</a:t>
            </a:r>
          </a:p>
          <a:p>
            <a:r>
              <a:rPr lang="ru-RU" dirty="0">
                <a:solidFill>
                  <a:srgbClr val="3688AE"/>
                </a:solidFill>
              </a:rPr>
              <a:t>Разве можно забывать:</a:t>
            </a:r>
          </a:p>
          <a:p>
            <a:r>
              <a:rPr lang="ru-RU" dirty="0">
                <a:solidFill>
                  <a:srgbClr val="3688AE"/>
                </a:solidFill>
              </a:rPr>
              <a:t>Улететь могли,</a:t>
            </a:r>
          </a:p>
          <a:p>
            <a:r>
              <a:rPr lang="ru-RU" dirty="0">
                <a:solidFill>
                  <a:srgbClr val="3688AE"/>
                </a:solidFill>
              </a:rPr>
              <a:t>А остались зимовать</a:t>
            </a:r>
          </a:p>
          <a:p>
            <a:r>
              <a:rPr lang="ru-RU" dirty="0">
                <a:solidFill>
                  <a:srgbClr val="3688AE"/>
                </a:solidFill>
              </a:rPr>
              <a:t>Заодно с людьми.</a:t>
            </a:r>
          </a:p>
          <a:p>
            <a:r>
              <a:rPr lang="ru-RU" dirty="0">
                <a:solidFill>
                  <a:srgbClr val="3688AE"/>
                </a:solidFill>
              </a:rPr>
              <a:t>Приучите птиц в мороз</a:t>
            </a:r>
          </a:p>
          <a:p>
            <a:r>
              <a:rPr lang="ru-RU" dirty="0">
                <a:solidFill>
                  <a:srgbClr val="3688AE"/>
                </a:solidFill>
              </a:rPr>
              <a:t>К своему окну,</a:t>
            </a:r>
          </a:p>
          <a:p>
            <a:r>
              <a:rPr lang="ru-RU" dirty="0">
                <a:solidFill>
                  <a:srgbClr val="3688AE"/>
                </a:solidFill>
              </a:rPr>
              <a:t>Чтоб без песен не пришлось</a:t>
            </a:r>
          </a:p>
          <a:p>
            <a:r>
              <a:rPr lang="ru-RU" dirty="0">
                <a:solidFill>
                  <a:srgbClr val="3688AE"/>
                </a:solidFill>
              </a:rPr>
              <a:t>Нам встречать весну.</a:t>
            </a:r>
          </a:p>
        </p:txBody>
      </p:sp>
    </p:spTree>
    <p:extLst>
      <p:ext uri="{BB962C8B-B14F-4D97-AF65-F5344CB8AC3E}">
        <p14:creationId xmlns:p14="http://schemas.microsoft.com/office/powerpoint/2010/main" val="42900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85725" y="426205"/>
            <a:ext cx="5422772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Воробей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ttps://catherineasquithgallery.com/uploads/posts/2021-03/1614581373_9-p-vorobei-na-belom-fone-10.jpg">
            <a:extLst>
              <a:ext uri="{FF2B5EF4-FFF2-40B4-BE49-F238E27FC236}">
                <a16:creationId xmlns:a16="http://schemas.microsoft.com/office/drawing/2014/main" id="{8C1D0CE6-7468-4A31-B82D-6FB2C5A13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4" y="2261769"/>
            <a:ext cx="5212533" cy="41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atherineasquithgallery.com/uploads/posts/2021-03/1614581374_3-p-vorobei-na-belom-fone-4.jpg">
            <a:extLst>
              <a:ext uri="{FF2B5EF4-FFF2-40B4-BE49-F238E27FC236}">
                <a16:creationId xmlns:a16="http://schemas.microsoft.com/office/drawing/2014/main" id="{6115F636-703A-4670-99BD-F010B6172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2741" y="121405"/>
            <a:ext cx="5873534" cy="29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AE2672-3A62-411C-ADFB-C9EFFC0FD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741" y="2794062"/>
            <a:ext cx="5212532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29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288654" y="1524628"/>
            <a:ext cx="11747898" cy="3808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Эта хитрая плутовка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По помойкам скачет ловко,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Сядет вмиг на клён зелёный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И орёт: «Кар! Кар!»...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87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209550" y="464305"/>
            <a:ext cx="7239000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Серая ворона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2" name="Picture 4" descr="https://erbirds.ru/photos/0231/001/02310000901.jpg">
            <a:extLst>
              <a:ext uri="{FF2B5EF4-FFF2-40B4-BE49-F238E27FC236}">
                <a16:creationId xmlns:a16="http://schemas.microsoft.com/office/drawing/2014/main" id="{D5CA442E-3D20-4982-ADC3-0AEA027B9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8677"/>
            <a:ext cx="5379346" cy="37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erbirds.ru/photos/0233/001/02330019301.jpg">
            <a:extLst>
              <a:ext uri="{FF2B5EF4-FFF2-40B4-BE49-F238E27FC236}">
                <a16:creationId xmlns:a16="http://schemas.microsoft.com/office/drawing/2014/main" id="{E5944E18-1C22-45E7-B076-F6ADB7F67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75069"/>
            <a:ext cx="4291013" cy="33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olotnos.cdnbro.com/posts/91224803-klipart-vorona-1.jpg">
            <a:extLst>
              <a:ext uri="{FF2B5EF4-FFF2-40B4-BE49-F238E27FC236}">
                <a16:creationId xmlns:a16="http://schemas.microsoft.com/office/drawing/2014/main" id="{98C98EAB-1C77-404B-8711-A478D3FD1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896" y="2777886"/>
            <a:ext cx="4851400" cy="372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03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288654" y="1524628"/>
            <a:ext cx="11747898" cy="3808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Прыгает она зимой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И летает надо мной,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Брюшко желтое у птички</a:t>
            </a:r>
            <a:b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И зовут ее...</a:t>
            </a:r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5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-1089717" y="464305"/>
            <a:ext cx="7239000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Синица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202" name="Picture 10" descr="https://catherineasquithgallery.com/uploads/posts/2021-03/1614555847_87-p-kartinki-na-belom-fone-ptitsi-103.png">
            <a:extLst>
              <a:ext uri="{FF2B5EF4-FFF2-40B4-BE49-F238E27FC236}">
                <a16:creationId xmlns:a16="http://schemas.microsoft.com/office/drawing/2014/main" id="{96F482BF-A093-4BB5-8F00-568053861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" y="2905125"/>
            <a:ext cx="4333963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s://blood5.ru/wp-content/uploads/2018/11/bird4.jpg">
            <a:extLst>
              <a:ext uri="{FF2B5EF4-FFF2-40B4-BE49-F238E27FC236}">
                <a16:creationId xmlns:a16="http://schemas.microsoft.com/office/drawing/2014/main" id="{59C184C4-5324-4C66-8886-811C1952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4274" y="0"/>
            <a:ext cx="4546689" cy="313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grizly.club/uploads/posts/2023-02/1675922909_grizly-club-p-sinitsa-kartinka-klipart-41.png">
            <a:extLst>
              <a:ext uri="{FF2B5EF4-FFF2-40B4-BE49-F238E27FC236}">
                <a16:creationId xmlns:a16="http://schemas.microsoft.com/office/drawing/2014/main" id="{4BDDBFAE-80AB-4DDE-9D5D-BA05737BD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2905125"/>
            <a:ext cx="6167438" cy="35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09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364854" y="1600828"/>
            <a:ext cx="11747898" cy="3808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Красногрудый, чернокрылый,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Любит зёрнышки клевать,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С первым снегом на рябине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Он появится опять</a:t>
            </a:r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0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5">
            <a:extLst>
              <a:ext uri="{FF2B5EF4-FFF2-40B4-BE49-F238E27FC236}">
                <a16:creationId xmlns:a16="http://schemas.microsoft.com/office/drawing/2014/main" id="{AC54536B-8EFF-4743-AC0A-75EB0E1D62F4}"/>
              </a:ext>
            </a:extLst>
          </p:cNvPr>
          <p:cNvSpPr txBox="1">
            <a:spLocks/>
          </p:cNvSpPr>
          <p:nvPr/>
        </p:nvSpPr>
        <p:spPr>
          <a:xfrm>
            <a:off x="-927792" y="464305"/>
            <a:ext cx="7239000" cy="38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sz="77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3688A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Calibri" panose="020F0502020204030204" pitchFamily="34" charset="0"/>
              </a:rPr>
              <a:t>Снегирь</a:t>
            </a:r>
          </a:p>
          <a:p>
            <a:endParaRPr lang="ru-RU" sz="66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3688A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24" name="Picture 8" descr="https://catherineasquithgallery.com/uploads/posts/2021-03/1614555773_58-p-kartinki-na-belom-fone-ptitsi-69.png">
            <a:extLst>
              <a:ext uri="{FF2B5EF4-FFF2-40B4-BE49-F238E27FC236}">
                <a16:creationId xmlns:a16="http://schemas.microsoft.com/office/drawing/2014/main" id="{9617AC55-2191-43A5-A5B0-79578E5AF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2828" y="3429000"/>
            <a:ext cx="3083238" cy="291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catherineasquithgallery.com/uploads/posts/2021-03/1614578570_19-p-snegir-na-belom-fone-20.png">
            <a:extLst>
              <a:ext uri="{FF2B5EF4-FFF2-40B4-BE49-F238E27FC236}">
                <a16:creationId xmlns:a16="http://schemas.microsoft.com/office/drawing/2014/main" id="{8BDAFD55-056E-4445-9C01-6C15AE766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23" y="353068"/>
            <a:ext cx="6978777" cy="30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mir-s3-cdn-cf.behance.net/project_modules/fs/4d9d6137507977.57432042cb55e.jpg">
            <a:extLst>
              <a:ext uri="{FF2B5EF4-FFF2-40B4-BE49-F238E27FC236}">
                <a16:creationId xmlns:a16="http://schemas.microsoft.com/office/drawing/2014/main" id="{87B4027B-9BA2-4A73-B40B-5102A2839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" y="2695847"/>
            <a:ext cx="493541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618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TM02900720[[fn=Интеграл]]</Template>
  <TotalTime>268</TotalTime>
  <Words>209</Words>
  <Application>Microsoft Office PowerPoint</Application>
  <PresentationFormat>Широкоэкранный</PresentationFormat>
  <Paragraphs>62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Corbel</vt:lpstr>
      <vt:lpstr>Times New Roman</vt:lpstr>
      <vt:lpstr>Tw Cen MT</vt:lpstr>
      <vt:lpstr>Tw Cen MT Condensed</vt:lpstr>
      <vt:lpstr>Wingdings 3</vt:lpstr>
      <vt:lpstr>Интеграл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ЗИМУЮЩИЕ ПТИЦЫ</dc:title>
  <dc:creator>Admin</dc:creator>
  <cp:lastModifiedBy>Александр Трифонов</cp:lastModifiedBy>
  <cp:revision>23</cp:revision>
  <dcterms:created xsi:type="dcterms:W3CDTF">2024-03-04T13:52:56Z</dcterms:created>
  <dcterms:modified xsi:type="dcterms:W3CDTF">2024-03-16T15:45:34Z</dcterms:modified>
</cp:coreProperties>
</file>