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2"/>
  </p:notesMasterIdLst>
  <p:handoutMasterIdLst>
    <p:handoutMasterId r:id="rId23"/>
  </p:handoutMasterIdLst>
  <p:sldIdLst>
    <p:sldId id="337" r:id="rId2"/>
    <p:sldId id="340" r:id="rId3"/>
    <p:sldId id="341" r:id="rId4"/>
    <p:sldId id="311" r:id="rId5"/>
    <p:sldId id="357" r:id="rId6"/>
    <p:sldId id="343" r:id="rId7"/>
    <p:sldId id="342" r:id="rId8"/>
    <p:sldId id="344" r:id="rId9"/>
    <p:sldId id="345" r:id="rId10"/>
    <p:sldId id="348" r:id="rId11"/>
    <p:sldId id="349" r:id="rId12"/>
    <p:sldId id="351" r:id="rId13"/>
    <p:sldId id="352" r:id="rId14"/>
    <p:sldId id="353" r:id="rId15"/>
    <p:sldId id="354" r:id="rId16"/>
    <p:sldId id="355" r:id="rId17"/>
    <p:sldId id="335" r:id="rId18"/>
    <p:sldId id="339" r:id="rId19"/>
    <p:sldId id="336" r:id="rId20"/>
    <p:sldId id="356" r:id="rId21"/>
  </p:sldIdLst>
  <p:sldSz cx="9144000" cy="6858000" type="screen4x3"/>
  <p:notesSz cx="6858000" cy="994568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CC"/>
    <a:srgbClr val="FF0066"/>
    <a:srgbClr val="663300"/>
    <a:srgbClr val="800000"/>
    <a:srgbClr val="00FF00"/>
    <a:srgbClr val="F5138F"/>
    <a:srgbClr val="1D1A24"/>
    <a:srgbClr val="2419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31" autoAdjust="0"/>
    <p:restoredTop sz="94660"/>
  </p:normalViewPr>
  <p:slideViewPr>
    <p:cSldViewPr>
      <p:cViewPr>
        <p:scale>
          <a:sx n="72" d="100"/>
          <a:sy n="72" d="100"/>
        </p:scale>
        <p:origin x="-732" y="-8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5" d="100"/>
        <a:sy n="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98D8F9-B2A2-407A-98F3-D03453AE0723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CA2E90-CF58-40D8-B47B-DF0DCD544F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10936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EE2A8F-7720-41D6-B71A-463EAE21A174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CF3845-4BE2-4399-BFC8-E897010885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443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AD3B3E-558A-4C58-8AF4-90A577DA5B6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2746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EF6A98-2745-4FC1-9245-FA219204216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8646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D27B54-762D-4BE0-8127-0253C3DC05A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588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19B529-C2F6-4BC0-B7DC-6FDA8635DC1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7016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A871F0-7A21-4195-B2D8-AF3E9E9F193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831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5DFDF5-ACCB-49EA-9F4E-8323E66227B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2773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96B4B4-5342-477A-901F-7B65AE2F56E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3429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B494FE-5413-457B-AC42-3E5DDC4ED7A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0607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E8D60-FD7B-4CB3-BE01-9A330C83B5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6677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838028-8226-458F-B0B4-700CF734BB2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8126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916FD6-C8CA-4A28-AB79-CF54E85B37B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8233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A47B9B6-F07A-407E-9776-1E5F5B75834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5822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3564" y="1916832"/>
            <a:ext cx="4374980" cy="494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1734482"/>
            <a:ext cx="4881048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300" i="1" dirty="0" smtClean="0">
                <a:latin typeface="Times New Roman" pitchFamily="18" charset="0"/>
                <a:cs typeface="Times New Roman" pitchFamily="18" charset="0"/>
              </a:rPr>
              <a:t>путь </a:t>
            </a:r>
            <a:r>
              <a:rPr lang="ru-RU" sz="33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размышления</a:t>
            </a:r>
            <a:r>
              <a:rPr lang="ru-RU" sz="33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– это </a:t>
            </a:r>
          </a:p>
          <a:p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путь 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самый благородный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3300" i="1" dirty="0">
                <a:latin typeface="Times New Roman" pitchFamily="18" charset="0"/>
                <a:cs typeface="Times New Roman" pitchFamily="18" charset="0"/>
              </a:rPr>
              <a:t>путь </a:t>
            </a:r>
            <a:r>
              <a:rPr lang="ru-RU" sz="33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подражания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 – это 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путь самый 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лёгкий и</a:t>
            </a:r>
          </a:p>
          <a:p>
            <a:r>
              <a:rPr lang="ru-RU" sz="3300" i="1" dirty="0">
                <a:latin typeface="Times New Roman" pitchFamily="18" charset="0"/>
                <a:cs typeface="Times New Roman" pitchFamily="18" charset="0"/>
              </a:rPr>
              <a:t>путь </a:t>
            </a:r>
            <a:r>
              <a:rPr lang="ru-RU" sz="33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опыта</a:t>
            </a:r>
            <a:r>
              <a:rPr lang="ru-RU" sz="33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– это путь</a:t>
            </a:r>
          </a:p>
          <a:p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самый горький. </a:t>
            </a:r>
            <a:endParaRPr lang="ru-RU" sz="33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300" dirty="0">
              <a:latin typeface="Comic Sans MS" pitchFamily="66" charset="0"/>
            </a:endParaRPr>
          </a:p>
          <a:p>
            <a:r>
              <a:rPr lang="ru-RU" sz="3300" dirty="0" smtClean="0">
                <a:latin typeface="Times New Roman" panose="02020603050405020304" pitchFamily="18" charset="0"/>
                <a:cs typeface="Times New Roman" pitchFamily="18" charset="0"/>
              </a:rPr>
              <a:t>Конфуций,</a:t>
            </a:r>
            <a:br>
              <a:rPr lang="ru-RU" sz="3300" dirty="0" smtClean="0"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древний мыслитель и философ Китая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-22360" y="1023615"/>
            <a:ext cx="90588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Три пути ведут к знанию:</a:t>
            </a:r>
          </a:p>
        </p:txBody>
      </p:sp>
    </p:spTree>
    <p:extLst>
      <p:ext uri="{BB962C8B-B14F-4D97-AF65-F5344CB8AC3E}">
        <p14:creationId xmlns:p14="http://schemas.microsoft.com/office/powerpoint/2010/main" val="1772929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987824" y="1052736"/>
            <a:ext cx="34511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Виды трапеции</a:t>
            </a:r>
          </a:p>
        </p:txBody>
      </p:sp>
      <p:pic>
        <p:nvPicPr>
          <p:cNvPr id="4" name="image6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8482" y="1860995"/>
            <a:ext cx="4213758" cy="1640013"/>
          </a:xfrm>
          <a:prstGeom prst="rect">
            <a:avLst/>
          </a:prstGeom>
        </p:spPr>
      </p:pic>
      <p:pic>
        <p:nvPicPr>
          <p:cNvPr id="5" name="image8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48064" y="3708623"/>
            <a:ext cx="3888432" cy="1736601"/>
          </a:xfrm>
          <a:prstGeom prst="rect">
            <a:avLst/>
          </a:prstGeom>
        </p:spPr>
      </p:pic>
      <p:pic>
        <p:nvPicPr>
          <p:cNvPr id="6" name="image9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55576" y="3645024"/>
            <a:ext cx="3614539" cy="175599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32482" y="5399462"/>
            <a:ext cx="4572000" cy="134190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</a:pP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</a:pP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трапеция, у которой равны боковые стороны.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370115" y="5342204"/>
            <a:ext cx="4572000" cy="147117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ctr" fontAlgn="auto">
              <a:spcBef>
                <a:spcPct val="20000"/>
              </a:spcBef>
              <a:spcAft>
                <a:spcPts val="0"/>
              </a:spcAft>
            </a:pP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ctr" fontAlgn="auto">
              <a:spcBef>
                <a:spcPct val="20000"/>
              </a:spcBef>
              <a:spcAft>
                <a:spcPts val="0"/>
              </a:spcAft>
            </a:pP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трапеция, один из углов которой прямой.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75856" y="2412696"/>
            <a:ext cx="2537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Разносторонняя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5401022"/>
            <a:ext cx="23625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Равнобокая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 –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292080" y="5401022"/>
            <a:ext cx="30139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Прямоугольная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 –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2236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78181" y="1062703"/>
            <a:ext cx="68341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Свойства равнобокой трапеции</a:t>
            </a:r>
            <a:endParaRPr lang="ru-RU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Трапеция 1"/>
          <p:cNvSpPr/>
          <p:nvPr/>
        </p:nvSpPr>
        <p:spPr>
          <a:xfrm>
            <a:off x="827584" y="1896300"/>
            <a:ext cx="3240360" cy="2520280"/>
          </a:xfrm>
          <a:prstGeom prst="trapezoid">
            <a:avLst/>
          </a:prstGeom>
          <a:noFill/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1" name="Трапеция 10"/>
          <p:cNvSpPr/>
          <p:nvPr/>
        </p:nvSpPr>
        <p:spPr>
          <a:xfrm>
            <a:off x="5436096" y="1896300"/>
            <a:ext cx="3240360" cy="2520280"/>
          </a:xfrm>
          <a:prstGeom prst="trapezoid">
            <a:avLst/>
          </a:prstGeom>
          <a:noFill/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6084168" y="1901360"/>
            <a:ext cx="2592288" cy="252028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5436096" y="1901360"/>
            <a:ext cx="2592288" cy="251522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>
            <a:off x="3364020" y="2976420"/>
            <a:ext cx="576064" cy="18002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827584" y="2976420"/>
            <a:ext cx="664228" cy="17496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35496" y="4725144"/>
            <a:ext cx="44644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Свойство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1. </a:t>
            </a:r>
            <a:endParaRPr lang="ru-RU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равнобокой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трапеции углы при каждом основании равны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980096" y="4725144"/>
            <a:ext cx="41044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Свойство 2. </a:t>
            </a:r>
            <a:endParaRPr lang="ru-RU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равнобокой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трапеции диагонали равны.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5436096" y="2969760"/>
            <a:ext cx="664228" cy="17496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8028384" y="2978950"/>
            <a:ext cx="576064" cy="18002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Дуга 16"/>
          <p:cNvSpPr/>
          <p:nvPr/>
        </p:nvSpPr>
        <p:spPr>
          <a:xfrm rot="172893">
            <a:off x="1284535" y="1878963"/>
            <a:ext cx="528844" cy="649750"/>
          </a:xfrm>
          <a:prstGeom prst="arc">
            <a:avLst>
              <a:gd name="adj1" fmla="val 16200000"/>
              <a:gd name="adj2" fmla="val 8133791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Дуга 18"/>
          <p:cNvSpPr/>
          <p:nvPr/>
        </p:nvSpPr>
        <p:spPr>
          <a:xfrm>
            <a:off x="827584" y="3841440"/>
            <a:ext cx="432048" cy="540060"/>
          </a:xfrm>
          <a:prstGeom prst="arc">
            <a:avLst>
              <a:gd name="adj1" fmla="val 16200000"/>
              <a:gd name="adj2" fmla="val 517758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Дуга 20"/>
          <p:cNvSpPr/>
          <p:nvPr/>
        </p:nvSpPr>
        <p:spPr>
          <a:xfrm rot="21290996">
            <a:off x="825514" y="3672303"/>
            <a:ext cx="580203" cy="776946"/>
          </a:xfrm>
          <a:prstGeom prst="arc">
            <a:avLst>
              <a:gd name="adj1" fmla="val 16200000"/>
              <a:gd name="adj2" fmla="val 517758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Дуга 22"/>
          <p:cNvSpPr/>
          <p:nvPr/>
        </p:nvSpPr>
        <p:spPr>
          <a:xfrm rot="8275877">
            <a:off x="3086179" y="1869956"/>
            <a:ext cx="571910" cy="733193"/>
          </a:xfrm>
          <a:prstGeom prst="arc">
            <a:avLst>
              <a:gd name="adj1" fmla="val 16200000"/>
              <a:gd name="adj2" fmla="val 8133791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Дуга 24"/>
          <p:cNvSpPr/>
          <p:nvPr/>
        </p:nvSpPr>
        <p:spPr>
          <a:xfrm rot="13147252">
            <a:off x="3513947" y="3864806"/>
            <a:ext cx="432048" cy="540060"/>
          </a:xfrm>
          <a:prstGeom prst="arc">
            <a:avLst>
              <a:gd name="adj1" fmla="val 15595578"/>
              <a:gd name="adj2" fmla="val 517758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Дуга 25"/>
          <p:cNvSpPr/>
          <p:nvPr/>
        </p:nvSpPr>
        <p:spPr>
          <a:xfrm rot="13147252">
            <a:off x="3357283" y="3705512"/>
            <a:ext cx="701088" cy="791164"/>
          </a:xfrm>
          <a:prstGeom prst="arc">
            <a:avLst>
              <a:gd name="adj1" fmla="val 15595578"/>
              <a:gd name="adj2" fmla="val 517758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9576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1" grpId="0" animBg="1"/>
      <p:bldP spid="23" grpId="0" animBg="1"/>
      <p:bldP spid="25" grpId="0" animBg="1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1062703"/>
            <a:ext cx="69415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ризнаки равнобокой трапеции</a:t>
            </a:r>
            <a:endParaRPr lang="ru-RU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Трапеция 1"/>
          <p:cNvSpPr/>
          <p:nvPr/>
        </p:nvSpPr>
        <p:spPr>
          <a:xfrm>
            <a:off x="827584" y="1896300"/>
            <a:ext cx="3240360" cy="2520280"/>
          </a:xfrm>
          <a:prstGeom prst="trapezoid">
            <a:avLst/>
          </a:prstGeom>
          <a:noFill/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1" name="Трапеция 10"/>
          <p:cNvSpPr/>
          <p:nvPr/>
        </p:nvSpPr>
        <p:spPr>
          <a:xfrm>
            <a:off x="5436096" y="1896300"/>
            <a:ext cx="3240360" cy="2520280"/>
          </a:xfrm>
          <a:prstGeom prst="trapezoid">
            <a:avLst/>
          </a:prstGeom>
          <a:noFill/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6084168" y="1901360"/>
            <a:ext cx="2592288" cy="252028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5436096" y="1901360"/>
            <a:ext cx="2592288" cy="251522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>
            <a:off x="6300192" y="2348880"/>
            <a:ext cx="576064" cy="18002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7272300" y="2353940"/>
            <a:ext cx="664228" cy="17496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-36512" y="4725144"/>
            <a:ext cx="44644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 1. </a:t>
            </a:r>
            <a:endParaRPr lang="ru-RU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углы при основании трапеции равны, то она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равнобокая.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004048" y="4725144"/>
            <a:ext cx="41044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 2. </a:t>
            </a:r>
            <a:endParaRPr lang="ru-RU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диагонали трапеции равны, то она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равнобокая.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Дуга 3"/>
          <p:cNvSpPr/>
          <p:nvPr/>
        </p:nvSpPr>
        <p:spPr>
          <a:xfrm rot="172893">
            <a:off x="1284535" y="1878963"/>
            <a:ext cx="528844" cy="649750"/>
          </a:xfrm>
          <a:prstGeom prst="arc">
            <a:avLst>
              <a:gd name="adj1" fmla="val 16200000"/>
              <a:gd name="adj2" fmla="val 8133791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Дуга 12"/>
          <p:cNvSpPr/>
          <p:nvPr/>
        </p:nvSpPr>
        <p:spPr>
          <a:xfrm rot="8275877">
            <a:off x="3086179" y="1869956"/>
            <a:ext cx="571910" cy="733193"/>
          </a:xfrm>
          <a:prstGeom prst="arc">
            <a:avLst>
              <a:gd name="adj1" fmla="val 16200000"/>
              <a:gd name="adj2" fmla="val 8133791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Дуга 14"/>
          <p:cNvSpPr/>
          <p:nvPr/>
        </p:nvSpPr>
        <p:spPr>
          <a:xfrm>
            <a:off x="827584" y="3841440"/>
            <a:ext cx="432048" cy="540060"/>
          </a:xfrm>
          <a:prstGeom prst="arc">
            <a:avLst>
              <a:gd name="adj1" fmla="val 16200000"/>
              <a:gd name="adj2" fmla="val 517758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Дуга 16"/>
          <p:cNvSpPr/>
          <p:nvPr/>
        </p:nvSpPr>
        <p:spPr>
          <a:xfrm rot="13147252">
            <a:off x="3513947" y="3864806"/>
            <a:ext cx="432048" cy="540060"/>
          </a:xfrm>
          <a:prstGeom prst="arc">
            <a:avLst>
              <a:gd name="adj1" fmla="val 15595578"/>
              <a:gd name="adj2" fmla="val 517758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Дуга 18"/>
          <p:cNvSpPr/>
          <p:nvPr/>
        </p:nvSpPr>
        <p:spPr>
          <a:xfrm rot="21290996">
            <a:off x="825514" y="3672303"/>
            <a:ext cx="580203" cy="776946"/>
          </a:xfrm>
          <a:prstGeom prst="arc">
            <a:avLst>
              <a:gd name="adj1" fmla="val 16200000"/>
              <a:gd name="adj2" fmla="val 517758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Дуга 20"/>
          <p:cNvSpPr/>
          <p:nvPr/>
        </p:nvSpPr>
        <p:spPr>
          <a:xfrm rot="13147252">
            <a:off x="3357283" y="3705512"/>
            <a:ext cx="701088" cy="791164"/>
          </a:xfrm>
          <a:prstGeom prst="arc">
            <a:avLst>
              <a:gd name="adj1" fmla="val 15595578"/>
              <a:gd name="adj2" fmla="val 517758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047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Равнобедренный треугольник 5"/>
          <p:cNvGrpSpPr>
            <a:grpSpLocks/>
          </p:cNvGrpSpPr>
          <p:nvPr/>
        </p:nvGrpSpPr>
        <p:grpSpPr bwMode="auto">
          <a:xfrm>
            <a:off x="2073275" y="3110954"/>
            <a:ext cx="1693863" cy="1536700"/>
            <a:chOff x="1306" y="1624"/>
            <a:chExt cx="1067" cy="968"/>
          </a:xfrm>
        </p:grpSpPr>
        <p:pic>
          <p:nvPicPr>
            <p:cNvPr id="14340" name="Равнобедренный треугольник 5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6" y="1624"/>
              <a:ext cx="1067" cy="9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341" name="Text Box 5"/>
            <p:cNvSpPr txBox="1">
              <a:spLocks noChangeArrowheads="1"/>
            </p:cNvSpPr>
            <p:nvPr/>
          </p:nvSpPr>
          <p:spPr bwMode="auto">
            <a:xfrm>
              <a:off x="1615" y="2101"/>
              <a:ext cx="453" cy="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>
                <a:latin typeface="Calibri" pitchFamily="34" charset="0"/>
              </a:endParaRPr>
            </a:p>
          </p:txBody>
        </p:sp>
      </p:grpSp>
      <p:pic>
        <p:nvPicPr>
          <p:cNvPr id="2" name="Группа 1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25" y="3110954"/>
            <a:ext cx="1689100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Овал 11"/>
          <p:cNvGrpSpPr>
            <a:grpSpLocks/>
          </p:cNvGrpSpPr>
          <p:nvPr/>
        </p:nvGrpSpPr>
        <p:grpSpPr bwMode="auto">
          <a:xfrm>
            <a:off x="2206625" y="4703217"/>
            <a:ext cx="1438275" cy="1438275"/>
            <a:chOff x="1390" y="2627"/>
            <a:chExt cx="906" cy="906"/>
          </a:xfrm>
        </p:grpSpPr>
        <p:pic>
          <p:nvPicPr>
            <p:cNvPr id="14344" name="Овал 11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0" y="2627"/>
              <a:ext cx="906" cy="9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345" name="Text Box 9"/>
            <p:cNvSpPr txBox="1">
              <a:spLocks noChangeArrowheads="1"/>
            </p:cNvSpPr>
            <p:nvPr/>
          </p:nvSpPr>
          <p:spPr bwMode="auto">
            <a:xfrm>
              <a:off x="1580" y="2810"/>
              <a:ext cx="530" cy="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>
                <a:latin typeface="Calibri" pitchFamily="34" charset="0"/>
              </a:endParaRPr>
            </a:p>
          </p:txBody>
        </p:sp>
      </p:grpSp>
      <p:grpSp>
        <p:nvGrpSpPr>
          <p:cNvPr id="13" name="Овал 12"/>
          <p:cNvGrpSpPr>
            <a:grpSpLocks/>
          </p:cNvGrpSpPr>
          <p:nvPr/>
        </p:nvGrpSpPr>
        <p:grpSpPr bwMode="auto">
          <a:xfrm>
            <a:off x="5340350" y="3179217"/>
            <a:ext cx="1438275" cy="1438275"/>
            <a:chOff x="3364" y="1667"/>
            <a:chExt cx="906" cy="906"/>
          </a:xfrm>
        </p:grpSpPr>
        <p:pic>
          <p:nvPicPr>
            <p:cNvPr id="14347" name="Овал 12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4" y="1667"/>
              <a:ext cx="906" cy="9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348" name="Text Box 12"/>
            <p:cNvSpPr txBox="1">
              <a:spLocks noChangeArrowheads="1"/>
            </p:cNvSpPr>
            <p:nvPr/>
          </p:nvSpPr>
          <p:spPr bwMode="auto">
            <a:xfrm>
              <a:off x="3553" y="1850"/>
              <a:ext cx="529" cy="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>
                <a:latin typeface="Calibri" pitchFamily="34" charset="0"/>
              </a:endParaRPr>
            </a:p>
          </p:txBody>
        </p:sp>
      </p:grpSp>
      <p:grpSp>
        <p:nvGrpSpPr>
          <p:cNvPr id="14" name="Равнобедренный треугольник 13"/>
          <p:cNvGrpSpPr>
            <a:grpSpLocks/>
          </p:cNvGrpSpPr>
          <p:nvPr/>
        </p:nvGrpSpPr>
        <p:grpSpPr bwMode="auto">
          <a:xfrm>
            <a:off x="5230813" y="4628604"/>
            <a:ext cx="1687512" cy="1536700"/>
            <a:chOff x="3295" y="2580"/>
            <a:chExt cx="1063" cy="968"/>
          </a:xfrm>
        </p:grpSpPr>
        <p:pic>
          <p:nvPicPr>
            <p:cNvPr id="14350" name="Равнобедренный треугольник 13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5" y="2580"/>
              <a:ext cx="1063" cy="9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351" name="Text Box 15"/>
            <p:cNvSpPr txBox="1">
              <a:spLocks noChangeArrowheads="1"/>
            </p:cNvSpPr>
            <p:nvPr/>
          </p:nvSpPr>
          <p:spPr bwMode="auto">
            <a:xfrm rot="10800000">
              <a:off x="3602" y="2655"/>
              <a:ext cx="453" cy="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>
                <a:latin typeface="Calibri" pitchFamily="34" charset="0"/>
              </a:endParaRPr>
            </a:p>
          </p:txBody>
        </p:sp>
      </p:grpSp>
      <p:grpSp>
        <p:nvGrpSpPr>
          <p:cNvPr id="3" name="Группа 19"/>
          <p:cNvGrpSpPr>
            <a:grpSpLocks/>
          </p:cNvGrpSpPr>
          <p:nvPr/>
        </p:nvGrpSpPr>
        <p:grpSpPr bwMode="auto">
          <a:xfrm>
            <a:off x="3989388" y="4414292"/>
            <a:ext cx="1196975" cy="1557337"/>
            <a:chOff x="3989256" y="3617736"/>
            <a:chExt cx="1196354" cy="1557067"/>
          </a:xfrm>
        </p:grpSpPr>
        <p:grpSp>
          <p:nvGrpSpPr>
            <p:cNvPr id="16" name="Прямоугольник 15"/>
            <p:cNvGrpSpPr>
              <a:grpSpLocks/>
            </p:cNvGrpSpPr>
            <p:nvPr/>
          </p:nvGrpSpPr>
          <p:grpSpPr bwMode="auto">
            <a:xfrm>
              <a:off x="3858704" y="3979051"/>
              <a:ext cx="1334331" cy="1328698"/>
              <a:chOff x="3858768" y="4242816"/>
              <a:chExt cx="1335024" cy="1328928"/>
            </a:xfrm>
          </p:grpSpPr>
          <p:pic>
            <p:nvPicPr>
              <p:cNvPr id="14361" name="Прямоугольник 15"/>
              <p:cNvPicPr>
                <a:picLocks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58768" y="4242816"/>
                <a:ext cx="1335024" cy="132892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4362" name="Text Box 26"/>
              <p:cNvSpPr txBox="1">
                <a:spLocks noChangeArrowheads="1"/>
              </p:cNvSpPr>
              <p:nvPr/>
            </p:nvSpPr>
            <p:spPr bwMode="auto">
              <a:xfrm>
                <a:off x="3989388" y="4358588"/>
                <a:ext cx="1080561" cy="10801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>
                  <a:latin typeface="Calibri" pitchFamily="34" charset="0"/>
                </a:endParaRPr>
              </a:p>
            </p:txBody>
          </p:sp>
        </p:grpSp>
        <p:grpSp>
          <p:nvGrpSpPr>
            <p:cNvPr id="17" name="Равнобедренный треугольник 16"/>
            <p:cNvGrpSpPr>
              <a:grpSpLocks/>
            </p:cNvGrpSpPr>
            <p:nvPr/>
          </p:nvGrpSpPr>
          <p:grpSpPr bwMode="auto">
            <a:xfrm>
              <a:off x="3876982" y="3991241"/>
              <a:ext cx="1316053" cy="1316508"/>
              <a:chOff x="3877056" y="4255008"/>
              <a:chExt cx="1316736" cy="1316736"/>
            </a:xfrm>
          </p:grpSpPr>
          <p:pic>
            <p:nvPicPr>
              <p:cNvPr id="14364" name="Равнобедренный треугольник 16"/>
              <p:cNvPicPr>
                <a:picLocks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77056" y="4255008"/>
                <a:ext cx="1316736" cy="13167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4365" name="Text Box 29"/>
              <p:cNvSpPr txBox="1">
                <a:spLocks noChangeArrowheads="1"/>
              </p:cNvSpPr>
              <p:nvPr/>
            </p:nvSpPr>
            <p:spPr bwMode="auto">
              <a:xfrm rot="2700000">
                <a:off x="4296389" y="4582184"/>
                <a:ext cx="756131" cy="3781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>
                  <a:latin typeface="Calibri" pitchFamily="34" charset="0"/>
                </a:endParaRPr>
              </a:p>
            </p:txBody>
          </p:sp>
        </p:grpSp>
      </p:grpSp>
      <p:sp>
        <p:nvSpPr>
          <p:cNvPr id="14355" name="Прямоугольник 19"/>
          <p:cNvSpPr>
            <a:spLocks noChangeArrowheads="1"/>
          </p:cNvSpPr>
          <p:nvPr/>
        </p:nvSpPr>
        <p:spPr bwMode="auto">
          <a:xfrm>
            <a:off x="356617" y="2276872"/>
            <a:ext cx="846385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Смотрите внимательно на рисунок в течении 30 секунд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63688" y="1268760"/>
            <a:ext cx="590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Упражнение на внимание</a:t>
            </a:r>
            <a:endParaRPr lang="ru-RU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340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Равнобедренный треугольник 6"/>
          <p:cNvGrpSpPr>
            <a:grpSpLocks/>
          </p:cNvGrpSpPr>
          <p:nvPr/>
        </p:nvGrpSpPr>
        <p:grpSpPr bwMode="auto">
          <a:xfrm>
            <a:off x="2084388" y="2489299"/>
            <a:ext cx="1689100" cy="1536700"/>
            <a:chOff x="1313" y="1371"/>
            <a:chExt cx="1064" cy="968"/>
          </a:xfrm>
        </p:grpSpPr>
        <p:pic>
          <p:nvPicPr>
            <p:cNvPr id="15364" name="Равнобедренный треугольник 6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3" y="1371"/>
              <a:ext cx="1064" cy="9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365" name="Text Box 5"/>
            <p:cNvSpPr txBox="1">
              <a:spLocks noChangeArrowheads="1"/>
            </p:cNvSpPr>
            <p:nvPr/>
          </p:nvSpPr>
          <p:spPr bwMode="auto">
            <a:xfrm>
              <a:off x="1622" y="1847"/>
              <a:ext cx="453" cy="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>
                <a:latin typeface="Calibri" pitchFamily="34" charset="0"/>
              </a:endParaRPr>
            </a:p>
          </p:txBody>
        </p:sp>
      </p:grpSp>
      <p:grpSp>
        <p:nvGrpSpPr>
          <p:cNvPr id="8" name="Овал 7"/>
          <p:cNvGrpSpPr>
            <a:grpSpLocks/>
          </p:cNvGrpSpPr>
          <p:nvPr/>
        </p:nvGrpSpPr>
        <p:grpSpPr bwMode="auto">
          <a:xfrm>
            <a:off x="2206625" y="4006949"/>
            <a:ext cx="1438275" cy="1438275"/>
            <a:chOff x="1390" y="2327"/>
            <a:chExt cx="906" cy="906"/>
          </a:xfrm>
        </p:grpSpPr>
        <p:pic>
          <p:nvPicPr>
            <p:cNvPr id="15367" name="Овал 7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0" y="2327"/>
              <a:ext cx="906" cy="9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368" name="Text Box 8"/>
            <p:cNvSpPr txBox="1">
              <a:spLocks noChangeArrowheads="1"/>
            </p:cNvSpPr>
            <p:nvPr/>
          </p:nvSpPr>
          <p:spPr bwMode="auto">
            <a:xfrm>
              <a:off x="1580" y="2511"/>
              <a:ext cx="530" cy="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>
                <a:latin typeface="Calibri" pitchFamily="34" charset="0"/>
              </a:endParaRPr>
            </a:p>
          </p:txBody>
        </p:sp>
      </p:grpSp>
      <p:grpSp>
        <p:nvGrpSpPr>
          <p:cNvPr id="9" name="Овал 8"/>
          <p:cNvGrpSpPr>
            <a:grpSpLocks/>
          </p:cNvGrpSpPr>
          <p:nvPr/>
        </p:nvGrpSpPr>
        <p:grpSpPr bwMode="auto">
          <a:xfrm>
            <a:off x="5303838" y="2489299"/>
            <a:ext cx="1438275" cy="1431925"/>
            <a:chOff x="3341" y="1371"/>
            <a:chExt cx="906" cy="902"/>
          </a:xfrm>
        </p:grpSpPr>
        <p:pic>
          <p:nvPicPr>
            <p:cNvPr id="15370" name="Овал 8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1" y="1371"/>
              <a:ext cx="906" cy="9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371" name="Text Box 11"/>
            <p:cNvSpPr txBox="1">
              <a:spLocks noChangeArrowheads="1"/>
            </p:cNvSpPr>
            <p:nvPr/>
          </p:nvSpPr>
          <p:spPr bwMode="auto">
            <a:xfrm>
              <a:off x="3530" y="1552"/>
              <a:ext cx="529" cy="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>
                <a:latin typeface="Calibri" pitchFamily="34" charset="0"/>
              </a:endParaRPr>
            </a:p>
          </p:txBody>
        </p:sp>
      </p:grpSp>
      <p:grpSp>
        <p:nvGrpSpPr>
          <p:cNvPr id="10" name="Равнобедренный треугольник 9"/>
          <p:cNvGrpSpPr>
            <a:grpSpLocks/>
          </p:cNvGrpSpPr>
          <p:nvPr/>
        </p:nvGrpSpPr>
        <p:grpSpPr bwMode="auto">
          <a:xfrm>
            <a:off x="5218113" y="3841849"/>
            <a:ext cx="1689100" cy="1536700"/>
            <a:chOff x="3287" y="2223"/>
            <a:chExt cx="1064" cy="968"/>
          </a:xfrm>
        </p:grpSpPr>
        <p:pic>
          <p:nvPicPr>
            <p:cNvPr id="15373" name="Равнобедренный треугольник 9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7" y="2223"/>
              <a:ext cx="1064" cy="9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374" name="Text Box 14"/>
            <p:cNvSpPr txBox="1">
              <a:spLocks noChangeArrowheads="1"/>
            </p:cNvSpPr>
            <p:nvPr/>
          </p:nvSpPr>
          <p:spPr bwMode="auto">
            <a:xfrm>
              <a:off x="3595" y="2702"/>
              <a:ext cx="453" cy="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>
                <a:latin typeface="Calibri" pitchFamily="34" charset="0"/>
              </a:endParaRPr>
            </a:p>
          </p:txBody>
        </p:sp>
      </p:grpSp>
      <p:grpSp>
        <p:nvGrpSpPr>
          <p:cNvPr id="2" name="Группа 19"/>
          <p:cNvGrpSpPr>
            <a:grpSpLocks/>
          </p:cNvGrpSpPr>
          <p:nvPr/>
        </p:nvGrpSpPr>
        <p:grpSpPr bwMode="auto">
          <a:xfrm>
            <a:off x="3500438" y="4030761"/>
            <a:ext cx="1593850" cy="1179513"/>
            <a:chOff x="5049298" y="3995736"/>
            <a:chExt cx="1594404" cy="1179067"/>
          </a:xfrm>
        </p:grpSpPr>
        <p:grpSp>
          <p:nvGrpSpPr>
            <p:cNvPr id="12" name="Прямоугольник 11"/>
            <p:cNvGrpSpPr>
              <a:grpSpLocks/>
            </p:cNvGrpSpPr>
            <p:nvPr/>
          </p:nvGrpSpPr>
          <p:grpSpPr bwMode="auto">
            <a:xfrm>
              <a:off x="5438243" y="3978090"/>
              <a:ext cx="1329390" cy="1328426"/>
              <a:chOff x="3889248" y="3700272"/>
              <a:chExt cx="1328928" cy="1328928"/>
            </a:xfrm>
          </p:grpSpPr>
          <p:pic>
            <p:nvPicPr>
              <p:cNvPr id="15395" name="Прямоугольник 11"/>
              <p:cNvPicPr>
                <a:picLocks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89248" y="3700272"/>
                <a:ext cx="1328928" cy="132892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5396" name="Text Box 36"/>
              <p:cNvSpPr txBox="1">
                <a:spLocks noChangeArrowheads="1"/>
              </p:cNvSpPr>
              <p:nvPr/>
            </p:nvSpPr>
            <p:spPr bwMode="auto">
              <a:xfrm rot="16200000">
                <a:off x="4014271" y="3817421"/>
                <a:ext cx="1080409" cy="1079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>
                  <a:latin typeface="Calibri" pitchFamily="34" charset="0"/>
                </a:endParaRPr>
              </a:p>
            </p:txBody>
          </p:sp>
        </p:grpSp>
        <p:grpSp>
          <p:nvGrpSpPr>
            <p:cNvPr id="13" name="Равнобедренный треугольник 12"/>
            <p:cNvGrpSpPr>
              <a:grpSpLocks/>
            </p:cNvGrpSpPr>
            <p:nvPr/>
          </p:nvGrpSpPr>
          <p:grpSpPr bwMode="auto">
            <a:xfrm>
              <a:off x="5413851" y="3990277"/>
              <a:ext cx="1311096" cy="1316238"/>
              <a:chOff x="3864864" y="3712464"/>
              <a:chExt cx="1310640" cy="1316736"/>
            </a:xfrm>
          </p:grpSpPr>
          <p:pic>
            <p:nvPicPr>
              <p:cNvPr id="15398" name="Равнобедренный треугольник 12"/>
              <p:cNvPicPr>
                <a:picLocks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64864" y="3712464"/>
                <a:ext cx="1310640" cy="13167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5399" name="Text Box 39"/>
              <p:cNvSpPr txBox="1">
                <a:spLocks noChangeArrowheads="1"/>
              </p:cNvSpPr>
              <p:nvPr/>
            </p:nvSpPr>
            <p:spPr bwMode="auto">
              <a:xfrm rot="18900000">
                <a:off x="4012001" y="4040690"/>
                <a:ext cx="755737" cy="378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>
                  <a:latin typeface="Calibri" pitchFamily="34" charset="0"/>
                </a:endParaRPr>
              </a:p>
            </p:txBody>
          </p:sp>
        </p:grpSp>
      </p:grpSp>
      <p:grpSp>
        <p:nvGrpSpPr>
          <p:cNvPr id="3" name="Группа 18"/>
          <p:cNvGrpSpPr>
            <a:grpSpLocks/>
          </p:cNvGrpSpPr>
          <p:nvPr/>
        </p:nvGrpSpPr>
        <p:grpSpPr bwMode="auto">
          <a:xfrm>
            <a:off x="3815492" y="2673449"/>
            <a:ext cx="1439863" cy="1160462"/>
            <a:chOff x="2334752" y="2534058"/>
            <a:chExt cx="1440000" cy="1160596"/>
          </a:xfrm>
        </p:grpSpPr>
        <p:grpSp>
          <p:nvGrpSpPr>
            <p:cNvPr id="15" name="Равнобедренный треугольник 14"/>
            <p:cNvGrpSpPr>
              <a:grpSpLocks/>
            </p:cNvGrpSpPr>
            <p:nvPr/>
          </p:nvGrpSpPr>
          <p:grpSpPr bwMode="auto">
            <a:xfrm>
              <a:off x="2207867" y="2861819"/>
              <a:ext cx="1688753" cy="969376"/>
              <a:chOff x="3730752" y="2688336"/>
              <a:chExt cx="1688592" cy="969264"/>
            </a:xfrm>
          </p:grpSpPr>
          <p:pic>
            <p:nvPicPr>
              <p:cNvPr id="15383" name="Равнобедренный треугольник 14"/>
              <p:cNvPicPr>
                <a:picLocks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30752" y="2688336"/>
                <a:ext cx="1688592" cy="9692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5384" name="Text Box 24"/>
              <p:cNvSpPr txBox="1">
                <a:spLocks noChangeArrowheads="1"/>
              </p:cNvSpPr>
              <p:nvPr/>
            </p:nvSpPr>
            <p:spPr bwMode="auto">
              <a:xfrm>
                <a:off x="4217591" y="3161117"/>
                <a:ext cx="719931" cy="3599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>
                  <a:latin typeface="Calibri" pitchFamily="34" charset="0"/>
                </a:endParaRPr>
              </a:p>
            </p:txBody>
          </p:sp>
        </p:grpSp>
        <p:grpSp>
          <p:nvGrpSpPr>
            <p:cNvPr id="16" name="Равнобедренный треугольник 15"/>
            <p:cNvGrpSpPr>
              <a:grpSpLocks noChangeAspect="1"/>
            </p:cNvGrpSpPr>
            <p:nvPr/>
          </p:nvGrpSpPr>
          <p:grpSpPr bwMode="auto">
            <a:xfrm>
              <a:off x="2287122" y="2739885"/>
              <a:ext cx="1511952" cy="749895"/>
              <a:chOff x="3810000" y="2566416"/>
              <a:chExt cx="1511808" cy="749808"/>
            </a:xfrm>
          </p:grpSpPr>
          <p:pic>
            <p:nvPicPr>
              <p:cNvPr id="15386" name="Равнобедренный треугольник 15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10000" y="2566416"/>
                <a:ext cx="1511808" cy="7498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5387" name="Text Box 27"/>
              <p:cNvSpPr txBox="1">
                <a:spLocks noChangeArrowheads="1"/>
              </p:cNvSpPr>
              <p:nvPr/>
            </p:nvSpPr>
            <p:spPr bwMode="auto">
              <a:xfrm>
                <a:off x="4255455" y="2932051"/>
                <a:ext cx="629940" cy="2519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>
                  <a:latin typeface="Calibri" pitchFamily="34" charset="0"/>
                </a:endParaRPr>
              </a:p>
            </p:txBody>
          </p:sp>
        </p:grpSp>
        <p:grpSp>
          <p:nvGrpSpPr>
            <p:cNvPr id="17" name="Равнобедренный треугольник 16"/>
            <p:cNvGrpSpPr>
              <a:grpSpLocks/>
            </p:cNvGrpSpPr>
            <p:nvPr/>
          </p:nvGrpSpPr>
          <p:grpSpPr bwMode="auto">
            <a:xfrm>
              <a:off x="2445634" y="2550887"/>
              <a:ext cx="1146157" cy="646251"/>
              <a:chOff x="3968496" y="2377440"/>
              <a:chExt cx="1146048" cy="646176"/>
            </a:xfrm>
          </p:grpSpPr>
          <p:pic>
            <p:nvPicPr>
              <p:cNvPr id="15389" name="Равнобедренный треугольник 16"/>
              <p:cNvPicPr>
                <a:picLocks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68496" y="2377440"/>
                <a:ext cx="1146048" cy="6461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5390" name="Text Box 30"/>
              <p:cNvSpPr txBox="1">
                <a:spLocks noChangeArrowheads="1"/>
              </p:cNvSpPr>
              <p:nvPr/>
            </p:nvSpPr>
            <p:spPr bwMode="auto">
              <a:xfrm>
                <a:off x="4319565" y="2688897"/>
                <a:ext cx="449957" cy="1979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>
                  <a:latin typeface="Calibri" pitchFamily="34" charset="0"/>
                </a:endParaRPr>
              </a:p>
            </p:txBody>
          </p:sp>
        </p:grpSp>
        <p:grpSp>
          <p:nvGrpSpPr>
            <p:cNvPr id="18" name="Равнобедренный треугольник 17"/>
            <p:cNvGrpSpPr>
              <a:grpSpLocks/>
            </p:cNvGrpSpPr>
            <p:nvPr/>
          </p:nvGrpSpPr>
          <p:grpSpPr bwMode="auto">
            <a:xfrm>
              <a:off x="2616338" y="2416759"/>
              <a:ext cx="792555" cy="506026"/>
              <a:chOff x="4139184" y="2243328"/>
              <a:chExt cx="792480" cy="505968"/>
            </a:xfrm>
          </p:grpSpPr>
          <p:pic>
            <p:nvPicPr>
              <p:cNvPr id="15392" name="Равнобедренный треугольник 17"/>
              <p:cNvPicPr>
                <a:picLocks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39184" y="2243328"/>
                <a:ext cx="792480" cy="50596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5393" name="Text Box 33"/>
              <p:cNvSpPr txBox="1">
                <a:spLocks noChangeArrowheads="1"/>
              </p:cNvSpPr>
              <p:nvPr/>
            </p:nvSpPr>
            <p:spPr bwMode="auto">
              <a:xfrm>
                <a:off x="4403937" y="2486599"/>
                <a:ext cx="269975" cy="1259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>
                  <a:latin typeface="Calibri" pitchFamily="34" charset="0"/>
                </a:endParaRPr>
              </a:p>
            </p:txBody>
          </p:sp>
        </p:grpSp>
      </p:grpSp>
      <p:sp>
        <p:nvSpPr>
          <p:cNvPr id="4" name="Прямоугольник 3"/>
          <p:cNvSpPr/>
          <p:nvPr/>
        </p:nvSpPr>
        <p:spPr>
          <a:xfrm>
            <a:off x="1901272" y="1208369"/>
            <a:ext cx="57789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Что изменилось?</a:t>
            </a:r>
            <a:endParaRPr lang="ru-RU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3387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одержимое 2"/>
          <p:cNvSpPr>
            <a:spLocks noGrp="1"/>
          </p:cNvSpPr>
          <p:nvPr>
            <p:ph idx="1"/>
          </p:nvPr>
        </p:nvSpPr>
        <p:spPr>
          <a:xfrm>
            <a:off x="571500" y="1166961"/>
            <a:ext cx="7786688" cy="642938"/>
          </a:xfrm>
        </p:spPr>
        <p:txBody>
          <a:bodyPr rtlCol="0">
            <a:noAutofit/>
          </a:bodyPr>
          <a:lstStyle/>
          <a:p>
            <a:pPr marL="0" lvl="0" algn="ctr">
              <a:spcBef>
                <a:spcPts val="0"/>
              </a:spcBef>
              <a:buNone/>
              <a:defRPr/>
            </a:pPr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Выкройка</a:t>
            </a:r>
            <a:endParaRPr lang="ru-RU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4" name="Содержимое 6"/>
          <p:cNvSpPr txBox="1">
            <a:spLocks/>
          </p:cNvSpPr>
          <p:nvPr/>
        </p:nvSpPr>
        <p:spPr bwMode="auto">
          <a:xfrm>
            <a:off x="337530" y="2268878"/>
            <a:ext cx="8568952" cy="418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Сложите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трапецию из: </a:t>
            </a:r>
          </a:p>
          <a:p>
            <a:pPr algn="ctr" eaLnBrk="1" hangingPunct="1">
              <a:spcBef>
                <a:spcPct val="20000"/>
              </a:spcBef>
            </a:pP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а) четырёх прямоугольных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треугольников;</a:t>
            </a:r>
          </a:p>
          <a:p>
            <a:pPr algn="ctr" eaLnBrk="1" hangingPunct="1">
              <a:spcBef>
                <a:spcPct val="20000"/>
              </a:spcBef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б) из трёх  прямоугольных треугольников;</a:t>
            </a:r>
          </a:p>
          <a:p>
            <a:pPr algn="ctr" eaLnBrk="1" hangingPunct="1">
              <a:spcBef>
                <a:spcPct val="20000"/>
              </a:spcBef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в) из двух прямоугольных треугольников.</a:t>
            </a:r>
          </a:p>
          <a:p>
            <a:pPr algn="ctr" eaLnBrk="1" hangingPunct="1">
              <a:spcBef>
                <a:spcPct val="20000"/>
              </a:spcBef>
            </a:pPr>
            <a:endParaRPr lang="ru-RU" sz="2400" dirty="0">
              <a:solidFill>
                <a:srgbClr val="92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Выясните,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каким условиям при этом должны удовлетворять данные трапеции.</a:t>
            </a:r>
          </a:p>
          <a:p>
            <a:pPr algn="ctr" eaLnBrk="1" hangingPunct="1">
              <a:spcBef>
                <a:spcPct val="20000"/>
              </a:spcBef>
            </a:pPr>
            <a:endParaRPr lang="ru-RU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8" name="Прямоугольник 11"/>
          <p:cNvSpPr>
            <a:spLocks noChangeArrowheads="1"/>
          </p:cNvSpPr>
          <p:nvPr/>
        </p:nvSpPr>
        <p:spPr bwMode="auto">
          <a:xfrm>
            <a:off x="4300538" y="6215063"/>
            <a:ext cx="6429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23</a:t>
            </a:r>
          </a:p>
        </p:txBody>
      </p:sp>
    </p:spTree>
    <p:extLst>
      <p:ext uri="{BB962C8B-B14F-4D97-AF65-F5344CB8AC3E}">
        <p14:creationId xmlns:p14="http://schemas.microsoft.com/office/powerpoint/2010/main" val="3401597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5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5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5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5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7"/>
          <p:cNvGrpSpPr>
            <a:grpSpLocks/>
          </p:cNvGrpSpPr>
          <p:nvPr/>
        </p:nvGrpSpPr>
        <p:grpSpPr bwMode="auto">
          <a:xfrm>
            <a:off x="714375" y="2402731"/>
            <a:ext cx="4129088" cy="1357312"/>
            <a:chOff x="714348" y="2071678"/>
            <a:chExt cx="4129756" cy="1357322"/>
          </a:xfrm>
        </p:grpSpPr>
        <p:grpSp>
          <p:nvGrpSpPr>
            <p:cNvPr id="25634" name="Группа 11"/>
            <p:cNvGrpSpPr>
              <a:grpSpLocks/>
            </p:cNvGrpSpPr>
            <p:nvPr/>
          </p:nvGrpSpPr>
          <p:grpSpPr bwMode="auto">
            <a:xfrm>
              <a:off x="785786" y="2214554"/>
              <a:ext cx="4058318" cy="1214446"/>
              <a:chOff x="1285852" y="2000240"/>
              <a:chExt cx="4855488" cy="1571636"/>
            </a:xfrm>
          </p:grpSpPr>
          <p:grpSp>
            <p:nvGrpSpPr>
              <p:cNvPr id="5" name="Прямоугольный треугольник 4"/>
              <p:cNvGrpSpPr>
                <a:grpSpLocks/>
              </p:cNvGrpSpPr>
              <p:nvPr/>
            </p:nvGrpSpPr>
            <p:grpSpPr bwMode="auto">
              <a:xfrm>
                <a:off x="3219621" y="1887575"/>
                <a:ext cx="1882009" cy="1830248"/>
                <a:chOff x="2401824" y="2127504"/>
                <a:chExt cx="1572768" cy="1414272"/>
              </a:xfrm>
            </p:grpSpPr>
            <p:pic>
              <p:nvPicPr>
                <p:cNvPr id="25636" name="Прямоугольный треугольник 4"/>
                <p:cNvPicPr>
                  <a:picLocks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01824" y="2127504"/>
                  <a:ext cx="1572768" cy="141427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5637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2631517" y="2922985"/>
                  <a:ext cx="686547" cy="4048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/>
                  <a:endParaRPr lang="ru-RU">
                    <a:solidFill>
                      <a:srgbClr val="FFFFFF"/>
                    </a:solidFill>
                    <a:latin typeface="Calibri" pitchFamily="34" charset="0"/>
                  </a:endParaRPr>
                </a:p>
              </p:txBody>
            </p:sp>
          </p:grpSp>
          <p:grpSp>
            <p:nvGrpSpPr>
              <p:cNvPr id="7" name="Прямоугольный треугольник 6"/>
              <p:cNvGrpSpPr>
                <a:grpSpLocks/>
              </p:cNvGrpSpPr>
              <p:nvPr/>
            </p:nvGrpSpPr>
            <p:grpSpPr bwMode="auto">
              <a:xfrm>
                <a:off x="3183148" y="1919131"/>
                <a:ext cx="1882009" cy="1830248"/>
                <a:chOff x="2371344" y="2151888"/>
                <a:chExt cx="1572768" cy="1414272"/>
              </a:xfrm>
            </p:grpSpPr>
            <p:pic>
              <p:nvPicPr>
                <p:cNvPr id="25639" name="Прямоугольный треугольник 6"/>
                <p:cNvPicPr>
                  <a:picLocks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371344" y="2151888"/>
                  <a:ext cx="1572768" cy="141427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5640" name="Text Box 40"/>
                <p:cNvSpPr txBox="1">
                  <a:spLocks noChangeArrowheads="1"/>
                </p:cNvSpPr>
                <p:nvPr/>
              </p:nvSpPr>
              <p:spPr bwMode="auto">
                <a:xfrm rot="10800000">
                  <a:off x="3089215" y="2315766"/>
                  <a:ext cx="686547" cy="4048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/>
                  <a:endParaRPr lang="ru-RU">
                    <a:solidFill>
                      <a:srgbClr val="FFFFFF"/>
                    </a:solidFill>
                    <a:latin typeface="Calibri" pitchFamily="34" charset="0"/>
                  </a:endParaRPr>
                </a:p>
              </p:txBody>
            </p:sp>
          </p:grpSp>
          <p:grpSp>
            <p:nvGrpSpPr>
              <p:cNvPr id="8" name="Прямоугольный треугольник 7"/>
              <p:cNvGrpSpPr>
                <a:grpSpLocks/>
              </p:cNvGrpSpPr>
              <p:nvPr/>
            </p:nvGrpSpPr>
            <p:grpSpPr bwMode="auto">
              <a:xfrm>
                <a:off x="4963032" y="1863908"/>
                <a:ext cx="1269262" cy="1853915"/>
                <a:chOff x="3858768" y="2109216"/>
                <a:chExt cx="1060704" cy="1432560"/>
              </a:xfrm>
            </p:grpSpPr>
            <p:pic>
              <p:nvPicPr>
                <p:cNvPr id="25642" name="Прямоугольный треугольник 7"/>
                <p:cNvPicPr>
                  <a:picLocks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58768" y="2109216"/>
                  <a:ext cx="1060704" cy="143256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5643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4045952" y="2922985"/>
                  <a:ext cx="435006" cy="4048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/>
                  <a:endParaRPr lang="ru-RU">
                    <a:solidFill>
                      <a:srgbClr val="FFFFFF"/>
                    </a:solidFill>
                    <a:latin typeface="Calibri" pitchFamily="34" charset="0"/>
                  </a:endParaRPr>
                </a:p>
              </p:txBody>
            </p:sp>
          </p:grpSp>
          <p:grpSp>
            <p:nvGrpSpPr>
              <p:cNvPr id="9" name="Прямоугольный треугольник 8"/>
              <p:cNvGrpSpPr>
                <a:grpSpLocks/>
              </p:cNvGrpSpPr>
              <p:nvPr/>
            </p:nvGrpSpPr>
            <p:grpSpPr bwMode="auto">
              <a:xfrm>
                <a:off x="1104184" y="1895464"/>
                <a:ext cx="2246739" cy="1822359"/>
                <a:chOff x="633984" y="2133600"/>
                <a:chExt cx="1877568" cy="1408176"/>
              </a:xfrm>
            </p:grpSpPr>
            <p:pic>
              <p:nvPicPr>
                <p:cNvPr id="25645" name="Прямоугольный треугольник 8"/>
                <p:cNvPicPr>
                  <a:picLocks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33984" y="2133600"/>
                  <a:ext cx="1877568" cy="140817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5646" name="Text Box 46"/>
                <p:cNvSpPr txBox="1">
                  <a:spLocks noChangeArrowheads="1"/>
                </p:cNvSpPr>
                <p:nvPr/>
              </p:nvSpPr>
              <p:spPr bwMode="auto">
                <a:xfrm>
                  <a:off x="1482298" y="2922985"/>
                  <a:ext cx="835796" cy="4048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/>
                  <a:endParaRPr lang="ru-RU">
                    <a:solidFill>
                      <a:srgbClr val="FFFFFF"/>
                    </a:solidFill>
                    <a:latin typeface="Calibri" pitchFamily="34" charset="0"/>
                  </a:endParaRPr>
                </a:p>
              </p:txBody>
            </p:sp>
          </p:grpSp>
        </p:grpSp>
        <p:sp>
          <p:nvSpPr>
            <p:cNvPr id="25635" name="Прямоугольник 18"/>
            <p:cNvSpPr>
              <a:spLocks noChangeArrowheads="1"/>
            </p:cNvSpPr>
            <p:nvPr/>
          </p:nvSpPr>
          <p:spPr bwMode="auto">
            <a:xfrm>
              <a:off x="714348" y="2071678"/>
              <a:ext cx="71438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ru-RU" sz="2800" b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а)</a:t>
              </a:r>
              <a:r>
                <a:rPr lang="ru-RU" sz="2400" b="1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400" b="1">
                <a:latin typeface="Calibri" pitchFamily="34" charset="0"/>
              </a:endParaRPr>
            </a:p>
          </p:txBody>
        </p:sp>
      </p:grpSp>
      <p:grpSp>
        <p:nvGrpSpPr>
          <p:cNvPr id="4" name="Группа 29"/>
          <p:cNvGrpSpPr>
            <a:grpSpLocks/>
          </p:cNvGrpSpPr>
          <p:nvPr/>
        </p:nvGrpSpPr>
        <p:grpSpPr bwMode="auto">
          <a:xfrm>
            <a:off x="2214563" y="4402981"/>
            <a:ext cx="3890962" cy="2338387"/>
            <a:chOff x="2214546" y="4071942"/>
            <a:chExt cx="3891318" cy="2337672"/>
          </a:xfrm>
        </p:grpSpPr>
        <p:grpSp>
          <p:nvGrpSpPr>
            <p:cNvPr id="25626" name="Группа 26"/>
            <p:cNvGrpSpPr>
              <a:grpSpLocks/>
            </p:cNvGrpSpPr>
            <p:nvPr/>
          </p:nvGrpSpPr>
          <p:grpSpPr bwMode="auto">
            <a:xfrm>
              <a:off x="2857488" y="4286256"/>
              <a:ext cx="3248376" cy="2123358"/>
              <a:chOff x="2857488" y="4286256"/>
              <a:chExt cx="3248376" cy="2123358"/>
            </a:xfrm>
          </p:grpSpPr>
          <p:grpSp>
            <p:nvGrpSpPr>
              <p:cNvPr id="6" name="Прямоугольный треугольник 5"/>
              <p:cNvGrpSpPr>
                <a:grpSpLocks/>
              </p:cNvGrpSpPr>
              <p:nvPr/>
            </p:nvGrpSpPr>
            <p:grpSpPr bwMode="auto">
              <a:xfrm>
                <a:off x="2743232" y="4224485"/>
                <a:ext cx="2944637" cy="1541817"/>
                <a:chOff x="2743200" y="4224528"/>
                <a:chExt cx="2944368" cy="1542288"/>
              </a:xfrm>
            </p:grpSpPr>
            <p:pic>
              <p:nvPicPr>
                <p:cNvPr id="25628" name="Прямоугольный треугольник 5"/>
                <p:cNvPicPr>
                  <a:picLocks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743200" y="4224528"/>
                  <a:ext cx="2944368" cy="154228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5629" name="Text Box 29"/>
                <p:cNvSpPr txBox="1">
                  <a:spLocks noChangeArrowheads="1"/>
                </p:cNvSpPr>
                <p:nvPr/>
              </p:nvSpPr>
              <p:spPr bwMode="auto">
                <a:xfrm rot="10800000">
                  <a:off x="3083646" y="4399463"/>
                  <a:ext cx="1357198" cy="45257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/>
                  <a:endParaRPr lang="ru-RU">
                    <a:solidFill>
                      <a:srgbClr val="FFFFFF"/>
                    </a:solidFill>
                    <a:latin typeface="Calibri" pitchFamily="34" charset="0"/>
                  </a:endParaRPr>
                </a:p>
              </p:txBody>
            </p:sp>
          </p:grpSp>
          <p:grpSp>
            <p:nvGrpSpPr>
              <p:cNvPr id="18" name="Прямоугольный треугольник 17"/>
              <p:cNvGrpSpPr>
                <a:grpSpLocks/>
              </p:cNvGrpSpPr>
              <p:nvPr/>
            </p:nvGrpSpPr>
            <p:grpSpPr bwMode="auto">
              <a:xfrm>
                <a:off x="2682266" y="4206202"/>
                <a:ext cx="3670128" cy="1547911"/>
                <a:chOff x="2682240" y="4206240"/>
                <a:chExt cx="3669792" cy="1548384"/>
              </a:xfrm>
            </p:grpSpPr>
            <p:pic>
              <p:nvPicPr>
                <p:cNvPr id="25631" name="Прямоугольный треугольник 17"/>
                <p:cNvPicPr>
                  <a:picLocks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682240" y="4206240"/>
                  <a:ext cx="3669792" cy="15483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5632" name="Text Box 32"/>
                <p:cNvSpPr txBox="1">
                  <a:spLocks noChangeArrowheads="1"/>
                </p:cNvSpPr>
                <p:nvPr/>
              </p:nvSpPr>
              <p:spPr bwMode="auto">
                <a:xfrm rot="9207704">
                  <a:off x="4091131" y="4817444"/>
                  <a:ext cx="1533724" cy="51084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/>
                  <a:endParaRPr lang="ru-RU">
                    <a:solidFill>
                      <a:srgbClr val="FFFFFF"/>
                    </a:solidFill>
                    <a:latin typeface="Calibri" pitchFamily="34" charset="0"/>
                  </a:endParaRPr>
                </a:p>
              </p:txBody>
            </p:sp>
          </p:grpSp>
        </p:grpSp>
        <p:sp>
          <p:nvSpPr>
            <p:cNvPr id="25627" name="Прямоугольник 19"/>
            <p:cNvSpPr>
              <a:spLocks noChangeArrowheads="1"/>
            </p:cNvSpPr>
            <p:nvPr/>
          </p:nvSpPr>
          <p:spPr bwMode="auto">
            <a:xfrm>
              <a:off x="2214546" y="4071942"/>
              <a:ext cx="71438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ru-RU" sz="2800" b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в)</a:t>
              </a:r>
              <a:r>
                <a:rPr lang="ru-RU" sz="2400" b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400" b="1">
                <a:solidFill>
                  <a:srgbClr val="002060"/>
                </a:solidFill>
                <a:latin typeface="Calibri" pitchFamily="34" charset="0"/>
              </a:endParaRPr>
            </a:p>
          </p:txBody>
        </p:sp>
      </p:grpSp>
      <p:grpSp>
        <p:nvGrpSpPr>
          <p:cNvPr id="13" name="Группа 28"/>
          <p:cNvGrpSpPr>
            <a:grpSpLocks/>
          </p:cNvGrpSpPr>
          <p:nvPr/>
        </p:nvGrpSpPr>
        <p:grpSpPr bwMode="auto">
          <a:xfrm>
            <a:off x="5000625" y="2331293"/>
            <a:ext cx="2968625" cy="1428750"/>
            <a:chOff x="5000628" y="2000240"/>
            <a:chExt cx="2969252" cy="1428760"/>
          </a:xfrm>
        </p:grpSpPr>
        <p:grpSp>
          <p:nvGrpSpPr>
            <p:cNvPr id="25615" name="Группа 12"/>
            <p:cNvGrpSpPr>
              <a:grpSpLocks/>
            </p:cNvGrpSpPr>
            <p:nvPr/>
          </p:nvGrpSpPr>
          <p:grpSpPr bwMode="auto">
            <a:xfrm>
              <a:off x="5572133" y="2214554"/>
              <a:ext cx="2397747" cy="1214446"/>
              <a:chOff x="3357554" y="2000240"/>
              <a:chExt cx="2781167" cy="1571636"/>
            </a:xfrm>
          </p:grpSpPr>
          <p:grpSp>
            <p:nvGrpSpPr>
              <p:cNvPr id="14" name="Прямоугольный треугольник 13"/>
              <p:cNvGrpSpPr>
                <a:grpSpLocks/>
              </p:cNvGrpSpPr>
              <p:nvPr/>
            </p:nvGrpSpPr>
            <p:grpSpPr bwMode="auto">
              <a:xfrm>
                <a:off x="3222873" y="1887576"/>
                <a:ext cx="1874158" cy="1830246"/>
                <a:chOff x="5455920" y="2127504"/>
                <a:chExt cx="1615440" cy="1414272"/>
              </a:xfrm>
            </p:grpSpPr>
            <p:pic>
              <p:nvPicPr>
                <p:cNvPr id="25617" name="Прямоугольный треугольник 13"/>
                <p:cNvPicPr>
                  <a:picLocks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55920" y="2127504"/>
                  <a:ext cx="1615440" cy="141427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5618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5690030" y="2922984"/>
                  <a:ext cx="708128" cy="4048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/>
                  <a:endParaRPr lang="ru-RU">
                    <a:solidFill>
                      <a:srgbClr val="FFFFFF"/>
                    </a:solidFill>
                    <a:latin typeface="Calibri" pitchFamily="34" charset="0"/>
                  </a:endParaRPr>
                </a:p>
              </p:txBody>
            </p:sp>
          </p:grpSp>
          <p:grpSp>
            <p:nvGrpSpPr>
              <p:cNvPr id="15" name="Прямоугольный треугольник 14"/>
              <p:cNvGrpSpPr>
                <a:grpSpLocks/>
              </p:cNvGrpSpPr>
              <p:nvPr/>
            </p:nvGrpSpPr>
            <p:grpSpPr bwMode="auto">
              <a:xfrm>
                <a:off x="3187511" y="1919132"/>
                <a:ext cx="1874158" cy="1830246"/>
                <a:chOff x="5425440" y="2151888"/>
                <a:chExt cx="1615440" cy="1414272"/>
              </a:xfrm>
            </p:grpSpPr>
            <p:pic>
              <p:nvPicPr>
                <p:cNvPr id="25620" name="Прямоугольный треугольник 14"/>
                <p:cNvPicPr>
                  <a:picLocks noChangeArrowheads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25440" y="2151888"/>
                  <a:ext cx="1615440" cy="141427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5621" name="Text Box 21"/>
                <p:cNvSpPr txBox="1">
                  <a:spLocks noChangeArrowheads="1"/>
                </p:cNvSpPr>
                <p:nvPr/>
              </p:nvSpPr>
              <p:spPr bwMode="auto">
                <a:xfrm rot="10800000">
                  <a:off x="6162116" y="2315765"/>
                  <a:ext cx="708128" cy="4048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/>
                  <a:endParaRPr lang="ru-RU">
                    <a:solidFill>
                      <a:srgbClr val="FFFFFF"/>
                    </a:solidFill>
                    <a:latin typeface="Calibri" pitchFamily="34" charset="0"/>
                  </a:endParaRPr>
                </a:p>
              </p:txBody>
            </p:sp>
          </p:grpSp>
          <p:grpSp>
            <p:nvGrpSpPr>
              <p:cNvPr id="16" name="Прямоугольный треугольник 15"/>
              <p:cNvGrpSpPr>
                <a:grpSpLocks/>
              </p:cNvGrpSpPr>
              <p:nvPr/>
            </p:nvGrpSpPr>
            <p:grpSpPr bwMode="auto">
              <a:xfrm>
                <a:off x="4962657" y="1871798"/>
                <a:ext cx="1258868" cy="1846024"/>
                <a:chOff x="6955536" y="2115312"/>
                <a:chExt cx="1085088" cy="1426464"/>
              </a:xfrm>
            </p:grpSpPr>
            <p:pic>
              <p:nvPicPr>
                <p:cNvPr id="25623" name="Прямоугольный треугольник 15"/>
                <p:cNvPicPr>
                  <a:picLocks noChangeArrowheads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955536" y="2115312"/>
                  <a:ext cx="1085088" cy="142646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5624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7146669" y="2922984"/>
                  <a:ext cx="448681" cy="4048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/>
                  <a:endParaRPr lang="ru-RU">
                    <a:solidFill>
                      <a:srgbClr val="FFFFFF"/>
                    </a:solidFill>
                    <a:latin typeface="Calibri" pitchFamily="34" charset="0"/>
                  </a:endParaRPr>
                </a:p>
              </p:txBody>
            </p:sp>
          </p:grpSp>
        </p:grpSp>
        <p:sp>
          <p:nvSpPr>
            <p:cNvPr id="25616" name="Прямоугольник 20"/>
            <p:cNvSpPr>
              <a:spLocks noChangeArrowheads="1"/>
            </p:cNvSpPr>
            <p:nvPr/>
          </p:nvSpPr>
          <p:spPr bwMode="auto">
            <a:xfrm>
              <a:off x="5000628" y="2000240"/>
              <a:ext cx="71438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ru-RU" sz="2800" b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б)</a:t>
              </a:r>
              <a:r>
                <a:rPr lang="ru-RU" sz="2400" b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400" b="1">
                <a:solidFill>
                  <a:srgbClr val="002060"/>
                </a:solidFill>
                <a:latin typeface="Calibri" pitchFamily="34" charset="0"/>
              </a:endParaRPr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1605834" y="1116820"/>
            <a:ext cx="56304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Проверяем</a:t>
            </a:r>
            <a:endParaRPr lang="ru-RU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211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0" y="2667000"/>
            <a:ext cx="9144000" cy="1325563"/>
          </a:xfrm>
        </p:spPr>
        <p:txBody>
          <a:bodyPr/>
          <a:lstStyle/>
          <a:p>
            <a:pPr algn="ctr" eaLnBrk="1" hangingPunct="1"/>
            <a:r>
              <a:rPr lang="ru-RU" sz="5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Решаем задачи</a:t>
            </a:r>
          </a:p>
        </p:txBody>
      </p:sp>
    </p:spTree>
    <p:extLst>
      <p:ext uri="{BB962C8B-B14F-4D97-AF65-F5344CB8AC3E}">
        <p14:creationId xmlns:p14="http://schemas.microsoft.com/office/powerpoint/2010/main" val="407902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282690"/>
            <a:ext cx="498855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мы прошли: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50403" y="2708920"/>
            <a:ext cx="375622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путём </a:t>
            </a:r>
            <a:r>
              <a:rPr lang="ru-RU" sz="30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размышления,</a:t>
            </a:r>
            <a:r>
              <a:rPr lang="ru-RU" sz="30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0403" y="3861048"/>
            <a:ext cx="358739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путём </a:t>
            </a:r>
            <a:r>
              <a:rPr lang="ru-RU" sz="30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подражания,</a:t>
            </a:r>
            <a:r>
              <a:rPr lang="ru-RU" sz="3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2203" y="5157192"/>
            <a:ext cx="264200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путём </a:t>
            </a:r>
            <a:r>
              <a:rPr lang="ru-RU" sz="30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опыта.</a:t>
            </a:r>
            <a:r>
              <a:rPr lang="ru-RU" sz="30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552" y="1772816"/>
            <a:ext cx="4119952" cy="5085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9273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214313" y="1290911"/>
            <a:ext cx="828675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Самоподготовка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971600" y="2973374"/>
            <a:ext cx="7529463" cy="1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Знать  определение, элементы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трапеции, 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ее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виды,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свойства.</a:t>
            </a:r>
            <a:endParaRPr lang="ru-RU" sz="4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58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4294967295"/>
          </p:nvPr>
        </p:nvSpPr>
        <p:spPr>
          <a:xfrm>
            <a:off x="0" y="1072404"/>
            <a:ext cx="3644900" cy="5785595"/>
          </a:xfrm>
        </p:spPr>
        <p:txBody>
          <a:bodyPr>
            <a:normAutofit/>
          </a:bodyPr>
          <a:lstStyle/>
          <a:p>
            <a:pPr marL="92075" indent="0">
              <a:buFont typeface="Arial" charset="0"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Над приморским городом высится гора, принадлежащая к типу «столовых гор». </a:t>
            </a:r>
          </a:p>
          <a:p>
            <a:pPr marL="92075" indent="0">
              <a:buFont typeface="Arial" charset="0"/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92075" indent="0">
              <a:buFont typeface="Arial" charset="0"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Основателями Трапезунда были греки; они и дали ему такое имя: «Город столовой горы».</a:t>
            </a:r>
          </a:p>
          <a:p>
            <a:pPr marL="136525" indent="0">
              <a:buFont typeface="Arial" charset="0"/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9" name="Содержимое 6" descr="http://www.worldturkey.com/gallery/data/media/124/trabzon07.jpg"/>
          <p:cNvPicPr>
            <a:picLocks noGrp="1"/>
          </p:cNvPicPr>
          <p:nvPr>
            <p:ph sz="half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8"/>
          <a:stretch/>
        </p:blipFill>
        <p:spPr>
          <a:xfrm>
            <a:off x="3707904" y="1651842"/>
            <a:ext cx="5317430" cy="3937397"/>
          </a:xfrm>
          <a:ln/>
        </p:spPr>
      </p:pic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3750367" y="5733256"/>
            <a:ext cx="521533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2400" b="1" i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Столовая гора – </a:t>
            </a:r>
          </a:p>
          <a:p>
            <a:pPr algn="ctr"/>
            <a:r>
              <a:rPr lang="ru-RU" sz="2400" b="1" i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гора с усечённой, плоской вершиной.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4787900" y="1072405"/>
            <a:ext cx="38719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Город Трапезунд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787900" y="1067068"/>
            <a:ext cx="27660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Город </a:t>
            </a:r>
            <a:r>
              <a:rPr lang="ru-RU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Трабзон</a:t>
            </a:r>
            <a:endParaRPr lang="ru-RU" sz="32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2434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8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862064"/>
            <a:ext cx="8229600" cy="1143000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Спасибо за урок!</a:t>
            </a:r>
            <a:endParaRPr lang="ru-RU" sz="6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38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Объект 5"/>
          <p:cNvSpPr>
            <a:spLocks noGrp="1"/>
          </p:cNvSpPr>
          <p:nvPr>
            <p:ph sz="half" idx="4294967295"/>
          </p:nvPr>
        </p:nvSpPr>
        <p:spPr>
          <a:xfrm>
            <a:off x="4644008" y="1104279"/>
            <a:ext cx="4499992" cy="4484961"/>
          </a:xfrm>
        </p:spPr>
        <p:txBody>
          <a:bodyPr>
            <a:normAutofit lnSpcReduction="10000"/>
          </a:bodyPr>
          <a:lstStyle/>
          <a:p>
            <a:pPr marL="136525" indent="0">
              <a:buFont typeface="Arial" charset="0"/>
              <a:buNone/>
            </a:pP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По-гречески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trapedza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 значило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«стол»,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trapezion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 —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«столик».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136525" indent="0">
              <a:buFont typeface="Arial" charset="0"/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136525" indent="0">
              <a:buFont typeface="Arial" charset="0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второго слова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создалась известная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математическая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фигура</a:t>
            </a:r>
            <a:endParaRPr lang="ru-RU" sz="3600" b="1" i="1" dirty="0" smtClean="0">
              <a:solidFill>
                <a:schemeClr val="folHlink"/>
              </a:solidFill>
              <a:latin typeface="Times New Roman" pitchFamily="18" charset="0"/>
              <a:cs typeface="Times New Roman" pitchFamily="18" charset="0"/>
            </a:endParaRPr>
          </a:p>
          <a:p>
            <a:pPr marL="136525" indent="0">
              <a:buFont typeface="Arial" charset="0"/>
              <a:buNone/>
            </a:pPr>
            <a:r>
              <a:rPr lang="ru-RU" sz="2800" b="1" dirty="0" smtClean="0"/>
              <a:t>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84" y="1196752"/>
            <a:ext cx="4618732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860032" y="4870901"/>
            <a:ext cx="29097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«трапеция».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28558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3"/>
          <p:cNvSpPr>
            <a:spLocks noGrp="1"/>
          </p:cNvSpPr>
          <p:nvPr>
            <p:ph type="ctrTitle"/>
          </p:nvPr>
        </p:nvSpPr>
        <p:spPr>
          <a:xfrm>
            <a:off x="0" y="2924944"/>
            <a:ext cx="9144000" cy="1320800"/>
          </a:xfrm>
          <a:extLst/>
        </p:spPr>
        <p:txBody>
          <a:bodyPr rtlCol="0">
            <a:noAutofit/>
          </a:bodyPr>
          <a:lstStyle/>
          <a:p>
            <a:pPr defTabSz="685791">
              <a:defRPr/>
            </a:pPr>
            <a:r>
              <a:rPr lang="ru-RU" sz="138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Трапеция</a:t>
            </a:r>
            <a:endParaRPr lang="ru-RU" sz="138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47" name="Дата 6"/>
          <p:cNvSpPr>
            <a:spLocks noGrp="1"/>
          </p:cNvSpPr>
          <p:nvPr>
            <p:ph type="dt" sz="half" idx="10"/>
          </p:nvPr>
        </p:nvSpPr>
        <p:spPr bwMode="auto">
          <a:xfrm>
            <a:off x="6011863" y="1125538"/>
            <a:ext cx="2962275" cy="7000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1D02380B-899C-41BF-981B-76C2A34BF395}" type="datetime1">
              <a:rPr lang="ru-RU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26.03.2025</a:t>
            </a:fld>
            <a:endPara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09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3568" y="2610778"/>
            <a:ext cx="82089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Трапеции бывают разные…</a:t>
            </a:r>
            <a:endParaRPr lang="ru-RU" sz="5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45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6" t="2892"/>
          <a:stretch/>
        </p:blipFill>
        <p:spPr bwMode="auto">
          <a:xfrm>
            <a:off x="152400" y="1061156"/>
            <a:ext cx="2978721" cy="2700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56" b="2493"/>
          <a:stretch/>
        </p:blipFill>
        <p:spPr bwMode="auto">
          <a:xfrm>
            <a:off x="595909" y="2843617"/>
            <a:ext cx="3202285" cy="3981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7369" y="1061157"/>
            <a:ext cx="5431135" cy="4096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539" y="3861049"/>
            <a:ext cx="5145949" cy="2885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1356" y="1041276"/>
            <a:ext cx="10807932" cy="5844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4137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89856"/>
            <a:ext cx="91440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урока: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276872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знать, что такое трапеция, какие бывают трапеции;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ыяснить, 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акими свойствами обладают трапеции;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ачать учиться решать задачи на применение свойств трапеции.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689740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Freeform 5"/>
          <p:cNvSpPr>
            <a:spLocks/>
          </p:cNvSpPr>
          <p:nvPr/>
        </p:nvSpPr>
        <p:spPr bwMode="auto">
          <a:xfrm>
            <a:off x="914400" y="4058577"/>
            <a:ext cx="5194300" cy="1981200"/>
          </a:xfrm>
          <a:custGeom>
            <a:avLst/>
            <a:gdLst/>
            <a:ahLst/>
            <a:cxnLst>
              <a:cxn ang="0">
                <a:pos x="0" y="1360"/>
              </a:cxn>
              <a:cxn ang="0">
                <a:pos x="728" y="0"/>
              </a:cxn>
              <a:cxn ang="0">
                <a:pos x="2024" y="0"/>
              </a:cxn>
              <a:cxn ang="0">
                <a:pos x="3272" y="1344"/>
              </a:cxn>
              <a:cxn ang="0">
                <a:pos x="8" y="1344"/>
              </a:cxn>
            </a:cxnLst>
            <a:rect l="0" t="0" r="r" b="b"/>
            <a:pathLst>
              <a:path w="3272" h="1360">
                <a:moveTo>
                  <a:pt x="0" y="1360"/>
                </a:moveTo>
                <a:lnTo>
                  <a:pt x="728" y="0"/>
                </a:lnTo>
                <a:lnTo>
                  <a:pt x="2024" y="0"/>
                </a:lnTo>
                <a:lnTo>
                  <a:pt x="3272" y="1344"/>
                </a:lnTo>
                <a:lnTo>
                  <a:pt x="8" y="1344"/>
                </a:ln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546100" y="5963577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baseline="0" dirty="0"/>
              <a:t>A</a:t>
            </a:r>
            <a:endParaRPr lang="ru-RU" sz="2400" b="1" baseline="0" dirty="0"/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1841500" y="3601377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baseline="0" dirty="0"/>
              <a:t>В</a:t>
            </a: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4051300" y="3601377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baseline="0" dirty="0"/>
              <a:t>С</a:t>
            </a: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6108700" y="5887377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baseline="0" dirty="0"/>
              <a:t>D</a:t>
            </a:r>
            <a:endParaRPr lang="ru-RU" sz="2400" b="1" baseline="0" dirty="0"/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2436813" y="3677576"/>
            <a:ext cx="1528762" cy="2743200"/>
            <a:chOff x="1535" y="1872"/>
            <a:chExt cx="963" cy="1728"/>
          </a:xfrm>
        </p:grpSpPr>
        <p:sp>
          <p:nvSpPr>
            <p:cNvPr id="15370" name="Text Box 10"/>
            <p:cNvSpPr txBox="1">
              <a:spLocks noChangeArrowheads="1"/>
            </p:cNvSpPr>
            <p:nvPr/>
          </p:nvSpPr>
          <p:spPr bwMode="auto">
            <a:xfrm>
              <a:off x="1614" y="3369"/>
              <a:ext cx="8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b="1" baseline="0" dirty="0">
                  <a:solidFill>
                    <a:srgbClr val="FF0000"/>
                  </a:solidFill>
                </a:rPr>
                <a:t>основание</a:t>
              </a:r>
            </a:p>
          </p:txBody>
        </p:sp>
        <p:sp>
          <p:nvSpPr>
            <p:cNvPr id="15371" name="Text Box 11"/>
            <p:cNvSpPr txBox="1">
              <a:spLocks noChangeArrowheads="1"/>
            </p:cNvSpPr>
            <p:nvPr/>
          </p:nvSpPr>
          <p:spPr bwMode="auto">
            <a:xfrm>
              <a:off x="1535" y="1872"/>
              <a:ext cx="8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b="1" baseline="0" dirty="0">
                  <a:solidFill>
                    <a:srgbClr val="FF0000"/>
                  </a:solidFill>
                </a:rPr>
                <a:t>основание</a:t>
              </a:r>
            </a:p>
          </p:txBody>
        </p:sp>
      </p:grpSp>
      <p:sp>
        <p:nvSpPr>
          <p:cNvPr id="15372" name="Text Box 12"/>
          <p:cNvSpPr txBox="1">
            <a:spLocks noChangeArrowheads="1"/>
          </p:cNvSpPr>
          <p:nvPr/>
        </p:nvSpPr>
        <p:spPr bwMode="auto">
          <a:xfrm rot="17876001">
            <a:off x="247650" y="4722152"/>
            <a:ext cx="21320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 baseline="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Боковая сторона</a:t>
            </a:r>
          </a:p>
        </p:txBody>
      </p:sp>
      <p:sp>
        <p:nvSpPr>
          <p:cNvPr id="15373" name="Text Box 13"/>
          <p:cNvSpPr txBox="1">
            <a:spLocks noChangeArrowheads="1"/>
          </p:cNvSpPr>
          <p:nvPr/>
        </p:nvSpPr>
        <p:spPr bwMode="auto">
          <a:xfrm rot="2792521">
            <a:off x="4146550" y="4712627"/>
            <a:ext cx="21320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 baseline="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Боковая сторона</a:t>
            </a:r>
          </a:p>
        </p:txBody>
      </p:sp>
      <p:sp>
        <p:nvSpPr>
          <p:cNvPr id="15374" name="Text Box 14"/>
          <p:cNvSpPr txBox="1">
            <a:spLocks noChangeArrowheads="1"/>
          </p:cNvSpPr>
          <p:nvPr/>
        </p:nvSpPr>
        <p:spPr bwMode="auto">
          <a:xfrm>
            <a:off x="0" y="980728"/>
            <a:ext cx="9144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b="1" baseline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Определение</a:t>
            </a:r>
          </a:p>
          <a:p>
            <a:r>
              <a:rPr lang="ru-RU" sz="2800" b="1" baseline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Трапецией</a:t>
            </a:r>
            <a:r>
              <a:rPr lang="ru-RU" sz="2800" b="1" baseline="0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baseline="0" dirty="0" smtClean="0">
                <a:latin typeface="Times New Roman" pitchFamily="18" charset="0"/>
                <a:cs typeface="Times New Roman" pitchFamily="18" charset="0"/>
              </a:rPr>
              <a:t>называется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                     </a:t>
            </a:r>
            <a:r>
              <a:rPr lang="ru-RU" sz="2800" b="1" baseline="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baseline="0" dirty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800" b="1" baseline="0" dirty="0" smtClean="0">
                <a:latin typeface="Times New Roman" pitchFamily="18" charset="0"/>
                <a:cs typeface="Times New Roman" pitchFamily="18" charset="0"/>
              </a:rPr>
              <a:t>которого </a:t>
            </a:r>
            <a:r>
              <a:rPr lang="ru-RU" sz="2800" b="1" baseline="0" dirty="0">
                <a:latin typeface="Times New Roman" pitchFamily="18" charset="0"/>
                <a:cs typeface="Times New Roman" pitchFamily="18" charset="0"/>
              </a:rPr>
              <a:t>две </a:t>
            </a:r>
            <a:r>
              <a:rPr lang="ru-RU" sz="2800" b="1" baseline="0" dirty="0" smtClean="0">
                <a:latin typeface="Times New Roman" pitchFamily="18" charset="0"/>
                <a:cs typeface="Times New Roman" pitchFamily="18" charset="0"/>
              </a:rPr>
              <a:t>стороны                           , </a:t>
            </a:r>
            <a:r>
              <a:rPr lang="ru-RU" sz="2800" b="1" baseline="0" dirty="0">
                <a:latin typeface="Times New Roman" pitchFamily="18" charset="0"/>
                <a:cs typeface="Times New Roman" pitchFamily="18" charset="0"/>
              </a:rPr>
              <a:t>а две </a:t>
            </a:r>
            <a:r>
              <a:rPr lang="ru-RU" sz="2800" b="1" baseline="0" dirty="0" smtClean="0">
                <a:latin typeface="Times New Roman" pitchFamily="18" charset="0"/>
                <a:cs typeface="Times New Roman" pitchFamily="18" charset="0"/>
              </a:rPr>
              <a:t>другие </a:t>
            </a:r>
            <a:endParaRPr lang="ru-RU" sz="2800" b="1" baseline="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15"/>
          <p:cNvGrpSpPr>
            <a:grpSpLocks/>
          </p:cNvGrpSpPr>
          <p:nvPr/>
        </p:nvGrpSpPr>
        <p:grpSpPr bwMode="auto">
          <a:xfrm rot="-704685">
            <a:off x="1183481" y="2581311"/>
            <a:ext cx="1316038" cy="4505325"/>
            <a:chOff x="624" y="1413"/>
            <a:chExt cx="829" cy="2742"/>
          </a:xfrm>
        </p:grpSpPr>
        <p:sp>
          <p:nvSpPr>
            <p:cNvPr id="15376" name="AutoShape 16"/>
            <p:cNvSpPr>
              <a:spLocks noChangeArrowheads="1"/>
            </p:cNvSpPr>
            <p:nvPr/>
          </p:nvSpPr>
          <p:spPr bwMode="auto">
            <a:xfrm rot="4357742" flipV="1">
              <a:off x="377" y="3607"/>
              <a:ext cx="795" cy="301"/>
            </a:xfrm>
            <a:prstGeom prst="leftArrow">
              <a:avLst>
                <a:gd name="adj1" fmla="val 50000"/>
                <a:gd name="adj2" fmla="val 66030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77" name="AutoShape 17"/>
            <p:cNvSpPr>
              <a:spLocks noChangeArrowheads="1"/>
            </p:cNvSpPr>
            <p:nvPr/>
          </p:nvSpPr>
          <p:spPr bwMode="auto">
            <a:xfrm rot="-25957742">
              <a:off x="905" y="1660"/>
              <a:ext cx="795" cy="301"/>
            </a:xfrm>
            <a:prstGeom prst="leftArrow">
              <a:avLst>
                <a:gd name="adj1" fmla="val 50000"/>
                <a:gd name="adj2" fmla="val 66030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5638397" y="2920331"/>
            <a:ext cx="312098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ct val="50000"/>
              </a:spcBef>
            </a:pPr>
            <a:endParaRPr lang="en-US" dirty="0" smtClean="0"/>
          </a:p>
          <a:p>
            <a:pPr algn="ctr">
              <a:spcBef>
                <a:spcPct val="50000"/>
              </a:spcBef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ABCD -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трапеция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ВС; 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АВ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D.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7092280" y="3996075"/>
            <a:ext cx="82922" cy="729069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H="1">
            <a:off x="7009358" y="3996074"/>
            <a:ext cx="82922" cy="729069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H="1">
            <a:off x="7175202" y="4693279"/>
            <a:ext cx="72008" cy="729069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H="1">
            <a:off x="7103363" y="4693279"/>
            <a:ext cx="82922" cy="729069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H="1">
            <a:off x="6893247" y="4715871"/>
            <a:ext cx="533699" cy="585337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3852863" y="1484784"/>
            <a:ext cx="30403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четырехугольник</a:t>
            </a:r>
            <a:endParaRPr lang="ru-RU" i="1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60003" y="1897668"/>
            <a:ext cx="22372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параллельны</a:t>
            </a:r>
            <a:endParaRPr lang="ru-RU" i="1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36512" y="2378135"/>
            <a:ext cx="28639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  параллельны</a:t>
            </a:r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2172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11111E-6 L 0.25347 -0.00463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74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20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20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 animBg="1"/>
      <p:bldP spid="15372" grpId="0"/>
      <p:bldP spid="15373" grpId="0"/>
      <p:bldP spid="4" grpId="0"/>
      <p:bldP spid="5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980728"/>
            <a:ext cx="9144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четырехугольники на рисунке являются трапециями? Назовите их основания и боковые стороны.</a:t>
            </a:r>
          </a:p>
        </p:txBody>
      </p:sp>
      <p:sp>
        <p:nvSpPr>
          <p:cNvPr id="3" name="Параллелограмм 2"/>
          <p:cNvSpPr/>
          <p:nvPr/>
        </p:nvSpPr>
        <p:spPr>
          <a:xfrm flipH="1">
            <a:off x="1330921" y="2699941"/>
            <a:ext cx="2952328" cy="1417848"/>
          </a:xfrm>
          <a:prstGeom prst="parallelogram">
            <a:avLst/>
          </a:prstGeom>
          <a:noFill/>
          <a:ln w="28575">
            <a:solidFill>
              <a:srgbClr val="C00000"/>
            </a:solidFill>
          </a:ln>
          <a:scene3d>
            <a:camera prst="orthographicFront">
              <a:rot lat="0" lon="300000" rev="0"/>
            </a:camera>
            <a:lightRig rig="threePt" dir="t"/>
          </a:scene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H="1">
            <a:off x="2674144" y="2699817"/>
            <a:ext cx="1248620" cy="1450181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330375" y="3995217"/>
            <a:ext cx="360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b="1">
                <a:latin typeface="Georgia" pitchFamily="18" charset="0"/>
              </a:rPr>
              <a:t>А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971600" y="2514079"/>
            <a:ext cx="3587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b="1">
                <a:latin typeface="Georgia" pitchFamily="18" charset="0"/>
              </a:rPr>
              <a:t>В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922763" y="2499792"/>
            <a:ext cx="3603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b="1">
                <a:latin typeface="Georgia" pitchFamily="18" charset="0"/>
              </a:rPr>
              <a:t>С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303763" y="3965054"/>
            <a:ext cx="3603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b="1">
                <a:latin typeface="Georgia" pitchFamily="18" charset="0"/>
              </a:rPr>
              <a:t>D</a:t>
            </a:r>
            <a:endParaRPr lang="ru-RU" b="1">
              <a:latin typeface="Georgia" pitchFamily="18" charset="0"/>
            </a:endParaRPr>
          </a:p>
        </p:txBody>
      </p:sp>
      <p:sp>
        <p:nvSpPr>
          <p:cNvPr id="14" name="Равнобедренный треугольник 13"/>
          <p:cNvSpPr/>
          <p:nvPr/>
        </p:nvSpPr>
        <p:spPr>
          <a:xfrm>
            <a:off x="6011863" y="2898105"/>
            <a:ext cx="2463800" cy="2633662"/>
          </a:xfrm>
          <a:prstGeom prst="triangl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22" name="Прямая соединительная линия 21"/>
          <p:cNvCxnSpPr>
            <a:stCxn id="14" idx="0"/>
          </p:cNvCxnSpPr>
          <p:nvPr/>
        </p:nvCxnSpPr>
        <p:spPr>
          <a:xfrm flipH="1">
            <a:off x="7243763" y="2898105"/>
            <a:ext cx="0" cy="263366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6588125" y="4312567"/>
            <a:ext cx="136842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7064375" y="4118892"/>
            <a:ext cx="179388" cy="1936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7064375" y="5338092"/>
            <a:ext cx="179388" cy="1936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5651500" y="5395242"/>
            <a:ext cx="3603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b="1">
                <a:latin typeface="Georgia" pitchFamily="18" charset="0"/>
              </a:rPr>
              <a:t>О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6173788" y="4029992"/>
            <a:ext cx="3603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b="1">
                <a:latin typeface="Georgia" pitchFamily="18" charset="0"/>
              </a:rPr>
              <a:t>S</a:t>
            </a:r>
            <a:endParaRPr lang="ru-RU" b="1">
              <a:latin typeface="Georgia" pitchFamily="18" charset="0"/>
            </a:endParaRP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7154863" y="2617117"/>
            <a:ext cx="3587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b="1">
                <a:latin typeface="Georgia" pitchFamily="18" charset="0"/>
              </a:rPr>
              <a:t>P</a:t>
            </a:r>
            <a:endParaRPr lang="ru-RU" b="1">
              <a:latin typeface="Georgia" pitchFamily="18" charset="0"/>
            </a:endParaRP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7904163" y="4072855"/>
            <a:ext cx="3603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b="1">
                <a:latin typeface="Georgia" pitchFamily="18" charset="0"/>
              </a:rPr>
              <a:t>T</a:t>
            </a:r>
            <a:endParaRPr lang="ru-RU" b="1">
              <a:latin typeface="Georgia" pitchFamily="18" charset="0"/>
            </a:endParaRP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8475663" y="5395242"/>
            <a:ext cx="3603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b="1">
                <a:latin typeface="Georgia" pitchFamily="18" charset="0"/>
              </a:rPr>
              <a:t>R</a:t>
            </a:r>
            <a:endParaRPr lang="ru-RU" b="1">
              <a:latin typeface="Georgia" pitchFamily="18" charset="0"/>
            </a:endParaRP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7221538" y="4271292"/>
            <a:ext cx="3587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b="1">
                <a:latin typeface="Georgia" pitchFamily="18" charset="0"/>
              </a:rPr>
              <a:t>H</a:t>
            </a:r>
            <a:endParaRPr lang="ru-RU" b="1">
              <a:latin typeface="Georgia" pitchFamily="18" charset="0"/>
            </a:endParaRP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7092950" y="5579392"/>
            <a:ext cx="3587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b="1">
                <a:latin typeface="Georgia" pitchFamily="18" charset="0"/>
              </a:rPr>
              <a:t>N</a:t>
            </a:r>
            <a:endParaRPr lang="ru-RU" b="1">
              <a:latin typeface="Georgia" pitchFamily="18" charset="0"/>
            </a:endParaRPr>
          </a:p>
        </p:txBody>
      </p:sp>
      <p:cxnSp>
        <p:nvCxnSpPr>
          <p:cNvPr id="2048" name="Прямая соединительная линия 2047"/>
          <p:cNvCxnSpPr/>
          <p:nvPr/>
        </p:nvCxnSpPr>
        <p:spPr>
          <a:xfrm flipH="1">
            <a:off x="1835150" y="4568651"/>
            <a:ext cx="2268538" cy="1884363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1" name="Прямая соединительная линия 2050"/>
          <p:cNvCxnSpPr/>
          <p:nvPr/>
        </p:nvCxnSpPr>
        <p:spPr>
          <a:xfrm>
            <a:off x="1835150" y="6453014"/>
            <a:ext cx="24638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3" name="Прямая соединительная линия 2052"/>
          <p:cNvCxnSpPr/>
          <p:nvPr/>
        </p:nvCxnSpPr>
        <p:spPr>
          <a:xfrm>
            <a:off x="2751138" y="5732289"/>
            <a:ext cx="0" cy="72072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5" name="Прямая соединительная линия 2054"/>
          <p:cNvCxnSpPr/>
          <p:nvPr/>
        </p:nvCxnSpPr>
        <p:spPr>
          <a:xfrm>
            <a:off x="3779838" y="4809951"/>
            <a:ext cx="0" cy="1643063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Прямоугольник 44"/>
          <p:cNvSpPr/>
          <p:nvPr/>
        </p:nvSpPr>
        <p:spPr>
          <a:xfrm>
            <a:off x="2584450" y="6259339"/>
            <a:ext cx="179388" cy="1936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3600450" y="6259339"/>
            <a:ext cx="179388" cy="1936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1476375" y="6259339"/>
            <a:ext cx="3587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b="1">
                <a:latin typeface="Georgia" pitchFamily="18" charset="0"/>
              </a:rPr>
              <a:t>А</a:t>
            </a:r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2570163" y="5325889"/>
            <a:ext cx="3603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b="1">
                <a:latin typeface="Georgia" pitchFamily="18" charset="0"/>
              </a:rPr>
              <a:t>В</a:t>
            </a:r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3509963" y="4478164"/>
            <a:ext cx="3603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b="1">
                <a:latin typeface="Georgia" pitchFamily="18" charset="0"/>
              </a:rPr>
              <a:t>С</a:t>
            </a:r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3636963" y="6443489"/>
            <a:ext cx="4667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b="1">
                <a:latin typeface="Georgia" pitchFamily="18" charset="0"/>
              </a:rPr>
              <a:t>С</a:t>
            </a:r>
            <a:r>
              <a:rPr lang="en-US" b="1" baseline="-25000">
                <a:latin typeface="Georgia" pitchFamily="18" charset="0"/>
              </a:rPr>
              <a:t>1</a:t>
            </a:r>
            <a:endParaRPr lang="ru-RU" b="1">
              <a:latin typeface="Georgia" pitchFamily="18" charset="0"/>
            </a:endParaRPr>
          </a:p>
        </p:txBody>
      </p: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2501900" y="6443489"/>
            <a:ext cx="4683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b="1">
                <a:latin typeface="Georgia" pitchFamily="18" charset="0"/>
              </a:rPr>
              <a:t>B</a:t>
            </a:r>
            <a:r>
              <a:rPr lang="en-US" b="1" baseline="-25000">
                <a:latin typeface="Georgia" pitchFamily="18" charset="0"/>
              </a:rPr>
              <a:t>1</a:t>
            </a:r>
            <a:endParaRPr lang="ru-RU" b="1">
              <a:latin typeface="Georgia" pitchFamily="18" charset="0"/>
            </a:endParaRPr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2411760" y="4067225"/>
            <a:ext cx="3587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b="1" dirty="0">
                <a:latin typeface="Georgia" pitchFamily="18" charset="0"/>
              </a:rPr>
              <a:t>М</a:t>
            </a:r>
          </a:p>
        </p:txBody>
      </p:sp>
    </p:spTree>
    <p:extLst>
      <p:ext uri="{BB962C8B-B14F-4D97-AF65-F5344CB8AC3E}">
        <p14:creationId xmlns:p14="http://schemas.microsoft.com/office/powerpoint/2010/main" val="15567152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Тема3</Template>
  <TotalTime>3861</TotalTime>
  <Words>339</Words>
  <Application>Microsoft Office PowerPoint</Application>
  <PresentationFormat>Экран (4:3)</PresentationFormat>
  <Paragraphs>103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Тема3</vt:lpstr>
      <vt:lpstr>Презентация PowerPoint</vt:lpstr>
      <vt:lpstr>Презентация PowerPoint</vt:lpstr>
      <vt:lpstr>Презентация PowerPoint</vt:lpstr>
      <vt:lpstr>Трапеция</vt:lpstr>
      <vt:lpstr>Презентация PowerPoint</vt:lpstr>
      <vt:lpstr>Презентация PowerPoint</vt:lpstr>
      <vt:lpstr>Цели урока: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Решаем задачи</vt:lpstr>
      <vt:lpstr>Презентация PowerPoint</vt:lpstr>
      <vt:lpstr>Презентация PowerPoint</vt:lpstr>
      <vt:lpstr>Спасибо за урок!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OLGA</dc:creator>
  <cp:lastModifiedBy>Надежда Пронская</cp:lastModifiedBy>
  <cp:revision>141</cp:revision>
  <cp:lastPrinted>2024-09-26T20:54:44Z</cp:lastPrinted>
  <dcterms:created xsi:type="dcterms:W3CDTF">2013-08-25T21:33:54Z</dcterms:created>
  <dcterms:modified xsi:type="dcterms:W3CDTF">2025-03-26T08:46:19Z</dcterms:modified>
</cp:coreProperties>
</file>