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9" r:id="rId6"/>
    <p:sldId id="261" r:id="rId7"/>
    <p:sldId id="262" r:id="rId8"/>
    <p:sldId id="268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человек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F4AD-45BA-810D-F35638715903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F4AD-45BA-810D-F35638715903}"/>
              </c:ext>
            </c:extLst>
          </c:dPt>
          <c:dPt>
            <c:idx val="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5-F4AD-45BA-810D-F35638715903}"/>
              </c:ext>
            </c:extLst>
          </c:dPt>
          <c:dPt>
            <c:idx val="4"/>
            <c:invertIfNegative val="0"/>
            <c:bubble3D val="0"/>
            <c:spPr>
              <a:solidFill>
                <a:srgbClr val="9900CC"/>
              </a:solidFill>
            </c:spPr>
            <c:extLst>
              <c:ext xmlns:c16="http://schemas.microsoft.com/office/drawing/2014/chart" uri="{C3380CC4-5D6E-409C-BE32-E72D297353CC}">
                <c16:uniqueId val="{00000007-F4AD-45BA-810D-F35638715903}"/>
              </c:ext>
            </c:extLst>
          </c:dPt>
          <c:cat>
            <c:strRef>
              <c:f>Лист1!$A$2:$A$6</c:f>
              <c:strCache>
                <c:ptCount val="5"/>
                <c:pt idx="0">
                  <c:v>Оригинальность</c:v>
                </c:pt>
                <c:pt idx="1">
                  <c:v>Практичность</c:v>
                </c:pt>
                <c:pt idx="2">
                  <c:v>Красота</c:v>
                </c:pt>
                <c:pt idx="3">
                  <c:v>Качество</c:v>
                </c:pt>
                <c:pt idx="4">
                  <c:v>Ценность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AD-45BA-810D-F35638715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5023360"/>
        <c:axId val="33206784"/>
        <c:axId val="0"/>
      </c:bar3DChart>
      <c:catAx>
        <c:axId val="3502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ru-RU" sz="2400" kern="1200">
                <a:solidFill>
                  <a:srgbClr val="073E87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06784"/>
        <c:crosses val="autoZero"/>
        <c:auto val="1"/>
        <c:lblAlgn val="ctr"/>
        <c:lblOffset val="100"/>
        <c:noMultiLvlLbl val="0"/>
      </c:catAx>
      <c:valAx>
        <c:axId val="33206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0233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ru-RU" sz="2400" kern="1200">
              <a:solidFill>
                <a:srgbClr val="073E87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1E897-DB93-43E9-876C-E5B016E3C3C0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5C360-D442-4FDD-8FF7-C176C05CE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0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5C360-D442-4FDD-8FF7-C176C05CE89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2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8AEA-9F83-41B1-9140-AC11CE0C66D8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BA43-63B2-4AEC-BDD1-FE13573FF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8AEA-9F83-41B1-9140-AC11CE0C66D8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BA43-63B2-4AEC-BDD1-FE13573FF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8AEA-9F83-41B1-9140-AC11CE0C66D8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BA43-63B2-4AEC-BDD1-FE13573FF7D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8AEA-9F83-41B1-9140-AC11CE0C66D8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BA43-63B2-4AEC-BDD1-FE13573FF7D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8AEA-9F83-41B1-9140-AC11CE0C66D8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BA43-63B2-4AEC-BDD1-FE13573FF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8AEA-9F83-41B1-9140-AC11CE0C66D8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BA43-63B2-4AEC-BDD1-FE13573FF7D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8AEA-9F83-41B1-9140-AC11CE0C66D8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BA43-63B2-4AEC-BDD1-FE13573FF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8AEA-9F83-41B1-9140-AC11CE0C66D8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BA43-63B2-4AEC-BDD1-FE13573FF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8AEA-9F83-41B1-9140-AC11CE0C66D8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BA43-63B2-4AEC-BDD1-FE13573FF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8AEA-9F83-41B1-9140-AC11CE0C66D8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BA43-63B2-4AEC-BDD1-FE13573FF7D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8AEA-9F83-41B1-9140-AC11CE0C66D8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BA43-63B2-4AEC-BDD1-FE13573FF7D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9308AEA-9F83-41B1-9140-AC11CE0C66D8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5F5BA43-63B2-4AEC-BDD1-FE13573FF7D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370583"/>
          </a:xfrm>
        </p:spPr>
        <p:txBody>
          <a:bodyPr>
            <a:normAutofit fontScale="90000"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60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Творческий проект</a:t>
            </a:r>
            <a:br>
              <a:rPr lang="ru-RU" sz="60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</a:br>
            <a:r>
              <a:rPr lang="ru-RU" sz="3200" b="1" dirty="0"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Технология работы с тканью</a:t>
            </a:r>
            <a:br>
              <a:rPr lang="ru-RU" sz="3200" b="1" dirty="0"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</a:br>
            <a:r>
              <a:rPr lang="ru-RU" sz="3200" b="1" dirty="0"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«Фартук для настоящего мужчины»</a:t>
            </a:r>
            <a:br>
              <a:rPr lang="ru-RU" sz="3200" b="1" dirty="0"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DC65F7-39C2-43D9-97C4-8073A46971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909599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068960"/>
            <a:ext cx="5400600" cy="3057202"/>
          </a:xfrm>
        </p:spPr>
        <p:txBody>
          <a:bodyPr/>
          <a:lstStyle/>
          <a:p>
            <a:endParaRPr lang="ru-RU" b="1" dirty="0">
              <a:solidFill>
                <a:srgbClr val="073E87"/>
              </a:solidFill>
            </a:endParaRPr>
          </a:p>
          <a:p>
            <a:endParaRPr lang="ru-RU" b="1" dirty="0">
              <a:solidFill>
                <a:srgbClr val="073E87"/>
              </a:solidFill>
            </a:endParaRPr>
          </a:p>
          <a:p>
            <a:r>
              <a:rPr lang="ru-RU" b="1" dirty="0">
                <a:solidFill>
                  <a:srgbClr val="073E87"/>
                </a:solidFill>
              </a:rPr>
              <a:t>Создавая своими руками вещь, мы вкладываем в нее свое настроение, атмосферу уюта и покоя. </a:t>
            </a:r>
          </a:p>
          <a:p>
            <a:r>
              <a:rPr lang="ru-RU" b="1" dirty="0">
                <a:solidFill>
                  <a:srgbClr val="073E87"/>
                </a:solidFill>
              </a:rPr>
              <a:t>Я довольна своей работой, цель задачи и проекта были выполнены. </a:t>
            </a:r>
          </a:p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Анализ</a:t>
            </a:r>
            <a:r>
              <a:rPr lang="ru-RU" dirty="0"/>
              <a:t> </a:t>
            </a:r>
            <a:r>
              <a:rPr lang="ru-RU" b="1" dirty="0"/>
              <a:t>процесса</a:t>
            </a:r>
            <a:r>
              <a:rPr lang="ru-RU" dirty="0"/>
              <a:t> </a:t>
            </a:r>
            <a:r>
              <a:rPr lang="ru-RU" b="1" dirty="0"/>
              <a:t>творчества</a:t>
            </a: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196752"/>
            <a:ext cx="4608512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marR="0" lvl="0" indent="-27432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lang="ru-RU" sz="2400" b="1" dirty="0">
              <a:solidFill>
                <a:srgbClr val="073E87"/>
              </a:solidFill>
            </a:endParaRPr>
          </a:p>
          <a:p>
            <a:pPr marL="274320" marR="0" lvl="0" indent="-27432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lang="ru-RU" sz="2400" b="1" dirty="0">
              <a:solidFill>
                <a:srgbClr val="073E87"/>
              </a:solidFill>
            </a:endParaRPr>
          </a:p>
          <a:p>
            <a:pPr marL="274320" marR="0" lvl="0" indent="-27432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ru-RU" sz="2400" b="1" dirty="0">
                <a:solidFill>
                  <a:srgbClr val="073E87"/>
                </a:solidFill>
              </a:rPr>
              <a:t>Творящий бедности не знает</a:t>
            </a:r>
          </a:p>
          <a:p>
            <a:pPr marL="274320" marR="0" lvl="0" indent="-27432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ru-RU" sz="2400" b="1" dirty="0">
                <a:solidFill>
                  <a:srgbClr val="073E87"/>
                </a:solidFill>
              </a:rPr>
              <a:t>Далекий от мирских щедрот</a:t>
            </a:r>
          </a:p>
          <a:p>
            <a:pPr marL="274320" marR="0" lvl="0" indent="-27432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ru-RU" sz="2400" b="1" dirty="0">
                <a:solidFill>
                  <a:srgbClr val="073E87"/>
                </a:solidFill>
              </a:rPr>
              <a:t>Добычею богатств не занят.</a:t>
            </a:r>
          </a:p>
          <a:p>
            <a:pPr marL="274320" marR="0" lvl="0" indent="-27432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ru-RU" sz="2400" b="1" dirty="0">
                <a:solidFill>
                  <a:srgbClr val="073E87"/>
                </a:solidFill>
              </a:rPr>
              <a:t>Он из души их достает</a:t>
            </a:r>
          </a:p>
          <a:p>
            <a:pPr marL="274320" marR="0" lvl="0" indent="-27432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 marL="274320" marR="0" lvl="0" indent="-27432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F945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2813"/>
            <a:ext cx="1224136" cy="162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Учитель\Desktop\IMAG7677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05862"/>
            <a:ext cx="2736304" cy="446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94427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816" y="2420888"/>
            <a:ext cx="8307360" cy="370527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73E87"/>
                </a:solidFill>
              </a:rPr>
              <a:t>Пусть мой подарок скромен,</a:t>
            </a:r>
          </a:p>
          <a:p>
            <a:pPr algn="ctr"/>
            <a:r>
              <a:rPr lang="ru-RU" b="1" dirty="0">
                <a:solidFill>
                  <a:srgbClr val="073E87"/>
                </a:solidFill>
              </a:rPr>
              <a:t>Но польза в нем большая,</a:t>
            </a:r>
          </a:p>
          <a:p>
            <a:pPr algn="ctr"/>
            <a:r>
              <a:rPr lang="ru-RU" b="1" dirty="0">
                <a:solidFill>
                  <a:srgbClr val="073E87"/>
                </a:solidFill>
              </a:rPr>
              <a:t>Фартук я тебе</a:t>
            </a:r>
          </a:p>
          <a:p>
            <a:pPr algn="ctr"/>
            <a:r>
              <a:rPr lang="ru-RU" b="1" dirty="0">
                <a:solidFill>
                  <a:srgbClr val="073E87"/>
                </a:solidFill>
              </a:rPr>
              <a:t>От всей души вручаю.</a:t>
            </a:r>
          </a:p>
          <a:p>
            <a:pPr algn="ctr"/>
            <a:endParaRPr lang="ru-RU" b="1" dirty="0">
              <a:solidFill>
                <a:srgbClr val="073E87"/>
              </a:solidFill>
            </a:endParaRP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Информационные ресурсы:</a:t>
            </a:r>
          </a:p>
          <a:p>
            <a:pPr marL="0" indent="0">
              <a:buNone/>
            </a:pPr>
            <a:r>
              <a:rPr lang="ru-RU" sz="2000" u="sng" dirty="0"/>
              <a:t>Википедия, </a:t>
            </a:r>
            <a:r>
              <a:rPr lang="en-US" sz="2000" u="sng" dirty="0"/>
              <a:t>https://otvet.mail.ru/question</a:t>
            </a:r>
            <a:r>
              <a:rPr lang="ru-RU" sz="2000" u="sng" dirty="0"/>
              <a:t>,</a:t>
            </a:r>
          </a:p>
          <a:p>
            <a:pPr marL="0" indent="0">
              <a:buNone/>
            </a:pPr>
            <a:endParaRPr lang="ru-RU" dirty="0"/>
          </a:p>
          <a:p>
            <a:pPr algn="ctr"/>
            <a:endParaRPr lang="ru-RU" b="1" dirty="0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Рекламный</a:t>
            </a:r>
            <a:r>
              <a:rPr lang="ru-RU" dirty="0"/>
              <a:t> </a:t>
            </a:r>
            <a:r>
              <a:rPr lang="ru-RU" b="1" dirty="0"/>
              <a:t>лозунг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216024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78785"/>
            <a:ext cx="201622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993" y="5006699"/>
            <a:ext cx="9572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826275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08912" cy="5112568"/>
          </a:xfrm>
        </p:spPr>
        <p:txBody>
          <a:bodyPr>
            <a:normAutofit/>
          </a:bodyPr>
          <a:lstStyle/>
          <a:p>
            <a:pPr>
              <a:tabLst>
                <a:tab pos="3768725" algn="l"/>
              </a:tabLst>
            </a:pPr>
            <a:r>
              <a:rPr lang="ru-RU" b="1" dirty="0">
                <a:solidFill>
                  <a:schemeClr val="tx2"/>
                </a:solidFill>
              </a:rPr>
              <a:t>Спасибо за внимание!</a:t>
            </a:r>
            <a:br>
              <a:rPr lang="ru-RU" b="1" dirty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421" y="2572720"/>
            <a:ext cx="3316806" cy="110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681163"/>
            <a:ext cx="8496944" cy="274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18916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1628800"/>
            <a:ext cx="5184576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    Заснеженные вершины гор —                                  это самое чистое и светлое, что есть на земле, не зря они находятся ближе всего к небесам</a:t>
            </a:r>
            <a:r>
              <a:rPr lang="ru-RU" sz="2000" dirty="0"/>
              <a:t>.</a:t>
            </a:r>
          </a:p>
          <a:p>
            <a:pPr marL="0" indent="0" algn="ctr">
              <a:buNone/>
            </a:pPr>
            <a:r>
              <a:rPr lang="ru-RU" dirty="0"/>
              <a:t> </a:t>
            </a:r>
          </a:p>
          <a:p>
            <a:pPr marL="0" indent="0" algn="ctr">
              <a:buNone/>
            </a:pPr>
            <a:r>
              <a:rPr lang="ru-RU" b="1" dirty="0"/>
              <a:t>День рождения </a:t>
            </a:r>
            <a:r>
              <a:rPr lang="ru-RU" b="1"/>
              <a:t>папы  </a:t>
            </a:r>
            <a:r>
              <a:rPr lang="ru-RU" b="1" dirty="0"/>
              <a:t>– особый праздник, поэтому и подарок  нужно подобрать необычный, несущий тепло и заботу. Выбирая подарок для папы, необходимо помнить, что это мужчина со своими интересами и хобби.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Обоснование</a:t>
            </a:r>
            <a:r>
              <a:rPr lang="ru-RU" dirty="0"/>
              <a:t> </a:t>
            </a:r>
            <a:r>
              <a:rPr lang="ru-RU" b="1" dirty="0"/>
              <a:t>выбора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64" y="1700808"/>
            <a:ext cx="2880319" cy="224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1793230" cy="179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823" y="5555114"/>
            <a:ext cx="954088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93451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744416"/>
          </a:xfrm>
        </p:spPr>
        <p:txBody>
          <a:bodyPr>
            <a:normAutofit/>
          </a:bodyPr>
          <a:lstStyle/>
          <a:p>
            <a:r>
              <a:rPr lang="ru-RU" b="1" dirty="0"/>
              <a:t>Сделать своими руками оригинальный подарок.</a:t>
            </a:r>
          </a:p>
          <a:p>
            <a:r>
              <a:rPr lang="ru-RU" b="1" dirty="0"/>
              <a:t> Получить основу знаний по технологии художественной отделки  изделий. </a:t>
            </a:r>
          </a:p>
          <a:p>
            <a:r>
              <a:rPr lang="ru-RU" b="1" dirty="0"/>
              <a:t> Усовершенствовать навыки работы на швейной машине, с тканью и нитью. </a:t>
            </a:r>
          </a:p>
          <a:p>
            <a:r>
              <a:rPr lang="ru-RU" b="1" dirty="0"/>
              <a:t>  Познакомится  с элементами экономики и маркетинга. </a:t>
            </a:r>
          </a:p>
          <a:p>
            <a:r>
              <a:rPr lang="ru-RU" b="1" dirty="0"/>
              <a:t> Убедится в своих возможностях.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/>
          </a:bodyPr>
          <a:lstStyle/>
          <a:p>
            <a:r>
              <a:rPr lang="ru-RU" b="1" dirty="0"/>
              <a:t>Цель</a:t>
            </a:r>
            <a:r>
              <a:rPr lang="ru-RU" sz="5400" dirty="0"/>
              <a:t> </a:t>
            </a:r>
            <a:r>
              <a:rPr lang="ru-RU" b="1" dirty="0"/>
              <a:t>и</a:t>
            </a:r>
            <a:r>
              <a:rPr lang="ru-RU" sz="5400" dirty="0"/>
              <a:t> </a:t>
            </a:r>
            <a:r>
              <a:rPr lang="ru-RU" b="1" dirty="0"/>
              <a:t>задачи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347" y="4293096"/>
            <a:ext cx="1828125" cy="231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78256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273" y="1628800"/>
            <a:ext cx="8294175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b="1" dirty="0"/>
              <a:t> Изделие должно быть оригинальным, красивым, идеальным подарком </a:t>
            </a:r>
            <a:r>
              <a:rPr lang="ru-RU" sz="2000" b="1" dirty="0"/>
              <a:t>И </a:t>
            </a:r>
            <a:r>
              <a:rPr lang="ru-RU" b="1" dirty="0"/>
              <a:t>ОТРАЖАТЬ</a:t>
            </a:r>
            <a:r>
              <a:rPr lang="ru-RU" sz="2000" b="1" dirty="0"/>
              <a:t> </a:t>
            </a:r>
            <a:r>
              <a:rPr lang="ru-RU" b="1" dirty="0"/>
              <a:t>ЕГО</a:t>
            </a:r>
            <a:r>
              <a:rPr lang="ru-RU" sz="2000" b="1" dirty="0"/>
              <a:t> </a:t>
            </a:r>
            <a:r>
              <a:rPr lang="ru-RU" b="1" dirty="0"/>
              <a:t>УВЛЕЧЕНИЕ</a:t>
            </a:r>
          </a:p>
          <a:p>
            <a:endParaRPr lang="ru-RU" b="1" dirty="0"/>
          </a:p>
          <a:p>
            <a:pPr marL="0" indent="0">
              <a:buNone/>
            </a:pPr>
            <a:r>
              <a:rPr lang="ru-RU" sz="2000" dirty="0"/>
              <a:t>         вариант 1                             вариант 2                              вариант 3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/>
              <a:t>Определение</a:t>
            </a:r>
            <a:r>
              <a:rPr lang="ru-RU" dirty="0"/>
              <a:t> </a:t>
            </a:r>
            <a:r>
              <a:rPr lang="ru-RU" b="1" dirty="0"/>
              <a:t>дизайнерской</a:t>
            </a:r>
            <a:r>
              <a:rPr lang="ru-RU" dirty="0"/>
              <a:t> </a:t>
            </a:r>
            <a:br>
              <a:rPr lang="ru-RU" dirty="0"/>
            </a:br>
            <a:r>
              <a:rPr lang="ru-RU" b="1" dirty="0"/>
              <a:t>задачи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2313938" cy="260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585" y="3980275"/>
            <a:ext cx="2696519" cy="265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2626">
            <a:off x="6068696" y="3884265"/>
            <a:ext cx="2359189" cy="275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80786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История</a:t>
            </a:r>
            <a:r>
              <a:rPr lang="ru-RU" dirty="0"/>
              <a:t>  </a:t>
            </a:r>
            <a:r>
              <a:rPr lang="ru-RU" b="1" dirty="0"/>
              <a:t>Фартука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2433077"/>
            <a:ext cx="5976664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sz="2400" b="1" dirty="0">
                <a:solidFill>
                  <a:schemeClr val="tx2"/>
                </a:solidFill>
              </a:rPr>
              <a:t>Фартук   почти не меняющаяся часть одежды с древних времен и до наших дней. История его начинается с Древнего Египта.  Потом из Египта фартук переселяется в Западную Азию и в Европу.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sz="2400" b="1" dirty="0">
                <a:solidFill>
                  <a:schemeClr val="tx2"/>
                </a:solidFill>
              </a:rPr>
              <a:t>По назначению фартуки бывают: национальные, школьные, рабочие.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sz="2400" b="1" dirty="0">
                <a:solidFill>
                  <a:schemeClr val="tx2"/>
                </a:solidFill>
              </a:rPr>
              <a:t>Фартуки носят мужчины, женщины, дети.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1185"/>
            <a:ext cx="2431131" cy="472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06213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89" y="4003315"/>
            <a:ext cx="1799824" cy="179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/>
              <a:t>Используемые</a:t>
            </a:r>
            <a:r>
              <a:rPr lang="ru-RU" dirty="0"/>
              <a:t> </a:t>
            </a:r>
            <a:r>
              <a:rPr lang="ru-RU" sz="4900" b="1" dirty="0"/>
              <a:t>материалы</a:t>
            </a:r>
            <a:r>
              <a:rPr lang="ru-RU" dirty="0"/>
              <a:t> </a:t>
            </a:r>
            <a:r>
              <a:rPr lang="ru-RU" sz="4900" b="1" dirty="0"/>
              <a:t>и выбор</a:t>
            </a:r>
            <a:r>
              <a:rPr lang="ru-RU" dirty="0"/>
              <a:t> </a:t>
            </a:r>
            <a:r>
              <a:rPr lang="ru-RU" sz="4900" b="1" dirty="0"/>
              <a:t>цвета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29707" y="2060848"/>
            <a:ext cx="54887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73E87"/>
                </a:solidFill>
              </a:rPr>
              <a:t>Горную местность принято обозначать на физической карте от бледно-коричневого, до темно-коричневого. Высокие снежные горы – белые или голубые.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5636"/>
            <a:ext cx="1478187" cy="9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1478187" cy="62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3913" y="4427537"/>
            <a:ext cx="922074" cy="106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784" y="4337500"/>
            <a:ext cx="1531696" cy="114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90" y="4389809"/>
            <a:ext cx="1223963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435" y="2195020"/>
            <a:ext cx="1723649" cy="160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8302" y="3875835"/>
            <a:ext cx="982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>
                <a:solidFill>
                  <a:srgbClr val="073E87"/>
                </a:solidFill>
              </a:rPr>
              <a:t>Бязь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64898" y="5803138"/>
            <a:ext cx="99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73E87"/>
                </a:solidFill>
              </a:rPr>
              <a:t>Нитки</a:t>
            </a: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513" y="4322136"/>
            <a:ext cx="1278930" cy="127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46818" y="5803139"/>
            <a:ext cx="933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>
                <a:solidFill>
                  <a:srgbClr val="073E87"/>
                </a:solidFill>
              </a:rPr>
              <a:t>Шнур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08304" y="5803139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73E87"/>
                </a:solidFill>
              </a:rPr>
              <a:t>Фурнитура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9067" y="5803139"/>
            <a:ext cx="1144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73E87"/>
                </a:solidFill>
              </a:rPr>
              <a:t>Тесьма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53580" y="5849305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73E87"/>
                </a:solidFill>
              </a:rPr>
              <a:t>Краска</a:t>
            </a:r>
          </a:p>
        </p:txBody>
      </p:sp>
    </p:spTree>
    <p:extLst>
      <p:ext uri="{BB962C8B-B14F-4D97-AF65-F5344CB8AC3E}">
        <p14:creationId xmlns:p14="http://schemas.microsoft.com/office/powerpoint/2010/main" val="1532137963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7596833" cy="4641379"/>
          </a:xfrm>
        </p:spPr>
        <p:txBody>
          <a:bodyPr/>
          <a:lstStyle/>
          <a:p>
            <a:r>
              <a:rPr lang="ru-RU" b="1" dirty="0">
                <a:solidFill>
                  <a:srgbClr val="073E87"/>
                </a:solidFill>
              </a:rPr>
              <a:t>Раскроить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rgbClr val="073E87"/>
                </a:solidFill>
              </a:rPr>
              <a:t>фартук</a:t>
            </a:r>
          </a:p>
          <a:p>
            <a:r>
              <a:rPr lang="ru-RU" b="1" dirty="0">
                <a:solidFill>
                  <a:srgbClr val="073E87"/>
                </a:solidFill>
              </a:rPr>
              <a:t>Напечатать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rgbClr val="073E87"/>
                </a:solidFill>
              </a:rPr>
              <a:t>рисунок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rgbClr val="073E87"/>
                </a:solidFill>
              </a:rPr>
              <a:t>по трафарету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b="1" dirty="0">
                <a:solidFill>
                  <a:srgbClr val="073E87"/>
                </a:solidFill>
              </a:rPr>
              <a:t>Обработать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rgbClr val="073E87"/>
                </a:solidFill>
              </a:rPr>
              <a:t>карман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>
                <a:solidFill>
                  <a:srgbClr val="073E87"/>
                </a:solidFill>
              </a:rPr>
              <a:t>настрочить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rgbClr val="073E87"/>
                </a:solidFill>
              </a:rPr>
              <a:t>тесьму</a:t>
            </a:r>
          </a:p>
          <a:p>
            <a:r>
              <a:rPr lang="ru-RU" b="1" dirty="0">
                <a:solidFill>
                  <a:srgbClr val="073E87"/>
                </a:solidFill>
              </a:rPr>
              <a:t>Соединить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rgbClr val="073E87"/>
                </a:solidFill>
              </a:rPr>
              <a:t>карман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с </a:t>
            </a:r>
            <a:r>
              <a:rPr lang="ru-RU" b="1" dirty="0">
                <a:solidFill>
                  <a:srgbClr val="073E87"/>
                </a:solidFill>
              </a:rPr>
              <a:t>фартуком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>
                <a:solidFill>
                  <a:srgbClr val="073E87"/>
                </a:solidFill>
              </a:rPr>
              <a:t>настрочить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rgbClr val="073E87"/>
                </a:solidFill>
              </a:rPr>
              <a:t>тесьму</a:t>
            </a:r>
          </a:p>
          <a:p>
            <a:r>
              <a:rPr lang="ru-RU" b="1" dirty="0">
                <a:solidFill>
                  <a:srgbClr val="073E87"/>
                </a:solidFill>
              </a:rPr>
              <a:t>Обработать боковые стороны и верхний срез нагрудника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>
                <a:solidFill>
                  <a:srgbClr val="073E87"/>
                </a:solidFill>
              </a:rPr>
              <a:t>вставляя бретели и пояс</a:t>
            </a:r>
          </a:p>
          <a:p>
            <a:r>
              <a:rPr lang="ru-RU" b="1" dirty="0">
                <a:solidFill>
                  <a:srgbClr val="073E87"/>
                </a:solidFill>
              </a:rPr>
              <a:t>Прикрепить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rgbClr val="073E87"/>
                </a:solidFill>
              </a:rPr>
              <a:t>отделочную фурнитуру</a:t>
            </a:r>
          </a:p>
          <a:p>
            <a:endParaRPr lang="ru-RU" sz="20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Процесс</a:t>
            </a:r>
            <a:r>
              <a:rPr lang="ru-RU" dirty="0"/>
              <a:t> </a:t>
            </a:r>
            <a:r>
              <a:rPr lang="ru-RU" b="1" dirty="0"/>
              <a:t>изготовления</a:t>
            </a:r>
            <a:r>
              <a:rPr lang="ru-RU" dirty="0"/>
              <a:t> </a:t>
            </a:r>
            <a:r>
              <a:rPr lang="ru-RU" b="1" dirty="0"/>
              <a:t>фартука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3" y="4537904"/>
            <a:ext cx="1271376" cy="220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19" y="3290834"/>
            <a:ext cx="1390464" cy="92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83853"/>
            <a:ext cx="2194067" cy="191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9" r="19958"/>
          <a:stretch/>
        </p:blipFill>
        <p:spPr bwMode="auto">
          <a:xfrm rot="5400000">
            <a:off x="4568763" y="4587227"/>
            <a:ext cx="1971693" cy="210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4" r="16710"/>
          <a:stretch/>
        </p:blipFill>
        <p:spPr bwMode="auto">
          <a:xfrm>
            <a:off x="2195736" y="4628142"/>
            <a:ext cx="2072090" cy="197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583540"/>
            <a:ext cx="221932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79670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101423"/>
              </p:ext>
            </p:extLst>
          </p:nvPr>
        </p:nvGraphicFramePr>
        <p:xfrm>
          <a:off x="467544" y="2852936"/>
          <a:ext cx="795687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Маркетинговые исследования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84482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73E87"/>
                </a:solidFill>
              </a:rPr>
              <a:t>Основная цель маркетинга заключается в том, чтобы производить и продавать то, что нужно потребителю</a:t>
            </a:r>
          </a:p>
        </p:txBody>
      </p:sp>
    </p:spTree>
    <p:extLst>
      <p:ext uri="{BB962C8B-B14F-4D97-AF65-F5344CB8AC3E}">
        <p14:creationId xmlns:p14="http://schemas.microsoft.com/office/powerpoint/2010/main" val="3932972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4900" b="1" dirty="0"/>
              <a:t>Экономическая</a:t>
            </a:r>
            <a:r>
              <a:rPr lang="ru-RU" dirty="0"/>
              <a:t> и </a:t>
            </a:r>
            <a:r>
              <a:rPr lang="ru-RU" sz="4900" b="1" dirty="0"/>
              <a:t>экологическая</a:t>
            </a:r>
            <a:r>
              <a:rPr lang="ru-RU" dirty="0"/>
              <a:t> </a:t>
            </a:r>
            <a:r>
              <a:rPr lang="ru-RU" sz="4900" b="1" dirty="0"/>
              <a:t>оценка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706" y="5052389"/>
            <a:ext cx="1728192" cy="159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9970" y="5247489"/>
            <a:ext cx="6752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2400" b="1" dirty="0">
                <a:solidFill>
                  <a:srgbClr val="073E87"/>
                </a:solidFill>
              </a:rPr>
              <a:t>Изделие изготовлено из хлопчатобумажной ткани экологически чистые без  вредных веществ и запахов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681824"/>
              </p:ext>
            </p:extLst>
          </p:nvPr>
        </p:nvGraphicFramePr>
        <p:xfrm>
          <a:off x="339970" y="1988840"/>
          <a:ext cx="8480502" cy="3092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4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0359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1456" marR="91456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материала</a:t>
                      </a:r>
                    </a:p>
                  </a:txBody>
                  <a:tcPr marL="91456" marR="91456" marT="45733" marB="457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Цена, </a:t>
                      </a:r>
                      <a:r>
                        <a:rPr lang="ru-RU" sz="1700" dirty="0" err="1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33" marB="457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</a:txBody>
                  <a:tcPr marL="91456" marR="91456" marT="45733" marB="457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Стоимость, </a:t>
                      </a:r>
                      <a:r>
                        <a:rPr lang="ru-RU" sz="1700" dirty="0" err="1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33" marB="4573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174"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solidFill>
                            <a:srgbClr val="00305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56" marR="91456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solidFill>
                            <a:srgbClr val="00305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Ткань х/б синяя</a:t>
                      </a:r>
                    </a:p>
                  </a:txBody>
                  <a:tcPr marL="91456" marR="91456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kern="1200" dirty="0">
                          <a:solidFill>
                            <a:srgbClr val="00305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91456" marR="91456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kern="1200" dirty="0">
                          <a:solidFill>
                            <a:srgbClr val="00305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80см</a:t>
                      </a:r>
                    </a:p>
                  </a:txBody>
                  <a:tcPr marL="91456" marR="91456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kern="1200" dirty="0">
                          <a:solidFill>
                            <a:srgbClr val="00305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91456" marR="91456" marT="45733" marB="4573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174"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solidFill>
                            <a:srgbClr val="00305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56" marR="91456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solidFill>
                            <a:srgbClr val="00305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Ткань х/б коричневая</a:t>
                      </a:r>
                    </a:p>
                  </a:txBody>
                  <a:tcPr marL="91456" marR="91456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kern="1200" dirty="0">
                          <a:solidFill>
                            <a:srgbClr val="00305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91456" marR="91456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kern="1200" dirty="0">
                          <a:solidFill>
                            <a:srgbClr val="00305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1456" marR="91456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kern="1200" dirty="0">
                          <a:solidFill>
                            <a:srgbClr val="00305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91456" marR="91456" marT="45733" marB="4573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174"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solidFill>
                            <a:srgbClr val="00305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56" marR="91456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solidFill>
                            <a:srgbClr val="00305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Тесьма</a:t>
                      </a:r>
                    </a:p>
                  </a:txBody>
                  <a:tcPr marL="91456" marR="91456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kern="1200" dirty="0">
                          <a:solidFill>
                            <a:srgbClr val="00305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56" marR="91456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kern="1200" dirty="0">
                          <a:solidFill>
                            <a:srgbClr val="00305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4м</a:t>
                      </a:r>
                    </a:p>
                  </a:txBody>
                  <a:tcPr marL="91456" marR="91456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kern="1200" dirty="0">
                          <a:solidFill>
                            <a:srgbClr val="00305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91456" marR="91456" marT="45733" marB="4573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174"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solidFill>
                            <a:srgbClr val="00305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56" marR="91456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solidFill>
                            <a:srgbClr val="00305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Фурнитура отделочная</a:t>
                      </a:r>
                    </a:p>
                  </a:txBody>
                  <a:tcPr marL="91456" marR="91456" marT="45733" marB="45733"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solidFill>
                            <a:srgbClr val="00305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учитываем (имелись в наличии дома)</a:t>
                      </a:r>
                    </a:p>
                  </a:txBody>
                  <a:tcPr marL="91456" marR="91456" marT="45733" marB="4573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174"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solidFill>
                            <a:srgbClr val="00305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56" marR="91456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solidFill>
                            <a:srgbClr val="00305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Нитки</a:t>
                      </a:r>
                    </a:p>
                  </a:txBody>
                  <a:tcPr marL="91456" marR="91456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kern="1200" dirty="0">
                          <a:solidFill>
                            <a:srgbClr val="00305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56" marR="91456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solidFill>
                            <a:srgbClr val="00305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91456" marR="91456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kern="1200" dirty="0">
                          <a:solidFill>
                            <a:srgbClr val="00305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56" marR="91456" marT="45733" marB="4573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358">
                <a:tc gridSpan="2">
                  <a:txBody>
                    <a:bodyPr/>
                    <a:lstStyle/>
                    <a:p>
                      <a:pPr algn="r"/>
                      <a:r>
                        <a:rPr lang="ru-RU" sz="1700" b="1" spc="1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Итого :</a:t>
                      </a:r>
                    </a:p>
                  </a:txBody>
                  <a:tcPr marL="91456" marR="91456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ru-RU" sz="1700" b="1" spc="1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203 руб.</a:t>
                      </a:r>
                    </a:p>
                  </a:txBody>
                  <a:tcPr marL="91456" marR="91456" marT="45733" marB="4573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983492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456</Words>
  <Application>Microsoft Office PowerPoint</Application>
  <PresentationFormat>Экран (4:3)</PresentationFormat>
  <Paragraphs>95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Cambria</vt:lpstr>
      <vt:lpstr>Candara</vt:lpstr>
      <vt:lpstr>Symbol</vt:lpstr>
      <vt:lpstr>Times New Roman</vt:lpstr>
      <vt:lpstr>Волна</vt:lpstr>
      <vt:lpstr>Творческий проект Технология работы с тканью «Фартук для настоящего мужчины» </vt:lpstr>
      <vt:lpstr>Обоснование выбора</vt:lpstr>
      <vt:lpstr>Цель и задачи</vt:lpstr>
      <vt:lpstr>Определение дизайнерской  задачи</vt:lpstr>
      <vt:lpstr>История  Фартука</vt:lpstr>
      <vt:lpstr>Используемые материалы и выбор цвета</vt:lpstr>
      <vt:lpstr>Процесс изготовления фартука</vt:lpstr>
      <vt:lpstr>Маркетинговые исследования</vt:lpstr>
      <vt:lpstr> Экономическая и экологическая оценка </vt:lpstr>
      <vt:lpstr>Анализ процесса творчества </vt:lpstr>
      <vt:lpstr>Рекламный лозунг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Технология работы с тканью « подарок»</dc:title>
  <dc:creator>Учитель</dc:creator>
  <cp:lastModifiedBy> </cp:lastModifiedBy>
  <cp:revision>59</cp:revision>
  <dcterms:created xsi:type="dcterms:W3CDTF">2019-11-24T05:46:13Z</dcterms:created>
  <dcterms:modified xsi:type="dcterms:W3CDTF">2025-03-12T13:04:46Z</dcterms:modified>
</cp:coreProperties>
</file>