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82" r:id="rId2"/>
    <p:sldId id="278" r:id="rId3"/>
    <p:sldId id="257" r:id="rId4"/>
    <p:sldId id="276" r:id="rId5"/>
    <p:sldId id="256" r:id="rId6"/>
    <p:sldId id="266" r:id="rId7"/>
    <p:sldId id="262" r:id="rId8"/>
    <p:sldId id="270" r:id="rId9"/>
    <p:sldId id="263" r:id="rId10"/>
    <p:sldId id="264" r:id="rId11"/>
    <p:sldId id="267" r:id="rId12"/>
    <p:sldId id="279" r:id="rId13"/>
    <p:sldId id="265" r:id="rId14"/>
    <p:sldId id="277" r:id="rId15"/>
    <p:sldId id="280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ксана" initials="О" lastIdx="4" clrIdx="0">
    <p:extLst>
      <p:ext uri="{19B8F6BF-5375-455C-9EA6-DF929625EA0E}">
        <p15:presenceInfo xmlns:p15="http://schemas.microsoft.com/office/powerpoint/2012/main" userId="Окса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E424D"/>
    <a:srgbClr val="5C5804"/>
    <a:srgbClr val="919DE5"/>
    <a:srgbClr val="0A2D0C"/>
    <a:srgbClr val="00FF99"/>
    <a:srgbClr val="339966"/>
    <a:srgbClr val="AE1221"/>
    <a:srgbClr val="B3BFD5"/>
    <a:srgbClr val="0F2F57"/>
    <a:srgbClr val="BD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1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1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4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850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9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4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2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42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7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1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0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1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5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4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7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44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rus-ivf.com/poleznoe/635-embriologiy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foxford.ru/wiki/biologiya/razvitie-zhivotnyh-pervichnorotye-i-vtorichnorotye-zhivotny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791" y="-363844"/>
            <a:ext cx="12883035" cy="722184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6060" y="209006"/>
            <a:ext cx="7429499" cy="188808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БЮДЖЕТНОЕ ОБРАЗОВАТЕЛЬНОЕ УЧРЕЖДЕНИЕ СРЕДНЕГО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ПРОФЕССИОНАЛЬНОГО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ЛУГАНСКОЙ НАРОДНОЙ РЕСПУБЛИКИ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«АНТРАЦИТОВСКИЙ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КОЛЕДЖ АВТОМОБИЛЬНОГО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ТРАНСПОРТА»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7813" y="3568835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Учебная дисциплина – «Биология»</a:t>
            </a:r>
          </a:p>
          <a:p>
            <a:endParaRPr lang="ru-RU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Презентацию разработала преподаватель биологии - </a:t>
            </a:r>
            <a:r>
              <a:rPr lang="ru-RU" b="1" dirty="0" err="1" smtClean="0"/>
              <a:t>Долголенко</a:t>
            </a:r>
            <a:r>
              <a:rPr lang="ru-RU" b="1" dirty="0" smtClean="0"/>
              <a:t> Оксана Геннадиевна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561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76812" y="951039"/>
            <a:ext cx="7429499" cy="24261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СТАДИЯ ОРГАНОГЕНЕЗА</a:t>
            </a:r>
          </a:p>
          <a:p>
            <a:r>
              <a:rPr lang="ru-RU" sz="1700" dirty="0"/>
              <a:t>Органогенез — </a:t>
            </a:r>
            <a:r>
              <a:rPr lang="ru-RU" sz="1700" b="1" dirty="0"/>
              <a:t>совокупность процессов, приводящих к формированию зачатков органов и их последующей дифференциации в процессе эмбрионального развития</a:t>
            </a:r>
            <a:r>
              <a:rPr lang="ru-RU" sz="1700" dirty="0"/>
              <a:t>.  </a:t>
            </a:r>
            <a:r>
              <a:rPr lang="ru-RU" sz="1700" dirty="0">
                <a:hlinkClick r:id="rId2"/>
              </a:rPr>
              <a:t>1</a:t>
            </a:r>
            <a:endParaRPr lang="ru-RU" sz="1700" dirty="0"/>
          </a:p>
          <a:p>
            <a:r>
              <a:rPr lang="ru-RU" sz="1700" dirty="0"/>
              <a:t>На этом этапе из крупных закладок начинают формироваться конкретные органы. </a:t>
            </a:r>
          </a:p>
          <a:p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7" y="3558437"/>
            <a:ext cx="2473049" cy="2345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795" y="3671587"/>
            <a:ext cx="3770726" cy="21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205">
        <p15:prstTrans prst="fracture"/>
      </p:transition>
    </mc:Choice>
    <mc:Fallback xmlns="">
      <p:transition spd="slow" advTm="8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7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7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61042" y="425018"/>
            <a:ext cx="7429499" cy="7795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Органогенез</a:t>
            </a:r>
            <a:endParaRPr lang="ru-RU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89" y="3319184"/>
            <a:ext cx="7064680" cy="3175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9" y="814797"/>
            <a:ext cx="2473049" cy="23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airplan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Биология\Каритинки и звуки\J01892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44" y="0"/>
            <a:ext cx="6804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3542506" y="2193925"/>
            <a:ext cx="2057400" cy="1981200"/>
            <a:chOff x="4581" y="954"/>
            <a:chExt cx="2520" cy="2520"/>
          </a:xfrm>
        </p:grpSpPr>
        <p:sp>
          <p:nvSpPr>
            <p:cNvPr id="4100" name="Oval 4" descr="Гранит"/>
            <p:cNvSpPr>
              <a:spLocks noChangeArrowheads="1"/>
            </p:cNvSpPr>
            <p:nvPr/>
          </p:nvSpPr>
          <p:spPr bwMode="auto">
            <a:xfrm>
              <a:off x="4581" y="954"/>
              <a:ext cx="2520" cy="2520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6021" y="1674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vts-01-1-video-convertercom-63o0t7c8_tX7YuMt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2026" y="1234281"/>
            <a:ext cx="51645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0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6000">
        <p15:prstTrans prst="origami"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00131" y="591017"/>
            <a:ext cx="6853587" cy="11033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Закрепление изученного материала</a:t>
            </a:r>
            <a:endParaRPr lang="ru-RU" dirty="0"/>
          </a:p>
          <a:p>
            <a:r>
              <a:rPr lang="ru-RU" dirty="0" smtClean="0"/>
              <a:t>Заполнить таблицу «Этапы эмбриогенеза»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77035"/>
            <a:ext cx="6395232" cy="35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541">
        <p15:prstTrans prst="origami"/>
        <p:sndAc>
          <p:endSnd/>
        </p:sndAc>
      </p:transition>
    </mc:Choice>
    <mc:Fallback xmlns="">
      <p:transition spd="slow" advClick="0" advTm="10541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059" y="1832043"/>
            <a:ext cx="7429499" cy="4250704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проблему: Какие гигиенические средства можно предложить для нормального течения эмбрионального развития человека?</a:t>
            </a:r>
          </a:p>
          <a:p>
            <a:pPr lvl="0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курса «Биология человека» вспомнить особенности развития организма человека</a:t>
            </a:r>
          </a:p>
          <a:p>
            <a:pPr lvl="0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 опорный конспект</a:t>
            </a:r>
          </a:p>
        </p:txBody>
      </p:sp>
    </p:spTree>
    <p:extLst>
      <p:ext uri="{BB962C8B-B14F-4D97-AF65-F5344CB8AC3E}">
        <p14:creationId xmlns:p14="http://schemas.microsoft.com/office/powerpoint/2010/main" val="325077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0" advClick="0" advTm="8000">
        <p15:prstTrans prst="origami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0238" y="330927"/>
            <a:ext cx="6593681" cy="180267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 и 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плодотворный труд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97" y="3692434"/>
            <a:ext cx="3631142" cy="2513474"/>
          </a:xfrm>
          <a:prstGeom prst="rect">
            <a:avLst/>
          </a:prstGeom>
        </p:spPr>
      </p:pic>
      <p:pic>
        <p:nvPicPr>
          <p:cNvPr id="1026" name="Picture 2" descr="https://cdn.culture.ru/images/db8be021-3ab1-55b5-a0df-98b4e61340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2467846"/>
            <a:ext cx="4476205" cy="25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0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">
        <p14:shred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7690" y="486637"/>
            <a:ext cx="6593681" cy="7238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 литературы и дополнительного материала</a:t>
            </a:r>
            <a:b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7246" y="1210491"/>
            <a:ext cx="6627223" cy="2490651"/>
          </a:xfrm>
        </p:spPr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цитология и эмбриология. Атлас: учебное пособие. О.В. Волкова, Ю.К. Елецкий, Т.К. Дубова и др. Под ред. О.В. Волковой. – М. : Медицина, 1996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 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для поступающих в вузы. Под ред.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Лемезы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А. Минск, 1998 г. 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 ред. 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Мотузного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В. А., Киев, 1990 г.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мультфильма  «когда девочка взрослеет» Открытого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Росийского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фестиваля  анимационного  кино. Суздаль -  2003г.</a:t>
            </a:r>
          </a:p>
          <a:p>
            <a:pPr marL="228600" indent="-228600">
              <a:buAutoNum type="arabicPeriod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 Учебного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фильма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для студентов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медвузов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... 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Factica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 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Зарождение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человеческой 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1981г.</a:t>
            </a:r>
          </a:p>
          <a:p>
            <a:pPr marL="228600" indent="-228600">
              <a:buAutoNum type="arabicPeriod"/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>
        <p15:prstTrans prst="fractur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1" y="1182688"/>
            <a:ext cx="7429499" cy="7487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Тема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урока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РАЗВИТИЕ ОРГАНИЗМОВ.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 И ЕГО СТАДИИ.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00" y="4191556"/>
            <a:ext cx="3555259" cy="26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443" y="1012870"/>
            <a:ext cx="74294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Цель </a:t>
            </a:r>
            <a:r>
              <a:rPr lang="ru-RU" sz="3600" dirty="0" smtClean="0">
                <a:solidFill>
                  <a:srgbClr val="002060"/>
                </a:solidFill>
              </a:rPr>
              <a:t>: дать понятие об онтогенезе, рассмотреть основные этапы эмбриогенеза на примере хордовых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6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6060" y="783771"/>
            <a:ext cx="7429499" cy="500743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Задачи: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Сформировать у обучающихся представление об индивидуальном развитии организма;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 создать условия для формирования умений характеризовать этапы эмбрионального развития;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 развивать умения активно воспринимать изучаемый материал, обобщать, определять направление в дальнейшей деятельности;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 формировать правильное отношение к процессу образования эмбриона как к развитию будущего живого  организма.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3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5000">
        <p15:prstTrans prst="origami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368" y="1484256"/>
            <a:ext cx="5674313" cy="12954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весь период жизни с момента слияния половых клеток и образования зиготы до гибели организма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37206" r="4185" b="28000"/>
          <a:stretch/>
        </p:blipFill>
        <p:spPr>
          <a:xfrm>
            <a:off x="2578361" y="235609"/>
            <a:ext cx="3990080" cy="1332467"/>
          </a:xfrm>
          <a:prstGeom prst="rect">
            <a:avLst/>
          </a:prstGeom>
        </p:spPr>
      </p:pic>
      <p:sp>
        <p:nvSpPr>
          <p:cNvPr id="5" name="Пятно 1 4"/>
          <p:cNvSpPr/>
          <p:nvPr/>
        </p:nvSpPr>
        <p:spPr>
          <a:xfrm rot="10800000" flipV="1">
            <a:off x="-111497" y="2270010"/>
            <a:ext cx="2896059" cy="232165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Эмбриональный период</a:t>
            </a:r>
            <a:endParaRPr lang="ru-RU" dirty="0"/>
          </a:p>
        </p:txBody>
      </p:sp>
      <p:sp>
        <p:nvSpPr>
          <p:cNvPr id="6" name="Пятно 1 5"/>
          <p:cNvSpPr/>
          <p:nvPr/>
        </p:nvSpPr>
        <p:spPr>
          <a:xfrm>
            <a:off x="6103620" y="2202180"/>
            <a:ext cx="2750820" cy="2240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Постэмбриональный период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03827" y="3008475"/>
            <a:ext cx="958850" cy="101982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827992" y="4136867"/>
            <a:ext cx="1896428" cy="110426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264002" y="5010943"/>
            <a:ext cx="1965325" cy="107156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664277" y="3036215"/>
            <a:ext cx="1456055" cy="129889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604135" y="4247793"/>
            <a:ext cx="1663064" cy="1298931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8"/>
          <a:stretch>
            <a:fillRect/>
          </a:stretch>
        </p:blipFill>
        <p:spPr>
          <a:xfrm>
            <a:off x="7562564" y="4424680"/>
            <a:ext cx="1259840" cy="1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CC15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0"/>
    </mc:Choice>
    <mc:Fallback xmlns="">
      <p:transition spd="slow" advTm="1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56057" y="2640700"/>
            <a:ext cx="5459713" cy="613014"/>
          </a:xfrm>
        </p:spPr>
        <p:txBody>
          <a:bodyPr>
            <a:normAutofit/>
          </a:bodyPr>
          <a:lstStyle/>
          <a:p>
            <a:r>
              <a:rPr lang="ru-RU" sz="1800" b="1" cap="none" dirty="0" smtClean="0"/>
              <a:t>Этап дробления</a:t>
            </a:r>
            <a:endParaRPr lang="ru-RU" sz="1800" b="1" cap="none" dirty="0"/>
          </a:p>
        </p:txBody>
      </p:sp>
      <p:sp>
        <p:nvSpPr>
          <p:cNvPr id="2" name="Объект 1"/>
          <p:cNvSpPr>
            <a:spLocks noGrp="1"/>
          </p:cNvSpPr>
          <p:nvPr>
            <p:ph type="body" sz="half" idx="2"/>
          </p:nvPr>
        </p:nvSpPr>
        <p:spPr>
          <a:xfrm>
            <a:off x="856057" y="3451232"/>
            <a:ext cx="7428345" cy="696770"/>
          </a:xfrm>
        </p:spPr>
        <p:txBody>
          <a:bodyPr/>
          <a:lstStyle/>
          <a:p>
            <a:r>
              <a:rPr lang="ru-RU" b="1" dirty="0" smtClean="0"/>
              <a:t>Этап органогенеза</a:t>
            </a:r>
            <a:endParaRPr lang="ru-RU" b="1" dirty="0"/>
          </a:p>
        </p:txBody>
      </p:sp>
      <p:sp>
        <p:nvSpPr>
          <p:cNvPr id="5" name="Пятно 1 4"/>
          <p:cNvSpPr/>
          <p:nvPr/>
        </p:nvSpPr>
        <p:spPr>
          <a:xfrm rot="10800000" flipV="1">
            <a:off x="1615440" y="75450"/>
            <a:ext cx="5135880" cy="232165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Основные этапы эмбриогенеза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87" y="1535604"/>
            <a:ext cx="1389205" cy="1893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427" y="2556717"/>
            <a:ext cx="1675933" cy="2378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380" y="4520169"/>
            <a:ext cx="1756251" cy="2031484"/>
          </a:xfrm>
          <a:prstGeom prst="rect">
            <a:avLst/>
          </a:prstGeom>
        </p:spPr>
      </p:pic>
      <p:sp>
        <p:nvSpPr>
          <p:cNvPr id="13" name="Заголовок 11"/>
          <p:cNvSpPr txBox="1">
            <a:spLocks/>
          </p:cNvSpPr>
          <p:nvPr/>
        </p:nvSpPr>
        <p:spPr>
          <a:xfrm>
            <a:off x="856057" y="3056195"/>
            <a:ext cx="5459713" cy="613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none" dirty="0" smtClean="0"/>
              <a:t>Этап гаструляции</a:t>
            </a:r>
            <a:endParaRPr lang="ru-RU" sz="1800" b="1" cap="none" dirty="0"/>
          </a:p>
        </p:txBody>
      </p:sp>
    </p:spTree>
    <p:extLst>
      <p:ext uri="{BB962C8B-B14F-4D97-AF65-F5344CB8AC3E}">
        <p14:creationId xmlns:p14="http://schemas.microsoft.com/office/powerpoint/2010/main" val="45107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739">
        <p15:prstTrans prst="origami"/>
      </p:transition>
    </mc:Choice>
    <mc:Fallback xmlns="">
      <p:transition spd="slow" advClick="0" advTm="10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build="p"/>
      <p:bldP spid="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22613" y="444137"/>
            <a:ext cx="6558199" cy="35269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ДРОБЛЕНИЕ</a:t>
            </a:r>
          </a:p>
          <a:p>
            <a:pPr marL="0" indent="0">
              <a:buNone/>
            </a:pPr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ряд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последовательных митотических делений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оплодотворённого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инициированного к развитию яйца. Дробление представляет собой первый период эмбрионального развития, который присутствует в онтогенезе всех многоклеточных животных. При этом масса зародыша и его объём не меняются, оставаясь такими же, как и в начале дробления. Яйцо разделяется на все более мелкие клетки - бластомеры. </a:t>
            </a:r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завершается образованием однослойного многоклеточного зародыша - бластулы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09" y="4777017"/>
            <a:ext cx="1086940" cy="1047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30" y="4798361"/>
            <a:ext cx="1102671" cy="990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223" y="4793427"/>
            <a:ext cx="1186755" cy="1035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18" y="4751750"/>
            <a:ext cx="1079813" cy="1145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324" y="4732866"/>
            <a:ext cx="1056151" cy="11211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454" y="4751750"/>
            <a:ext cx="1113281" cy="1031423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1303690" y="5000416"/>
            <a:ext cx="374468" cy="58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806822" y="5007802"/>
            <a:ext cx="374468" cy="58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353313" y="5000413"/>
            <a:ext cx="374468" cy="58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859734" y="5000413"/>
            <a:ext cx="374468" cy="58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393578" y="5017883"/>
            <a:ext cx="374468" cy="58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2063">
        <p14:vortex dir="r"/>
      </p:transition>
    </mc:Choice>
    <mc:Fallback xmlns="">
      <p:transition spd="slow" advClick="0" advTm="22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300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9801" y="431382"/>
            <a:ext cx="6324669" cy="3195738"/>
          </a:xfrm>
        </p:spPr>
        <p:txBody>
          <a:bodyPr>
            <a:normAutofit fontScale="62500" lnSpcReduction="20000"/>
          </a:bodyPr>
          <a:lstStyle/>
          <a:p>
            <a:pPr marL="1828800" lvl="4" indent="0" algn="ctr">
              <a:buNone/>
            </a:pPr>
            <a:r>
              <a:rPr lang="en-US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ГАСТРУЛЯЦИЯ</a:t>
            </a:r>
            <a:endParaRPr lang="ru-RU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Гаструляция — </a:t>
            </a:r>
            <a:r>
              <a:rPr lang="ru-RU" b="1" dirty="0"/>
              <a:t>процесс разделения зародыша на зародышевые листки и формирования двухслойного зародыша — гаструлы</a:t>
            </a:r>
            <a:r>
              <a:rPr lang="ru-RU" dirty="0"/>
              <a:t>.  </a:t>
            </a:r>
            <a:r>
              <a:rPr lang="ru-RU" dirty="0">
                <a:hlinkClick r:id="rId2"/>
              </a:rPr>
              <a:t>1</a:t>
            </a:r>
            <a:endParaRPr lang="ru-RU" dirty="0"/>
          </a:p>
          <a:p>
            <a:r>
              <a:rPr lang="ru-RU" dirty="0"/>
              <a:t>В ходе гаструляции клетки зародыша практически не делятся и не растут. Происходит активное передвижение клеточных масс по типу </a:t>
            </a:r>
            <a:r>
              <a:rPr lang="ru-RU" dirty="0" err="1"/>
              <a:t>впячивания</a:t>
            </a:r>
            <a:r>
              <a:rPr lang="ru-RU" dirty="0"/>
              <a:t> или миграции.  </a:t>
            </a:r>
            <a:r>
              <a:rPr lang="ru-RU" dirty="0">
                <a:hlinkClick r:id="rId2"/>
              </a:rPr>
              <a:t>1</a:t>
            </a:r>
            <a:endParaRPr lang="ru-RU" dirty="0"/>
          </a:p>
          <a:p>
            <a:r>
              <a:rPr lang="ru-RU" dirty="0"/>
              <a:t>Зародыш при этом состоит из двух слоёв. Внешний зародышевый листок называется эктодерма, а внутренний — энтодерма. Между ними может находиться остаток </a:t>
            </a:r>
            <a:r>
              <a:rPr lang="ru-RU" dirty="0" err="1"/>
              <a:t>бластоцеля</a:t>
            </a:r>
            <a:r>
              <a:rPr lang="ru-RU" dirty="0"/>
              <a:t>, дающий начало первичной полости тела. </a:t>
            </a:r>
            <a:endParaRPr lang="ru-RU" dirty="0" smtClean="0"/>
          </a:p>
          <a:p>
            <a:endParaRPr lang="ru-RU" dirty="0"/>
          </a:p>
          <a:p>
            <a:pPr algn="ctr"/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72" y="4226726"/>
            <a:ext cx="1497316" cy="1497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88" y="4227575"/>
            <a:ext cx="1526516" cy="1496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239" y="3744837"/>
            <a:ext cx="3337465" cy="24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9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fractur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1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2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750"/>
                            </p:stCondLst>
                            <p:childTnLst>
                              <p:par>
                                <p:cTn id="71" presetID="5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4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861</TotalTime>
  <Words>284</Words>
  <Application>Microsoft Office PowerPoint</Application>
  <PresentationFormat>Экран (4:3)</PresentationFormat>
  <Paragraphs>42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Tw Cen MT</vt:lpstr>
      <vt:lpstr>Контур</vt:lpstr>
      <vt:lpstr>ГОСУДАРСТВЕННОЕ БЮДЖЕТНОЕ ОБРАЗОВАТЕЛЬНОЕ УЧРЕЖДЕНИЕ СРЕДНЕГО ПРОФЕССИОНАЛЬНОГО ОБРАЗОВАНИЯ ЛУГАНСКОЙ НАРОДНОЙ РЕСПУБЛИКИ «АНТРАЦИТОВСКИЙ КОЛЕДЖ АВТОМОБИЛЬНОГО ТРАНСПОРТА» </vt:lpstr>
      <vt:lpstr>          Тема урока</vt:lpstr>
      <vt:lpstr>Презентация PowerPoint</vt:lpstr>
      <vt:lpstr>Презентация PowerPoint</vt:lpstr>
      <vt:lpstr>Это весь период жизни с момента слияния половых клеток и образования зиготы до гибели организма </vt:lpstr>
      <vt:lpstr>Презентация PowerPoint</vt:lpstr>
      <vt:lpstr>Этап дробления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 Спасибо за Внимание и   плодотворный труд</vt:lpstr>
      <vt:lpstr>Список   литературы и дополнительного материала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Индивидуальное  развитие организмов</dc:title>
  <dc:creator>Оксана</dc:creator>
  <cp:lastModifiedBy>Илья Давыдов</cp:lastModifiedBy>
  <cp:revision>197</cp:revision>
  <dcterms:created xsi:type="dcterms:W3CDTF">2021-11-21T18:16:08Z</dcterms:created>
  <dcterms:modified xsi:type="dcterms:W3CDTF">2025-02-18T14:52:17Z</dcterms:modified>
</cp:coreProperties>
</file>