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70" r:id="rId5"/>
    <p:sldId id="263" r:id="rId6"/>
    <p:sldId id="264" r:id="rId7"/>
    <p:sldId id="266" r:id="rId8"/>
    <p:sldId id="267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87" autoAdjust="0"/>
  </p:normalViewPr>
  <p:slideViewPr>
    <p:cSldViewPr snapToGrid="0">
      <p:cViewPr varScale="1">
        <p:scale>
          <a:sx n="67" d="100"/>
          <a:sy n="67" d="100"/>
        </p:scale>
        <p:origin x="12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26ECF-6991-4F4F-A5CE-F0FA6855719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6EE5-B24A-4F19-8F05-001A8C08B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96EE5-B24A-4F19-8F05-001A8C08B7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rgbClr val="000000"/>
                </a:solidFill>
                <a:effectLst/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измерять пульс, подсчитывая количество сердечных сокращений в минуту. Для этого у основания кисти руки нужно нащупать точку, где биение сердца отдается особенно хорошо, и подсчитать, сколько ударов будет сделано за одну минуту.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96EE5-B24A-4F19-8F05-001A8C08B7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5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96EE5-B24A-4F19-8F05-001A8C08B7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8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96EE5-B24A-4F19-8F05-001A8C08B7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96EE5-B24A-4F19-8F05-001A8C08B7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0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685E3-58BC-D1F5-0A4F-FFB82EEB3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5D7ABF-C0FF-7AF5-5C2F-B5A75307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866D36-4D98-7EA0-834E-6C719295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74527-0F28-C068-32A3-90D59832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4F30D-6CEB-716C-5D6D-36F8AE19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ED9B-4D3E-D9CB-AAAE-528137B5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FA8D1C-1A4A-DD01-31B0-3675344D2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D4E6B-D258-4762-B936-0655B596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7A8FB-DC09-4982-0130-276E259A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A9927-2E8A-82E8-503A-2F5CB183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5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73B1EC-B90D-80F6-B42B-1FA1B24BA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76B795-25F2-C188-6CF4-8848C0518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6972-5F4E-EE9C-8022-DB5F505B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E98EC-E60A-F55D-5D03-03C9C098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517AC-CC83-28A1-50AB-4ABB4F8A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3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92B19-7141-778F-142F-CADBAFDB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C1C96-39CF-2248-2617-0755A031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8703A-56D1-C83C-9C52-BA29809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F41D9-D750-A414-9C4C-71FA4DC6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056C0-46A0-93F8-B6A2-A321F730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2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12ADC-E9FC-1E8E-B9D2-32DBE421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93CB9C-1A08-9C5C-A448-C6D1B29A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06CEC-BD85-3352-82A1-6BA0C063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40BDF-9A79-1E48-3999-12969524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E9459-5B57-8AEF-6F80-650ADFD8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8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A206F-2A98-B086-4F2F-A8640675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3E30C-C8BF-4A10-65E2-604F9C2F9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DAF47D-9F05-844B-F942-1147AAAA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7C909-8661-8737-CDAC-12B19954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012BE-A394-2092-F94A-CCC0EBB6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CB4809-D267-34A8-BADB-4E688DF6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36067-3135-5ABD-5373-3DAF18B2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6DD78-1621-6C0F-D20A-15544F8B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4FFDC3-B722-91C2-8B39-9E777631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83831B-33F1-BF32-40DB-DA93A704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27BEE-7C9A-7FCE-2B3B-A25FB8979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B7FA8E-888E-EBB7-5FF9-93EF450D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84476D-30FF-76A9-F799-806065D3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30327B-9F33-2D0C-B520-DC26850F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0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4904D-A163-2ED8-D828-E4E91C6D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E9105-124E-F756-71F7-C79C293F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EF7CCF-EE70-A6ED-E3E0-F0A8B36A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F4C268-DC49-CED6-11FC-1C1CF28D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D01A55-B40B-B554-3420-470900E0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56EA25-A0D1-7A17-60E4-F98077B0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63CEA8-2288-31A3-E317-1A9915E9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0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3C069-D09A-2F34-173B-61C14C48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89837-13ED-DD38-2220-D2CBD090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BCD8CF-7AE0-0043-76A1-5878F9587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84BC96-7F16-AAC9-5DB7-1594C752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EC4AE9-9D1A-2A46-D6E0-10E9E403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3A5628-B0C1-BFBE-CB05-AF8D3776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14448-41CF-BA9F-68F8-76310487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EDE512-0B88-C4E9-F5E2-1C54C6B82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6F5AE-7D37-4008-C147-DD9AEAEE0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1D3AF-1A4E-AB4D-5B02-FFC0311B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524CA-7329-AA4E-BD6D-960D87F5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0C16B-86FC-4E2E-34D6-06686E65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5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8A6BB-AC2D-F5D9-E8DE-F4C3AC15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1225A2-8B49-BF3C-BDA2-197285E5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B3EAE-A90B-4BE7-3470-68A85776F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9863-1F31-46BA-9721-5B3A759D195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731DD-286D-25F2-A68D-1B2B48B9D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0A881-38F0-1025-2EFC-34989B9AC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1429-2AF4-41A9-9620-97E79DA6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9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00584-3EA2-B61B-8577-E352C22BB5F7}"/>
              </a:ext>
            </a:extLst>
          </p:cNvPr>
          <p:cNvSpPr txBox="1"/>
          <p:nvPr/>
        </p:nvSpPr>
        <p:spPr>
          <a:xfrm>
            <a:off x="160020" y="2761488"/>
            <a:ext cx="4846320" cy="409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Что изображено на слайде?</a:t>
            </a:r>
            <a:endParaRPr lang="ru-RU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За счет какой особенности в сердце подобные показатели можно фиксировать?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Подобная информация важна для врачей…</a:t>
            </a:r>
            <a:endParaRPr lang="en-US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22674E-F388-F77C-E79A-A128D1B15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4445" b="53979"/>
          <a:stretch/>
        </p:blipFill>
        <p:spPr bwMode="auto">
          <a:xfrm>
            <a:off x="4917959" y="1882315"/>
            <a:ext cx="7023056" cy="322227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BBDC7B-1040-6688-83C8-EBEB94CC9887}"/>
              </a:ext>
            </a:extLst>
          </p:cNvPr>
          <p:cNvSpPr txBox="1"/>
          <p:nvPr/>
        </p:nvSpPr>
        <p:spPr>
          <a:xfrm>
            <a:off x="640080" y="525780"/>
            <a:ext cx="484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Вспомним изученный материал…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0CA8759-173E-79F7-20F5-E3182121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90" y="2885637"/>
            <a:ext cx="4068762" cy="39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1B19D-8A7B-DD6A-DBFB-A4B511E2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A5AE7-E31A-CC02-C7F1-1D7B663EE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Что узнали нового в ходе урока?</a:t>
            </a:r>
          </a:p>
          <a:p>
            <a:r>
              <a:rPr lang="ru-RU" sz="4400" dirty="0"/>
              <a:t>Как оценили свое физическое состояние до и после нагрузки?</a:t>
            </a:r>
          </a:p>
        </p:txBody>
      </p:sp>
    </p:spTree>
    <p:extLst>
      <p:ext uri="{BB962C8B-B14F-4D97-AF65-F5344CB8AC3E}">
        <p14:creationId xmlns:p14="http://schemas.microsoft.com/office/powerpoint/2010/main" val="144260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9413-93BB-7BA5-A958-B26047DF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3CF53-EF18-BD8C-08E7-AF1DECC7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Параграф 24, устно</a:t>
            </a:r>
          </a:p>
        </p:txBody>
      </p:sp>
    </p:spTree>
    <p:extLst>
      <p:ext uri="{BB962C8B-B14F-4D97-AF65-F5344CB8AC3E}">
        <p14:creationId xmlns:p14="http://schemas.microsoft.com/office/powerpoint/2010/main" val="6118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B8075-85DB-D60A-32B3-9E081815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Измерение пульса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952BF-A5CF-D99F-BEC2-2DA686D7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983"/>
            <a:ext cx="4171545" cy="20329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Ритмические колебания стенок артерий, синхронные с сокращением сердца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6FBAD5-1BC3-F815-7E5F-7D0DB9B1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702E8-887B-2928-8C26-28F517A1F81A}"/>
              </a:ext>
            </a:extLst>
          </p:cNvPr>
          <p:cNvSpPr txBox="1"/>
          <p:nvPr/>
        </p:nvSpPr>
        <p:spPr>
          <a:xfrm>
            <a:off x="1140157" y="2055803"/>
            <a:ext cx="417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Систола - ?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Диастола -?</a:t>
            </a:r>
          </a:p>
        </p:txBody>
      </p:sp>
    </p:spTree>
    <p:extLst>
      <p:ext uri="{BB962C8B-B14F-4D97-AF65-F5344CB8AC3E}">
        <p14:creationId xmlns:p14="http://schemas.microsoft.com/office/powerpoint/2010/main" val="17113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D1501-767B-F697-B899-8F17DF59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Интересно: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15AF5-A81B-B926-F470-820980E3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4521740" cy="2162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 пульс человека влияет его рост</a:t>
            </a:r>
          </a:p>
          <a:p>
            <a:pPr marL="0" indent="0">
              <a:buNone/>
            </a:pPr>
            <a:r>
              <a:rPr lang="ru-RU" dirty="0"/>
              <a:t>Как вы думаете, у кого он больше?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C7E2B98-C442-D0C4-BB9D-91589B566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41897"/>
          <a:stretch/>
        </p:blipFill>
        <p:spPr bwMode="auto">
          <a:xfrm>
            <a:off x="5572125" y="101600"/>
            <a:ext cx="5979795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A008A-AC3D-90C8-4B6C-7AC4AE61497B}"/>
              </a:ext>
            </a:extLst>
          </p:cNvPr>
          <p:cNvSpPr txBox="1"/>
          <p:nvPr/>
        </p:nvSpPr>
        <p:spPr>
          <a:xfrm>
            <a:off x="760379" y="4139120"/>
            <a:ext cx="4443919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kern="0" dirty="0">
                <a:solidFill>
                  <a:srgbClr val="000000"/>
                </a:solidFill>
                <a:effectLst/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Замечено, что у высоких людей частота сокращений сердечных мышц чуть меньше, чем у людей меньшего роста.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C37C72-4748-D7FF-F436-6B39BE77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320040"/>
            <a:ext cx="10828020" cy="58569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«Определение пульса и числа сердечных сокращений в покое и физических нагрузках. Знакомство с ортостатической пробой»</a:t>
            </a:r>
            <a:r>
              <a:rPr lang="ru-RU" sz="3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Научиться правилам и технике подсчета сердцебиений в состоянии покоя и после физической нагрузки.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</a:t>
            </a:r>
            <a:r>
              <a:rPr lang="ru-RU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часы с секундной стрелкой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6278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56F92-4A1A-A55F-4620-92A299D2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Работа с инструктивной карточкой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F74E6-0441-F7B2-A291-5A691C51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Тема работы</a:t>
            </a:r>
          </a:p>
          <a:p>
            <a:r>
              <a:rPr lang="ru-RU" sz="4400" dirty="0"/>
              <a:t>Цель</a:t>
            </a:r>
          </a:p>
          <a:p>
            <a:r>
              <a:rPr lang="ru-RU" sz="4400" dirty="0"/>
              <a:t>Оборудование</a:t>
            </a:r>
          </a:p>
          <a:p>
            <a:r>
              <a:rPr lang="ru-RU" sz="4400" dirty="0"/>
              <a:t>Ход работы</a:t>
            </a:r>
          </a:p>
          <a:p>
            <a:r>
              <a:rPr lang="ru-RU" sz="4400" dirty="0"/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303489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39A1C-B1F3-834B-423C-E3146B76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Сравните показатели: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C90BB7B-5757-B65F-FDE3-D1E6C6DDE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681250"/>
              </p:ext>
            </p:extLst>
          </p:nvPr>
        </p:nvGraphicFramePr>
        <p:xfrm>
          <a:off x="838200" y="1690688"/>
          <a:ext cx="1051559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2932599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1124928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981737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Число пульсовых ударов в 1 минуту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287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В покое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После 10 приседаний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5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В положении сидя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В положении стоя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60-75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75-85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100-120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0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97727-8749-F2BB-6AEA-E85941B8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60" y="436549"/>
            <a:ext cx="784423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Ортостатическая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проба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endParaRPr lang="en-US" sz="54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B85AF-5731-168F-5572-B127AB9D1887}"/>
              </a:ext>
            </a:extLst>
          </p:cNvPr>
          <p:cNvSpPr txBox="1"/>
          <p:nvPr/>
        </p:nvSpPr>
        <p:spPr>
          <a:xfrm>
            <a:off x="524943" y="1890600"/>
            <a:ext cx="5337810" cy="4366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 err="1">
                <a:solidFill>
                  <a:schemeClr val="tx2"/>
                </a:solidFill>
                <a:effectLst/>
              </a:rPr>
              <a:t>это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исследование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позволяющее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оценить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функциональную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полноценность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рефлекторных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механизмов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регуляции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гемодинамики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.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Данный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метод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используется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в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рамках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диагностики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многих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сердечно-сосудистых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заболеваний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.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Он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может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применяться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практически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в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любом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возрасте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не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имеет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каких-либо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особых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</a:rPr>
              <a:t>ограничений</a:t>
            </a:r>
            <a:r>
              <a:rPr lang="en-US" sz="2800" b="0" i="0" dirty="0">
                <a:solidFill>
                  <a:schemeClr val="tx2"/>
                </a:solidFill>
                <a:effectLst/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041" name="Group 10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10CED9F-699F-561D-E29C-9E2BFA7F2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8" t="24652" r="16213" b="39889"/>
          <a:stretch/>
        </p:blipFill>
        <p:spPr bwMode="auto">
          <a:xfrm>
            <a:off x="7855048" y="1735074"/>
            <a:ext cx="3843288" cy="41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8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4009B12-5AF1-CB15-9151-10DF953B6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28221"/>
              </p:ext>
            </p:extLst>
          </p:nvPr>
        </p:nvGraphicFramePr>
        <p:xfrm>
          <a:off x="528953" y="566955"/>
          <a:ext cx="10905067" cy="6088616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4063839">
                  <a:extLst>
                    <a:ext uri="{9D8B030D-6E8A-4147-A177-3AD203B41FA5}">
                      <a16:colId xmlns:a16="http://schemas.microsoft.com/office/drawing/2014/main" val="4041387799"/>
                    </a:ext>
                  </a:extLst>
                </a:gridCol>
                <a:gridCol w="3719888">
                  <a:extLst>
                    <a:ext uri="{9D8B030D-6E8A-4147-A177-3AD203B41FA5}">
                      <a16:colId xmlns:a16="http://schemas.microsoft.com/office/drawing/2014/main" val="2951833333"/>
                    </a:ext>
                  </a:extLst>
                </a:gridCol>
                <a:gridCol w="3121340">
                  <a:extLst>
                    <a:ext uri="{9D8B030D-6E8A-4147-A177-3AD203B41FA5}">
                      <a16:colId xmlns:a16="http://schemas.microsoft.com/office/drawing/2014/main" val="3494626831"/>
                    </a:ext>
                  </a:extLst>
                </a:gridCol>
              </a:tblGrid>
              <a:tr h="131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cap="none" spc="0">
                          <a:solidFill>
                            <a:schemeClr val="tx1"/>
                          </a:solidFill>
                          <a:effectLst/>
                        </a:rPr>
                        <a:t>Состояние организма</a:t>
                      </a:r>
                      <a:endParaRPr lang="ru-RU" sz="30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cap="none" spc="0">
                          <a:solidFill>
                            <a:schemeClr val="tx1"/>
                          </a:solidFill>
                          <a:effectLst/>
                        </a:rPr>
                        <a:t>Число ударов пульса в минуту</a:t>
                      </a:r>
                      <a:endParaRPr lang="ru-RU" sz="30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cap="none" spc="0">
                          <a:solidFill>
                            <a:schemeClr val="tx1"/>
                          </a:solidFill>
                          <a:effectLst/>
                        </a:rPr>
                        <a:t>Ортостатическая проба</a:t>
                      </a:r>
                      <a:endParaRPr lang="ru-RU" sz="30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0" marT="34359" marB="25769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4319"/>
                  </a:ext>
                </a:extLst>
              </a:tr>
              <a:tr h="709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300" b="1" kern="0" cap="none" spc="0">
                          <a:solidFill>
                            <a:schemeClr val="tx1"/>
                          </a:solidFill>
                          <a:effectLst/>
                        </a:rPr>
                        <a:t>Положение сидя (в покое)</a:t>
                      </a:r>
                      <a:endParaRPr lang="ru-RU" sz="23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3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3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0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48609"/>
                  </a:ext>
                </a:extLst>
              </a:tr>
              <a:tr h="709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300" b="1" kern="0" cap="none" spc="0">
                          <a:solidFill>
                            <a:schemeClr val="tx1"/>
                          </a:solidFill>
                          <a:effectLst/>
                        </a:rPr>
                        <a:t>Положение стоя (в покое)</a:t>
                      </a:r>
                      <a:endParaRPr lang="ru-RU" sz="23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3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Разница (положение стоя-положение сидя)</a:t>
                      </a:r>
                      <a:endParaRPr lang="ru-RU" sz="23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0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56221"/>
                  </a:ext>
                </a:extLst>
              </a:tr>
              <a:tr h="709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300" b="1" kern="0" cap="none" spc="0">
                          <a:solidFill>
                            <a:schemeClr val="tx1"/>
                          </a:solidFill>
                          <a:effectLst/>
                        </a:rPr>
                        <a:t>После 10 приседаний</a:t>
                      </a:r>
                      <a:endParaRPr lang="ru-RU" sz="23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3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Разница (положение после 10 приседаний-положение стоя)</a:t>
                      </a:r>
                      <a:endParaRPr lang="ru-RU" sz="23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0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6282"/>
                  </a:ext>
                </a:extLst>
              </a:tr>
              <a:tr h="1636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300" b="1" kern="0" cap="none" spc="0">
                          <a:solidFill>
                            <a:schemeClr val="tx1"/>
                          </a:solidFill>
                          <a:effectLst/>
                        </a:rPr>
                        <a:t>Положение сидя (в покое)</a:t>
                      </a:r>
                      <a:endParaRPr lang="ru-RU" sz="23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3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137199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Через 2-2,5 мин. Измерение пульса</a:t>
                      </a:r>
                      <a:endParaRPr lang="ru-RU" sz="2300" kern="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3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58" marR="0" marT="34359" marB="2576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13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58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A22D6-D280-72CD-4C83-A3E22F32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1412489"/>
            <a:ext cx="3771900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Знакомство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ортостатической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пробой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36006-8E6E-6836-9857-9F2AB515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868" y="594627"/>
            <a:ext cx="3289072" cy="546745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b="1" dirty="0" err="1"/>
              <a:t>Определение</a:t>
            </a:r>
            <a:r>
              <a:rPr lang="en-US" sz="2600" b="1" dirty="0"/>
              <a:t>, </a:t>
            </a:r>
            <a:r>
              <a:rPr lang="en-US" sz="2600" b="1" dirty="0" err="1"/>
              <a:t>на</a:t>
            </a:r>
            <a:r>
              <a:rPr lang="en-US" sz="2600" b="1" dirty="0"/>
              <a:t> </a:t>
            </a:r>
            <a:r>
              <a:rPr lang="en-US" sz="2600" b="1" dirty="0" err="1"/>
              <a:t>сколько</a:t>
            </a:r>
            <a:r>
              <a:rPr lang="en-US" sz="2600" b="1" dirty="0"/>
              <a:t> </a:t>
            </a:r>
            <a:r>
              <a:rPr lang="en-US" sz="2600" b="1" dirty="0" err="1"/>
              <a:t>проба</a:t>
            </a:r>
            <a:r>
              <a:rPr lang="en-US" sz="2600" b="1" dirty="0"/>
              <a:t> в </a:t>
            </a:r>
            <a:r>
              <a:rPr lang="en-US" sz="2600" b="1" dirty="0" err="1"/>
              <a:t>положении</a:t>
            </a:r>
            <a:r>
              <a:rPr lang="en-US" sz="2600" b="1" dirty="0"/>
              <a:t> </a:t>
            </a:r>
            <a:r>
              <a:rPr lang="en-US" sz="2600" b="1" dirty="0" err="1"/>
              <a:t>стоя</a:t>
            </a:r>
            <a:r>
              <a:rPr lang="en-US" sz="2600" b="1" dirty="0"/>
              <a:t> </a:t>
            </a:r>
            <a:r>
              <a:rPr lang="en-US" sz="2600" b="1" dirty="0" err="1"/>
              <a:t>выше</a:t>
            </a:r>
            <a:r>
              <a:rPr lang="en-US" sz="2600" b="1" dirty="0"/>
              <a:t> </a:t>
            </a:r>
            <a:r>
              <a:rPr lang="en-US" sz="2600" b="1" dirty="0" err="1"/>
              <a:t>пробы</a:t>
            </a:r>
            <a:r>
              <a:rPr lang="en-US" sz="2600" b="1" dirty="0"/>
              <a:t> в </a:t>
            </a:r>
            <a:r>
              <a:rPr lang="en-US" sz="2600" b="1" dirty="0" err="1"/>
              <a:t>положении</a:t>
            </a:r>
            <a:r>
              <a:rPr lang="en-US" sz="2600" b="1" dirty="0"/>
              <a:t> </a:t>
            </a:r>
            <a:r>
              <a:rPr lang="en-US" sz="2600" b="1" dirty="0" err="1"/>
              <a:t>сидя</a:t>
            </a:r>
            <a:endParaRPr lang="en-US" sz="2600" b="1" dirty="0"/>
          </a:p>
          <a:p>
            <a:pPr>
              <a:lnSpc>
                <a:spcPct val="110000"/>
              </a:lnSpc>
            </a:pPr>
            <a:r>
              <a:rPr lang="en-US" sz="2600" b="1" dirty="0" err="1"/>
              <a:t>Определение</a:t>
            </a:r>
            <a:r>
              <a:rPr lang="en-US" sz="2600" b="1" dirty="0"/>
              <a:t>, </a:t>
            </a:r>
            <a:r>
              <a:rPr lang="en-US" sz="2600" b="1" dirty="0" err="1"/>
              <a:t>на</a:t>
            </a:r>
            <a:r>
              <a:rPr lang="en-US" sz="2600" b="1" dirty="0"/>
              <a:t> </a:t>
            </a:r>
            <a:r>
              <a:rPr lang="en-US" sz="2600" b="1" dirty="0" err="1"/>
              <a:t>сколько</a:t>
            </a:r>
            <a:r>
              <a:rPr lang="en-US" sz="2600" b="1" dirty="0"/>
              <a:t> </a:t>
            </a:r>
            <a:r>
              <a:rPr lang="en-US" sz="2600" b="1" dirty="0" err="1"/>
              <a:t>проба</a:t>
            </a:r>
            <a:r>
              <a:rPr lang="ru-RU" sz="2600" b="1" dirty="0"/>
              <a:t> при</a:t>
            </a:r>
            <a:r>
              <a:rPr lang="en-US" sz="2600" b="1" dirty="0"/>
              <a:t> </a:t>
            </a:r>
            <a:r>
              <a:rPr lang="en-US" sz="2600" b="1" dirty="0" err="1"/>
              <a:t>подсчете</a:t>
            </a:r>
            <a:r>
              <a:rPr lang="en-US" sz="2600" b="1" dirty="0"/>
              <a:t> </a:t>
            </a:r>
            <a:r>
              <a:rPr lang="en-US" sz="2600" b="1" dirty="0" err="1"/>
              <a:t>пульса</a:t>
            </a:r>
            <a:r>
              <a:rPr lang="en-US" sz="2600" b="1" dirty="0"/>
              <a:t> </a:t>
            </a:r>
            <a:r>
              <a:rPr lang="en-US" sz="2600" b="1" dirty="0" err="1"/>
              <a:t>после</a:t>
            </a:r>
            <a:r>
              <a:rPr lang="en-US" sz="2600" b="1" dirty="0"/>
              <a:t> 10 </a:t>
            </a:r>
            <a:r>
              <a:rPr lang="en-US" sz="2600" b="1" dirty="0" err="1"/>
              <a:t>приседаний</a:t>
            </a:r>
            <a:r>
              <a:rPr lang="en-US" sz="2600" b="1" dirty="0"/>
              <a:t> </a:t>
            </a:r>
            <a:r>
              <a:rPr lang="en-US" sz="2600" b="1" dirty="0" err="1"/>
              <a:t>выше</a:t>
            </a:r>
            <a:r>
              <a:rPr lang="en-US" sz="2600" b="1" dirty="0"/>
              <a:t> </a:t>
            </a:r>
            <a:r>
              <a:rPr lang="en-US" sz="2600" b="1" dirty="0" err="1"/>
              <a:t>пробы</a:t>
            </a:r>
            <a:r>
              <a:rPr lang="en-US" sz="2600" b="1" dirty="0"/>
              <a:t> в </a:t>
            </a:r>
            <a:r>
              <a:rPr lang="en-US" sz="2600" b="1" dirty="0" err="1"/>
              <a:t>положении</a:t>
            </a:r>
            <a:r>
              <a:rPr lang="en-US" sz="2600" b="1" dirty="0"/>
              <a:t> </a:t>
            </a:r>
            <a:r>
              <a:rPr lang="en-US" sz="2600" b="1" dirty="0" err="1"/>
              <a:t>стоя</a:t>
            </a:r>
            <a:endParaRPr lang="en-US" sz="2600" b="1" dirty="0"/>
          </a:p>
          <a:p>
            <a:pPr>
              <a:lnSpc>
                <a:spcPct val="110000"/>
              </a:lnSpc>
            </a:pPr>
            <a:r>
              <a:rPr lang="en-US" sz="2600" b="1" dirty="0" err="1"/>
              <a:t>определение</a:t>
            </a:r>
            <a:r>
              <a:rPr lang="en-US" sz="2600" b="1" dirty="0"/>
              <a:t> </a:t>
            </a:r>
            <a:r>
              <a:rPr lang="en-US" sz="2600" b="1" dirty="0" err="1"/>
              <a:t>подсчета</a:t>
            </a:r>
            <a:r>
              <a:rPr lang="en-US" sz="2600" b="1" dirty="0"/>
              <a:t> </a:t>
            </a:r>
            <a:r>
              <a:rPr lang="en-US" sz="2600" b="1" dirty="0" err="1"/>
              <a:t>пульса</a:t>
            </a:r>
            <a:r>
              <a:rPr lang="en-US" sz="2600" b="1" dirty="0"/>
              <a:t> </a:t>
            </a:r>
            <a:r>
              <a:rPr lang="en-US" sz="2600" b="1" dirty="0" err="1"/>
              <a:t>через</a:t>
            </a:r>
            <a:r>
              <a:rPr lang="en-US" sz="2600" b="1" dirty="0"/>
              <a:t> 2-2,5 </a:t>
            </a:r>
            <a:r>
              <a:rPr lang="en-US" sz="2600" b="1" dirty="0" err="1"/>
              <a:t>минуты</a:t>
            </a:r>
            <a:r>
              <a:rPr lang="en-US" sz="2600" b="1" dirty="0"/>
              <a:t> </a:t>
            </a:r>
            <a:r>
              <a:rPr lang="en-US" sz="2600" b="1" dirty="0" err="1"/>
              <a:t>после</a:t>
            </a:r>
            <a:r>
              <a:rPr lang="en-US" sz="2600" b="1" dirty="0"/>
              <a:t> 10 </a:t>
            </a:r>
            <a:r>
              <a:rPr lang="en-US" sz="2600" b="1" dirty="0" err="1"/>
              <a:t>приседаний</a:t>
            </a:r>
            <a:r>
              <a:rPr lang="en-US" sz="2600" b="1" dirty="0"/>
              <a:t> в </a:t>
            </a:r>
            <a:r>
              <a:rPr lang="en-US" sz="2600" b="1" dirty="0" err="1"/>
              <a:t>положении</a:t>
            </a:r>
            <a:r>
              <a:rPr lang="en-US" sz="2600" b="1" dirty="0"/>
              <a:t> </a:t>
            </a:r>
            <a:r>
              <a:rPr lang="en-US" sz="2600" b="1" dirty="0" err="1"/>
              <a:t>сидя</a:t>
            </a:r>
            <a:endParaRPr lang="en-US" sz="2600" b="1" dirty="0"/>
          </a:p>
          <a:p>
            <a:pPr marL="0"/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DA514-DA5F-7DEA-5592-3D96C53BF1E9}"/>
              </a:ext>
            </a:extLst>
          </p:cNvPr>
          <p:cNvSpPr txBox="1"/>
          <p:nvPr/>
        </p:nvSpPr>
        <p:spPr>
          <a:xfrm>
            <a:off x="8997476" y="594626"/>
            <a:ext cx="2989826" cy="5931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Сравнить</a:t>
            </a:r>
            <a:r>
              <a:rPr lang="en-US" sz="2400" dirty="0"/>
              <a:t> </a:t>
            </a:r>
            <a:r>
              <a:rPr lang="en-US" sz="2400" dirty="0" err="1"/>
              <a:t>разницу</a:t>
            </a:r>
            <a:r>
              <a:rPr lang="en-US" sz="2400" dirty="0"/>
              <a:t> </a:t>
            </a:r>
            <a:r>
              <a:rPr lang="en-US" sz="2400" dirty="0" err="1"/>
              <a:t>между</a:t>
            </a:r>
            <a:r>
              <a:rPr lang="en-US" sz="2400" dirty="0"/>
              <a:t> </a:t>
            </a:r>
            <a:r>
              <a:rPr lang="en-US" sz="2400" dirty="0" err="1"/>
              <a:t>положениями</a:t>
            </a:r>
            <a:r>
              <a:rPr lang="en-US" sz="2400" dirty="0"/>
              <a:t>: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0-12 – </a:t>
            </a:r>
            <a:r>
              <a:rPr lang="en-US" sz="2400" b="1" dirty="0" err="1">
                <a:solidFill>
                  <a:srgbClr val="FF0000"/>
                </a:solidFill>
              </a:rPr>
              <a:t>отлично</a:t>
            </a:r>
            <a:endParaRPr lang="en-US" sz="2400" b="1" dirty="0">
              <a:solidFill>
                <a:srgbClr val="FF0000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13-18 – </a:t>
            </a:r>
            <a:r>
              <a:rPr lang="en-US" sz="2400" b="1" dirty="0" err="1">
                <a:solidFill>
                  <a:srgbClr val="FF0000"/>
                </a:solidFill>
              </a:rPr>
              <a:t>хорошо</a:t>
            </a:r>
            <a:endParaRPr lang="en-US" sz="2400" b="1" dirty="0">
              <a:solidFill>
                <a:srgbClr val="FF0000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18-25 </a:t>
            </a:r>
            <a:r>
              <a:rPr lang="en-US" sz="2400" b="1" dirty="0" err="1">
                <a:solidFill>
                  <a:srgbClr val="FF0000"/>
                </a:solidFill>
              </a:rPr>
              <a:t>слабая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физическая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тренированность</a:t>
            </a:r>
            <a:endParaRPr lang="en-US" sz="2400" b="1" dirty="0">
              <a:solidFill>
                <a:srgbClr val="FF0000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Больше</a:t>
            </a:r>
            <a:r>
              <a:rPr lang="en-US" sz="2400" b="1" dirty="0">
                <a:solidFill>
                  <a:srgbClr val="FF0000"/>
                </a:solidFill>
              </a:rPr>
              <a:t> 25 – </a:t>
            </a:r>
            <a:r>
              <a:rPr lang="en-US" sz="2400" b="1" dirty="0" err="1">
                <a:solidFill>
                  <a:srgbClr val="FF0000"/>
                </a:solidFill>
              </a:rPr>
              <a:t>переутомление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или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заболевание</a:t>
            </a:r>
            <a:endParaRPr lang="ru-RU" sz="2400" b="1" dirty="0">
              <a:solidFill>
                <a:srgbClr val="FF0000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Если через 2-2,5 минуты пульс приходит в первоначальное значение, то поводов для беспокойства нет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394</Words>
  <Application>Microsoft Office PowerPoint</Application>
  <PresentationFormat>Широкоэкранный</PresentationFormat>
  <Paragraphs>66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OpenSans</vt:lpstr>
      <vt:lpstr>Times New Roman</vt:lpstr>
      <vt:lpstr>Тема Office</vt:lpstr>
      <vt:lpstr>Презентация PowerPoint</vt:lpstr>
      <vt:lpstr>Измерение пульса</vt:lpstr>
      <vt:lpstr>Интересно:</vt:lpstr>
      <vt:lpstr>Презентация PowerPoint</vt:lpstr>
      <vt:lpstr>Работа с инструктивной карточкой</vt:lpstr>
      <vt:lpstr>Сравните показатели:</vt:lpstr>
      <vt:lpstr>Ортостатическая проба </vt:lpstr>
      <vt:lpstr>Презентация PowerPoint</vt:lpstr>
      <vt:lpstr>Знакомство с ортостатической пробой</vt:lpstr>
      <vt:lpstr>Рефлексия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Имя</dc:creator>
  <cp:lastModifiedBy>ДОМ</cp:lastModifiedBy>
  <cp:revision>6</cp:revision>
  <dcterms:created xsi:type="dcterms:W3CDTF">2024-11-27T05:07:34Z</dcterms:created>
  <dcterms:modified xsi:type="dcterms:W3CDTF">2025-02-13T09:38:45Z</dcterms:modified>
</cp:coreProperties>
</file>