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74" r:id="rId13"/>
    <p:sldId id="273" r:id="rId14"/>
    <p:sldId id="270" r:id="rId15"/>
    <p:sldId id="267" r:id="rId16"/>
    <p:sldId id="275" r:id="rId17"/>
    <p:sldId id="268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E0"/>
    <a:srgbClr val="E6F5F0"/>
    <a:srgbClr val="E0F4EC"/>
    <a:srgbClr val="50AA1E"/>
    <a:srgbClr val="00907E"/>
    <a:srgbClr val="FF8BE9"/>
    <a:srgbClr val="BFF3E8"/>
    <a:srgbClr val="F58726"/>
    <a:srgbClr val="044F51"/>
    <a:srgbClr val="00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8"/>
    <p:restoredTop sz="95313"/>
  </p:normalViewPr>
  <p:slideViewPr>
    <p:cSldViewPr snapToGrid="0" snapToObjects="1">
      <p:cViewPr varScale="1">
        <p:scale>
          <a:sx n="93" d="100"/>
          <a:sy n="93" d="100"/>
        </p:scale>
        <p:origin x="1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0106A-D01E-4740-98D3-CC1BD5040FD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34646-20FC-424E-BB6B-4FA6C0208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34646-20FC-424E-BB6B-4FA6C0208D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2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45EC-090C-F14F-AE50-74355466D5A8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75E-EAC7-754A-826A-FD90D3E7D8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9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0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20.png"/><Relationship Id="rId7" Type="http://schemas.openxmlformats.org/officeDocument/2006/relationships/image" Target="../media/image36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1.png"/><Relationship Id="rId7" Type="http://schemas.openxmlformats.org/officeDocument/2006/relationships/image" Target="../media/image2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240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3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1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380.png"/><Relationship Id="rId5" Type="http://schemas.openxmlformats.org/officeDocument/2006/relationships/image" Target="../media/image360.png"/><Relationship Id="rId15" Type="http://schemas.openxmlformats.org/officeDocument/2006/relationships/image" Target="../media/image46.png"/><Relationship Id="rId10" Type="http://schemas.openxmlformats.org/officeDocument/2006/relationships/image" Target="../media/image18.png"/><Relationship Id="rId4" Type="http://schemas.openxmlformats.org/officeDocument/2006/relationships/image" Target="../media/image12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.tiff"/><Relationship Id="rId5" Type="http://schemas.openxmlformats.org/officeDocument/2006/relationships/image" Target="../media/image8.png"/><Relationship Id="rId10" Type="http://schemas.openxmlformats.org/officeDocument/2006/relationships/image" Target="../media/image90.png"/><Relationship Id="rId4" Type="http://schemas.openxmlformats.org/officeDocument/2006/relationships/image" Target="../media/image3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89709"/>
            <a:ext cx="9144000" cy="4982441"/>
          </a:xfrm>
          <a:solidFill>
            <a:srgbClr val="EBF5E0"/>
          </a:solidFill>
        </p:spPr>
        <p:txBody>
          <a:bodyPr/>
          <a:lstStyle/>
          <a:p>
            <a:endParaRPr lang="ru-RU" dirty="0"/>
          </a:p>
          <a:p>
            <a:r>
              <a:rPr lang="ru-RU" dirty="0"/>
              <a:t>ПРЕЗЕНТАЦИЯ ПО ТЕМЕ </a:t>
            </a:r>
          </a:p>
          <a:p>
            <a:endParaRPr lang="ru-RU" dirty="0"/>
          </a:p>
          <a:p>
            <a:r>
              <a:rPr lang="ru-RU" sz="8000" b="1" spc="600" dirty="0"/>
              <a:t>Векторы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УЧИТЕЛЬ МАТЕМАТИКИ</a:t>
            </a:r>
          </a:p>
          <a:p>
            <a:r>
              <a:rPr lang="ru-RU" dirty="0"/>
              <a:t>КАШИРИНА ЛЮДМИЛА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4313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6562590" y="3144193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7241326" y="3140231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554638" y="3946285"/>
            <a:ext cx="3113807" cy="1097969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93877" y="2688782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88688" y="4422500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860170" y="4477459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70" y="4477459"/>
                <a:ext cx="79383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 flipH="1">
                <a:off x="6064025" y="3624948"/>
                <a:ext cx="933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64025" y="3624948"/>
                <a:ext cx="93390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963927" y="2686565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927" y="2686565"/>
                <a:ext cx="793839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88688" y="4585443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8" y="4585443"/>
                <a:ext cx="793839" cy="728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49357" y="3301783"/>
                <a:ext cx="3969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7" y="3301783"/>
                <a:ext cx="39691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3563" y="1563750"/>
                <a:ext cx="9940924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3000" dirty="0" smtClean="0"/>
                      <m:t>Правило</m:t>
                    </m:r>
                    <m:r>
                      <m:rPr>
                        <m:nor/>
                      </m:rPr>
                      <a:rPr lang="ru-RU" sz="3000" b="0" i="0" dirty="0" smtClean="0"/>
                      <m:t> треугольника</m:t>
                    </m:r>
                    <m:r>
                      <m:rPr>
                        <m:nor/>
                      </m:rPr>
                      <a:rPr lang="ru-RU" sz="3000" dirty="0" smtClean="0"/>
                      <m:t> </m:t>
                    </m:r>
                    <m:acc>
                      <m:accPr>
                        <m:chr m:val="⃗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sz="3000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latin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000" dirty="0"/>
                  <a:t> </a:t>
                </a:r>
                <a:endParaRPr lang="ru-RU" sz="3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63" y="1563750"/>
                <a:ext cx="9940924" cy="622286"/>
              </a:xfrm>
              <a:prstGeom prst="rect">
                <a:avLst/>
              </a:prstGeom>
              <a:blipFill rotWithShape="0">
                <a:blip r:embed="rId7"/>
                <a:stretch>
                  <a:fillRect t="-980" b="-30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125939" y="4807202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48120" y="2567059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09109" y="3624948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</a:t>
            </a:r>
            <a:endParaRPr lang="ru-RU" sz="36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01514" y="466961"/>
            <a:ext cx="9848849" cy="739310"/>
          </a:xfrm>
          <a:prstGeom prst="rect">
            <a:avLst/>
          </a:prstGeom>
          <a:solidFill>
            <a:srgbClr val="EBF5E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Сложение векторов</a:t>
            </a:r>
          </a:p>
        </p:txBody>
      </p:sp>
    </p:spTree>
    <p:extLst>
      <p:ext uri="{BB962C8B-B14F-4D97-AF65-F5344CB8AC3E}">
        <p14:creationId xmlns:p14="http://schemas.microsoft.com/office/powerpoint/2010/main" val="12715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3212"/>
          </a:xfrm>
          <a:solidFill>
            <a:srgbClr val="EBF5E0"/>
          </a:solidFill>
        </p:spPr>
        <p:txBody>
          <a:bodyPr/>
          <a:lstStyle/>
          <a:p>
            <a:pPr algn="ctr"/>
            <a:r>
              <a:rPr lang="ru-RU" dirty="0"/>
              <a:t>Сложение векторов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  <a:r>
              <a:rPr lang="ru-RU" dirty="0"/>
              <a:t>    </a:t>
            </a:r>
            <a:r>
              <a:rPr lang="en-US" dirty="0"/>
              <a:t> </a:t>
            </a:r>
            <a:r>
              <a:rPr lang="ru-RU" dirty="0"/>
              <a:t>    Правило параллелограмма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48107" y="336387"/>
            <a:ext cx="10753725" cy="73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562590" y="3144193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241326" y="3140231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554638" y="3946285"/>
            <a:ext cx="3113807" cy="1097969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93877" y="2688782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87628" y="4684413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60170" y="4477459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170" y="4477459"/>
                <a:ext cx="79383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 flipH="1">
                <a:off x="6052609" y="3749348"/>
                <a:ext cx="933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52609" y="3749348"/>
                <a:ext cx="93390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963927" y="2686565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927" y="2686565"/>
                <a:ext cx="793839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700038" y="4948898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38" y="4948898"/>
                <a:ext cx="793839" cy="728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49357" y="3301783"/>
                <a:ext cx="3969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7" y="3301783"/>
                <a:ext cx="39691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6588482" y="5105507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014243" y="3977430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95786" y="1426316"/>
                <a:ext cx="3542506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786" y="1426316"/>
                <a:ext cx="3542506" cy="728276"/>
              </a:xfrm>
              <a:prstGeom prst="rect">
                <a:avLst/>
              </a:prstGeom>
              <a:blipFill rotWithShape="0">
                <a:blip r:embed="rId7"/>
                <a:stretch>
                  <a:fillRect t="-1681" b="-31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20742" y="4916989"/>
            <a:ext cx="3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7922" y="3431226"/>
            <a:ext cx="23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 flipH="1">
            <a:off x="6986513" y="2469797"/>
            <a:ext cx="55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11969" y="5729484"/>
            <a:ext cx="468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</a:t>
            </a:r>
            <a:endParaRPr lang="ru-RU" sz="3600" dirty="0"/>
          </a:p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04407" y="3573316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C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634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036" y="1560078"/>
            <a:ext cx="10039927" cy="481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Правило треугольника </a:t>
            </a:r>
          </a:p>
          <a:p>
            <a:pPr marL="0" indent="0">
              <a:buNone/>
            </a:pPr>
            <a:r>
              <a:rPr lang="ru-RU" dirty="0"/>
              <a:t>Отложить от произвольно взятой точки последовательно один вектор, затем к концу первого вектора поместить начало второго. Суммой называется вектор идущий из начала первого вектора к концу второго.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 Правило параллелограмма </a:t>
            </a:r>
          </a:p>
          <a:p>
            <a:pPr marL="0" indent="0">
              <a:buNone/>
            </a:pPr>
            <a:r>
              <a:rPr lang="ru-RU" dirty="0"/>
              <a:t>Отложить от произвольно взятой точки А один вектор, затем из этой же точки А откладываем  второй вектор, достраиваем все до параллелограмма. Суммой называется вектор проведенный из точки А, совпадающий с диагональю.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D3C44-96F1-C847-A569-CA386C09452A}"/>
              </a:ext>
            </a:extLst>
          </p:cNvPr>
          <p:cNvSpPr txBox="1"/>
          <p:nvPr/>
        </p:nvSpPr>
        <p:spPr>
          <a:xfrm>
            <a:off x="1422400" y="481447"/>
            <a:ext cx="8497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Сложение векторов</a:t>
            </a:r>
          </a:p>
        </p:txBody>
      </p:sp>
    </p:spTree>
    <p:extLst>
      <p:ext uri="{BB962C8B-B14F-4D97-AF65-F5344CB8AC3E}">
        <p14:creationId xmlns:p14="http://schemas.microsoft.com/office/powerpoint/2010/main" val="19526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247"/>
            <a:ext cx="10515600" cy="7467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</a:t>
            </a:r>
            <a:br>
              <a:rPr lang="ru-RU" dirty="0"/>
            </a:br>
            <a:r>
              <a:rPr lang="ru-RU" sz="3600" dirty="0"/>
              <a:t>Выполнить сложение векторов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ru-RU" sz="3600" i="1" dirty="0">
              <a:solidFill>
                <a:prstClr val="black"/>
              </a:solidFill>
              <a:latin typeface="Cambria Math" panose="02040503050406030204" pitchFamily="18" charset="0"/>
            </a:endParaRPr>
          </a:p>
          <a:p>
            <a:pPr marL="914400" lvl="2" indent="0">
              <a:buNone/>
            </a:pPr>
            <a:endParaRPr lang="ru-RU" sz="3600" i="1" dirty="0">
              <a:solidFill>
                <a:prstClr val="black"/>
              </a:solidFill>
              <a:latin typeface="Cambria Math" panose="02040503050406030204" pitchFamily="18" charset="0"/>
            </a:endParaRPr>
          </a:p>
          <a:p>
            <a:pPr marL="914400" lvl="2" indent="0">
              <a:buNone/>
            </a:pPr>
            <a:endParaRPr lang="ru-RU" sz="3600" i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B97BCC7-761B-3943-BBBF-6866786B14BE}"/>
              </a:ext>
            </a:extLst>
          </p:cNvPr>
          <p:cNvCxnSpPr/>
          <p:nvPr/>
        </p:nvCxnSpPr>
        <p:spPr>
          <a:xfrm rot="15055679">
            <a:off x="2932859" y="3336067"/>
            <a:ext cx="1" cy="2852871"/>
          </a:xfrm>
          <a:prstGeom prst="straightConnector1">
            <a:avLst/>
          </a:prstGeom>
          <a:ln w="60325">
            <a:solidFill>
              <a:srgbClr val="3A91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B2F0C16-DAE8-A846-87B6-55ABFBACCEF9}"/>
              </a:ext>
            </a:extLst>
          </p:cNvPr>
          <p:cNvCxnSpPr/>
          <p:nvPr/>
        </p:nvCxnSpPr>
        <p:spPr>
          <a:xfrm flipH="1" flipV="1">
            <a:off x="952293" y="2627550"/>
            <a:ext cx="1980566" cy="1887256"/>
          </a:xfrm>
          <a:prstGeom prst="straightConnector1">
            <a:avLst/>
          </a:prstGeom>
          <a:ln w="6032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96AC882-8BD5-5C41-A77B-B2D601CEC247}"/>
                  </a:ext>
                </a:extLst>
              </p:cNvPr>
              <p:cNvSpPr/>
              <p:nvPr/>
            </p:nvSpPr>
            <p:spPr>
              <a:xfrm>
                <a:off x="1584722" y="2859643"/>
                <a:ext cx="819745" cy="142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496AC882-8BD5-5C41-A77B-B2D601CEC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2" y="2859643"/>
                <a:ext cx="819745" cy="1423069"/>
              </a:xfrm>
              <a:prstGeom prst="rect">
                <a:avLst/>
              </a:prstGeom>
              <a:blipFill>
                <a:blip r:embed="rId2"/>
                <a:stretch>
                  <a:fillRect t="-1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65E5FB2-A8F2-744B-9D8D-CC6D1CD974A9}"/>
                  </a:ext>
                </a:extLst>
              </p:cNvPr>
              <p:cNvSpPr/>
              <p:nvPr/>
            </p:nvSpPr>
            <p:spPr>
              <a:xfrm rot="21264027">
                <a:off x="1430186" y="4895158"/>
                <a:ext cx="2671267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65E5FB2-A8F2-744B-9D8D-CC6D1CD97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64027">
                <a:off x="1430186" y="4895158"/>
                <a:ext cx="2671267" cy="728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0827F8-AA3A-F744-B3C3-80DF548273D0}"/>
                  </a:ext>
                </a:extLst>
              </p:cNvPr>
              <p:cNvSpPr txBox="1"/>
              <p:nvPr/>
            </p:nvSpPr>
            <p:spPr>
              <a:xfrm>
                <a:off x="1565777" y="1679187"/>
                <a:ext cx="2644726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  <m:r>
                        <a:rPr lang="en-US" sz="3200" b="0" i="0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0827F8-AA3A-F744-B3C3-80DF5482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777" y="1679187"/>
                <a:ext cx="2644726" cy="657681"/>
              </a:xfrm>
              <a:prstGeom prst="rect">
                <a:avLst/>
              </a:prstGeom>
              <a:blipFill>
                <a:blip r:embed="rId4"/>
                <a:stretch>
                  <a:fillRect t="-1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E61698-F020-F344-815E-0E18DB635431}"/>
                  </a:ext>
                </a:extLst>
              </p:cNvPr>
              <p:cNvSpPr txBox="1"/>
              <p:nvPr/>
            </p:nvSpPr>
            <p:spPr>
              <a:xfrm>
                <a:off x="7803518" y="1655196"/>
                <a:ext cx="2644726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2)   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  <m:r>
                        <a:rPr lang="en-US" sz="3200" b="0" i="0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E61698-F020-F344-815E-0E18DB635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518" y="1655196"/>
                <a:ext cx="2644726" cy="657681"/>
              </a:xfrm>
              <a:prstGeom prst="rect">
                <a:avLst/>
              </a:prstGeom>
              <a:blipFill>
                <a:blip r:embed="rId5"/>
                <a:stretch>
                  <a:fillRect l="-478" t="-25000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ACAEB81-9016-FA4C-8B67-15B3CA233951}"/>
              </a:ext>
            </a:extLst>
          </p:cNvPr>
          <p:cNvCxnSpPr/>
          <p:nvPr/>
        </p:nvCxnSpPr>
        <p:spPr>
          <a:xfrm flipH="1">
            <a:off x="7407536" y="2845369"/>
            <a:ext cx="669339" cy="1917133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2614940-0F4F-8C45-A09C-F2006E089AFD}"/>
              </a:ext>
            </a:extLst>
          </p:cNvPr>
          <p:cNvCxnSpPr/>
          <p:nvPr/>
        </p:nvCxnSpPr>
        <p:spPr>
          <a:xfrm flipV="1">
            <a:off x="8076875" y="4196721"/>
            <a:ext cx="3090958" cy="11352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C71FE1F-D289-F149-9296-52B4148B13F1}"/>
                  </a:ext>
                </a:extLst>
              </p:cNvPr>
              <p:cNvSpPr/>
              <p:nvPr/>
            </p:nvSpPr>
            <p:spPr>
              <a:xfrm rot="164991">
                <a:off x="6940538" y="3009454"/>
                <a:ext cx="933994" cy="64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C71FE1F-D289-F149-9296-52B4148B1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991">
                <a:off x="6940538" y="3009454"/>
                <a:ext cx="933994" cy="646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C4E56B9-B27E-DC43-A06C-86B8E3F37F56}"/>
                  </a:ext>
                </a:extLst>
              </p:cNvPr>
              <p:cNvSpPr/>
              <p:nvPr/>
            </p:nvSpPr>
            <p:spPr>
              <a:xfrm>
                <a:off x="9125881" y="4282712"/>
                <a:ext cx="1352276" cy="578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7C4E56B9-B27E-DC43-A06C-86B8E3F37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881" y="4282712"/>
                <a:ext cx="1352276" cy="578629"/>
              </a:xfrm>
              <a:prstGeom prst="rect">
                <a:avLst/>
              </a:prstGeom>
              <a:blipFill>
                <a:blip r:embed="rId7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70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97453" y="1986067"/>
            <a:ext cx="8958689" cy="3145962"/>
            <a:chOff x="1316722" y="1966189"/>
            <a:chExt cx="8958689" cy="31459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475343" y="2254479"/>
              <a:ext cx="964564" cy="2735265"/>
              <a:chOff x="1843409" y="2524890"/>
              <a:chExt cx="919833" cy="1854220"/>
            </a:xfrm>
          </p:grpSpPr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843409" y="2524890"/>
                <a:ext cx="662380" cy="1854220"/>
              </a:xfrm>
              <a:prstGeom prst="straightConnector1">
                <a:avLst/>
              </a:prstGeom>
              <a:ln w="63500" cap="rnd">
                <a:solidFill>
                  <a:schemeClr val="accent2">
                    <a:lumMod val="75000"/>
                  </a:schemeClr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Прямоугольник 23"/>
                  <p:cNvSpPr/>
                  <p:nvPr/>
                </p:nvSpPr>
                <p:spPr>
                  <a:xfrm>
                    <a:off x="1969403" y="3382276"/>
                    <a:ext cx="793839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4" name="Прямоугольник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9403" y="3382276"/>
                    <a:ext cx="793839" cy="646331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Группа 5"/>
            <p:cNvGrpSpPr/>
            <p:nvPr/>
          </p:nvGrpSpPr>
          <p:grpSpPr>
            <a:xfrm>
              <a:off x="1437169" y="3124514"/>
              <a:ext cx="1980566" cy="1987637"/>
              <a:chOff x="-847931" y="4842248"/>
              <a:chExt cx="1917976" cy="902747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 flipH="1" flipV="1">
                <a:off x="-847931" y="4842248"/>
                <a:ext cx="1917976" cy="857156"/>
              </a:xfrm>
              <a:prstGeom prst="straightConnector1">
                <a:avLst/>
              </a:prstGeom>
              <a:ln w="60325">
                <a:solidFill>
                  <a:srgbClr val="FFC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Прямоугольник 21"/>
                  <p:cNvSpPr/>
                  <p:nvPr/>
                </p:nvSpPr>
                <p:spPr>
                  <a:xfrm>
                    <a:off x="-761833" y="5098664"/>
                    <a:ext cx="793839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2" name="Прямоугольник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61833" y="5098664"/>
                    <a:ext cx="793839" cy="6463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Группа 6"/>
            <p:cNvGrpSpPr/>
            <p:nvPr/>
          </p:nvGrpSpPr>
          <p:grpSpPr>
            <a:xfrm rot="7382037" flipV="1">
              <a:off x="8147225" y="1972049"/>
              <a:ext cx="867861" cy="3129404"/>
              <a:chOff x="-2196208" y="2148240"/>
              <a:chExt cx="4321006" cy="940423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971909" y="2148240"/>
                <a:ext cx="1152889" cy="940423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Прямоугольник 19"/>
                  <p:cNvSpPr/>
                  <p:nvPr/>
                </p:nvSpPr>
                <p:spPr>
                  <a:xfrm rot="18013995">
                    <a:off x="-560207" y="865928"/>
                    <a:ext cx="354023" cy="36260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2" name="Прямоугольник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013995">
                    <a:off x="-560207" y="865928"/>
                    <a:ext cx="354023" cy="362602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Группа 7"/>
            <p:cNvGrpSpPr/>
            <p:nvPr/>
          </p:nvGrpSpPr>
          <p:grpSpPr>
            <a:xfrm>
              <a:off x="6169036" y="2853437"/>
              <a:ext cx="992083" cy="1917133"/>
              <a:chOff x="2128456" y="4642689"/>
              <a:chExt cx="2668265" cy="786454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2996495" y="4642689"/>
                <a:ext cx="1800226" cy="786454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Прямоугольник 17"/>
                  <p:cNvSpPr/>
                  <p:nvPr/>
                </p:nvSpPr>
                <p:spPr>
                  <a:xfrm rot="164991">
                    <a:off x="2128456" y="4836326"/>
                    <a:ext cx="2512031" cy="2651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𝑛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5" name="Прямоугольник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4991">
                    <a:off x="2128456" y="4836326"/>
                    <a:ext cx="2512031" cy="26514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Группа 8"/>
            <p:cNvGrpSpPr/>
            <p:nvPr/>
          </p:nvGrpSpPr>
          <p:grpSpPr>
            <a:xfrm rot="15055679">
              <a:off x="2379020" y="903891"/>
              <a:ext cx="728276" cy="2852871"/>
              <a:chOff x="8387611" y="3462964"/>
              <a:chExt cx="1067905" cy="1042987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8405457" y="3462964"/>
                <a:ext cx="1" cy="1042987"/>
              </a:xfrm>
              <a:prstGeom prst="straightConnector1">
                <a:avLst/>
              </a:prstGeom>
              <a:ln w="60325">
                <a:solidFill>
                  <a:srgbClr val="3A918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Прямоугольник 15"/>
                  <p:cNvSpPr/>
                  <p:nvPr/>
                </p:nvSpPr>
                <p:spPr>
                  <a:xfrm rot="6208348">
                    <a:off x="8433267" y="3473251"/>
                    <a:ext cx="976594" cy="10679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16" name="Прямоугольник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6208348">
                    <a:off x="8433267" y="3473251"/>
                    <a:ext cx="976594" cy="106790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Группа 9"/>
            <p:cNvGrpSpPr/>
            <p:nvPr/>
          </p:nvGrpSpPr>
          <p:grpSpPr>
            <a:xfrm>
              <a:off x="7184453" y="2160152"/>
              <a:ext cx="3090958" cy="693624"/>
              <a:chOff x="1763096" y="1838288"/>
              <a:chExt cx="1814513" cy="873011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1763096" y="2697011"/>
                <a:ext cx="1814513" cy="14288"/>
              </a:xfrm>
              <a:prstGeom prst="straightConnector1">
                <a:avLst/>
              </a:prstGeom>
              <a:ln w="60325">
                <a:solidFill>
                  <a:srgbClr val="F04CA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2188512" y="1838288"/>
                    <a:ext cx="793839" cy="72827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1" name="Прямоугольник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8512" y="1838288"/>
                    <a:ext cx="793839" cy="72827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Прямая со стрелкой 10"/>
            <p:cNvCxnSpPr/>
            <p:nvPr/>
          </p:nvCxnSpPr>
          <p:spPr>
            <a:xfrm flipV="1">
              <a:off x="6492845" y="4784877"/>
              <a:ext cx="3090958" cy="11352"/>
            </a:xfrm>
            <a:prstGeom prst="straightConnector1">
              <a:avLst/>
            </a:prstGeom>
            <a:ln w="60325">
              <a:solidFill>
                <a:srgbClr val="F04C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9583803" y="2800275"/>
              <a:ext cx="669339" cy="1917133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082323" y="1214145"/>
                <a:ext cx="2644726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)  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  <m:r>
                        <a:rPr lang="en-US" sz="3200" b="0" i="0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23" y="1214145"/>
                <a:ext cx="2644726" cy="657681"/>
              </a:xfrm>
              <a:prstGeom prst="rect">
                <a:avLst/>
              </a:prstGeom>
              <a:blipFill>
                <a:blip r:embed="rId9"/>
                <a:stretch>
                  <a:fillRect t="-11321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597975" y="1141687"/>
                <a:ext cx="2644726" cy="65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2). </m:t>
                      </m:r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  <m:r>
                        <a:rPr lang="en-US" sz="3200" b="0" i="0" smtClean="0">
                          <a:latin typeface="Cambria Math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75" y="1141687"/>
                <a:ext cx="2644726" cy="657681"/>
              </a:xfrm>
              <a:prstGeom prst="rect">
                <a:avLst/>
              </a:prstGeom>
              <a:blipFill>
                <a:blip r:embed="rId10"/>
                <a:stretch>
                  <a:fillRect t="-22642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E2A11D3-9D49-8042-B5F2-7011525D4482}"/>
              </a:ext>
            </a:extLst>
          </p:cNvPr>
          <p:cNvSpPr txBox="1"/>
          <p:nvPr/>
        </p:nvSpPr>
        <p:spPr>
          <a:xfrm>
            <a:off x="2824338" y="2955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23199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2" y="508161"/>
            <a:ext cx="10515600" cy="910708"/>
          </a:xfrm>
          <a:solidFill>
            <a:srgbClr val="EBF5E0"/>
          </a:solidFill>
        </p:spPr>
        <p:txBody>
          <a:bodyPr/>
          <a:lstStyle/>
          <a:p>
            <a:pPr algn="ctr"/>
            <a:r>
              <a:rPr lang="ru-RU" dirty="0"/>
              <a:t>Вычитание векторов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210824" y="1906328"/>
                <a:ext cx="3957638" cy="72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1" indent="0">
                  <a:buNone/>
                </a:pPr>
                <a:r>
                  <a:rPr lang="en-US" sz="4000" dirty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ru-RU" sz="4000" b="0" i="1" smtClean="0">
                        <a:latin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0824" y="1906328"/>
                <a:ext cx="3957638" cy="728213"/>
              </a:xfrm>
              <a:prstGeom prst="rect">
                <a:avLst/>
              </a:prstGeom>
              <a:blipFill rotWithShape="0">
                <a:blip r:embed="rId2"/>
                <a:stretch>
                  <a:fillRect t="-11765" b="-36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6690" y="2027395"/>
                <a:ext cx="3420781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atin typeface="Cambria Math" charset="0"/>
                      </a:rPr>
                      <m:t>+(−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690" y="2027395"/>
                <a:ext cx="3420781" cy="798873"/>
              </a:xfrm>
              <a:prstGeom prst="rect">
                <a:avLst/>
              </a:prstGeom>
              <a:blipFill rotWithShape="0">
                <a:blip r:embed="rId3"/>
                <a:stretch>
                  <a:fillRect t="-2290" b="-32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H="1" flipV="1">
            <a:off x="7900258" y="3144283"/>
            <a:ext cx="1846343" cy="2653149"/>
          </a:xfrm>
          <a:prstGeom prst="straightConnector1">
            <a:avLst/>
          </a:prstGeom>
          <a:ln w="50800">
            <a:solidFill>
              <a:srgbClr val="50AA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357437" y="2946404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896690" y="3109139"/>
            <a:ext cx="2512291" cy="76544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988567" y="2946404"/>
            <a:ext cx="1823865" cy="2609615"/>
          </a:xfrm>
          <a:prstGeom prst="straightConnector1">
            <a:avLst/>
          </a:prstGeom>
          <a:ln w="50800">
            <a:solidFill>
              <a:srgbClr val="50AA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54857" y="3550348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57" y="3550348"/>
                <a:ext cx="79383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 flipH="1">
                <a:off x="1913799" y="3421227"/>
                <a:ext cx="933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13799" y="3421227"/>
                <a:ext cx="93390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91184" y="5058241"/>
                <a:ext cx="39691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84" y="5058241"/>
                <a:ext cx="396919" cy="728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2357437" y="4818434"/>
            <a:ext cx="2451427" cy="75625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750169" y="3873514"/>
            <a:ext cx="662380" cy="1854220"/>
          </a:xfrm>
          <a:prstGeom prst="straightConnector1">
            <a:avLst/>
          </a:prstGeom>
          <a:ln w="63500" cap="rnd">
            <a:solidFill>
              <a:srgbClr val="FF0000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044747" y="2887890"/>
                <a:ext cx="892104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47" y="2887890"/>
                <a:ext cx="892104" cy="728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127100" y="4735075"/>
                <a:ext cx="5566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100" y="4735075"/>
                <a:ext cx="556626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59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746" y="160374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1 способ. </a:t>
            </a:r>
          </a:p>
          <a:p>
            <a:r>
              <a:rPr lang="ru-RU" dirty="0"/>
              <a:t>Отложить от произвольно взятой точки  один вектор, затем от этой же точки отложить второй вектор. Разностью двух векторов называется вектор идущий из конца второго вектора к концу первого вектора.</a:t>
            </a:r>
          </a:p>
          <a:p>
            <a:endParaRPr lang="ru-RU" dirty="0"/>
          </a:p>
          <a:p>
            <a:r>
              <a:rPr lang="ru-RU" b="1" dirty="0"/>
              <a:t>2 способ. </a:t>
            </a:r>
          </a:p>
          <a:p>
            <a:r>
              <a:rPr lang="ru-RU" dirty="0"/>
              <a:t>По методу треугольника отложить от произвольно взятой точки последовательно один вектор, затем к концу первого вектора поместить начало отрицательного  второго вектора. Разностью называется вектор идущий из начала первого вектора к концу второго.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0B01C-73BE-C143-A992-41450EDEB1FB}"/>
              </a:ext>
            </a:extLst>
          </p:cNvPr>
          <p:cNvSpPr txBox="1"/>
          <p:nvPr/>
        </p:nvSpPr>
        <p:spPr>
          <a:xfrm>
            <a:off x="1260764" y="736661"/>
            <a:ext cx="96981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Вычитание векторов</a:t>
            </a:r>
          </a:p>
        </p:txBody>
      </p:sp>
    </p:spTree>
    <p:extLst>
      <p:ext uri="{BB962C8B-B14F-4D97-AF65-F5344CB8AC3E}">
        <p14:creationId xmlns:p14="http://schemas.microsoft.com/office/powerpoint/2010/main" val="61067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13"/>
          </a:xfrm>
          <a:solidFill>
            <a:srgbClr val="EBF5E0"/>
          </a:solidFill>
        </p:spPr>
        <p:txBody>
          <a:bodyPr/>
          <a:lstStyle/>
          <a:p>
            <a:pPr algn="ctr"/>
            <a:r>
              <a:rPr lang="ru-RU" dirty="0"/>
              <a:t>Сложение нескольких векторов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588" y="1513896"/>
            <a:ext cx="8558212" cy="43615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Правило многоугольника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563494" y="4303835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94" y="4303835"/>
                <a:ext cx="79383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 flipV="1">
            <a:off x="6142445" y="2137591"/>
            <a:ext cx="662380" cy="1854220"/>
          </a:xfrm>
          <a:prstGeom prst="straightConnector1">
            <a:avLst/>
          </a:prstGeom>
          <a:ln w="63500" cap="rnd">
            <a:solidFill>
              <a:schemeClr val="accent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92988" y="2146407"/>
            <a:ext cx="828675" cy="133429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306530" y="5088399"/>
            <a:ext cx="2114983" cy="564283"/>
          </a:xfrm>
          <a:prstGeom prst="straightConnector1">
            <a:avLst/>
          </a:prstGeom>
          <a:ln w="6032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421513" y="4513304"/>
            <a:ext cx="1200150" cy="114300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339165" y="4004442"/>
            <a:ext cx="1814513" cy="14288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327932" y="4021375"/>
            <a:ext cx="0" cy="1042988"/>
          </a:xfrm>
          <a:prstGeom prst="straightConnector1">
            <a:avLst/>
          </a:prstGeom>
          <a:ln w="603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38743" y="3470317"/>
            <a:ext cx="1" cy="104298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737905" y="3568441"/>
                <a:ext cx="7719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05" y="3568441"/>
                <a:ext cx="77194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 flipH="1">
                <a:off x="5942726" y="2664990"/>
                <a:ext cx="461728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42726" y="2664990"/>
                <a:ext cx="461728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885189" y="4958347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189" y="4958347"/>
                <a:ext cx="79383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053256" y="2185002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56" y="2185002"/>
                <a:ext cx="793839" cy="728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86663" y="4600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10476" y="1980861"/>
                <a:ext cx="5839699" cy="58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+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</m:acc>
                    <m:r>
                      <a:rPr lang="en-US" sz="2800" b="0" i="1" smtClean="0">
                        <a:latin typeface="Cambria Math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76" y="1980861"/>
                <a:ext cx="5839699" cy="586892"/>
              </a:xfrm>
              <a:prstGeom prst="rect">
                <a:avLst/>
              </a:prstGeom>
              <a:blipFill rotWithShape="0">
                <a:blip r:embed="rId7"/>
                <a:stretch>
                  <a:fillRect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669916" y="5258539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916" y="5258539"/>
                <a:ext cx="79383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5052856" y="3347115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56" y="3347115"/>
                <a:ext cx="793839" cy="7282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6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772341" y="2711299"/>
            <a:ext cx="990755" cy="1854220"/>
            <a:chOff x="772341" y="2711299"/>
            <a:chExt cx="990755" cy="1854220"/>
          </a:xfrm>
        </p:grpSpPr>
        <p:cxnSp>
          <p:nvCxnSpPr>
            <p:cNvPr id="6" name="Прямая со стрелкой 5"/>
            <p:cNvCxnSpPr/>
            <p:nvPr/>
          </p:nvCxnSpPr>
          <p:spPr>
            <a:xfrm flipV="1">
              <a:off x="1100716" y="2711299"/>
              <a:ext cx="662380" cy="1854220"/>
            </a:xfrm>
            <a:prstGeom prst="straightConnector1">
              <a:avLst/>
            </a:prstGeom>
            <a:ln w="63500" cap="rnd">
              <a:solidFill>
                <a:schemeClr val="accent2">
                  <a:lumMod val="75000"/>
                </a:schemeClr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Прямоугольник 27"/>
                <p:cNvSpPr/>
                <p:nvPr/>
              </p:nvSpPr>
              <p:spPr>
                <a:xfrm>
                  <a:off x="772341" y="3276536"/>
                  <a:ext cx="79383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8" name="Прямоугольник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341" y="3276536"/>
                  <a:ext cx="793839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1763096" y="1959569"/>
            <a:ext cx="1814513" cy="751730"/>
            <a:chOff x="1763096" y="1959569"/>
            <a:chExt cx="1814513" cy="751730"/>
          </a:xfrm>
        </p:grpSpPr>
        <p:cxnSp>
          <p:nvCxnSpPr>
            <p:cNvPr id="17" name="Прямая со стрелкой 16"/>
            <p:cNvCxnSpPr/>
            <p:nvPr/>
          </p:nvCxnSpPr>
          <p:spPr>
            <a:xfrm flipV="1">
              <a:off x="1763096" y="2697011"/>
              <a:ext cx="1814513" cy="14288"/>
            </a:xfrm>
            <a:prstGeom prst="straightConnector1">
              <a:avLst/>
            </a:prstGeom>
            <a:ln w="60325">
              <a:solidFill>
                <a:srgbClr val="F04C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/>
                <p:cNvSpPr/>
                <p:nvPr/>
              </p:nvSpPr>
              <p:spPr>
                <a:xfrm>
                  <a:off x="1957305" y="1959569"/>
                  <a:ext cx="793839" cy="7282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9" name="Прямоугольник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305" y="1959569"/>
                  <a:ext cx="793839" cy="7282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Группа 13"/>
          <p:cNvGrpSpPr/>
          <p:nvPr/>
        </p:nvGrpSpPr>
        <p:grpSpPr>
          <a:xfrm flipH="1" flipV="1">
            <a:off x="1100716" y="4556238"/>
            <a:ext cx="1895779" cy="1042933"/>
            <a:chOff x="1036780" y="4405028"/>
            <a:chExt cx="1917976" cy="1024115"/>
          </a:xfrm>
        </p:grpSpPr>
        <p:cxnSp>
          <p:nvCxnSpPr>
            <p:cNvPr id="13" name="Прямая со стрелкой 12"/>
            <p:cNvCxnSpPr/>
            <p:nvPr/>
          </p:nvCxnSpPr>
          <p:spPr>
            <a:xfrm flipH="1" flipV="1">
              <a:off x="1036780" y="4571987"/>
              <a:ext cx="1917976" cy="857156"/>
            </a:xfrm>
            <a:prstGeom prst="straightConnector1">
              <a:avLst/>
            </a:prstGeom>
            <a:ln w="60325">
              <a:solidFill>
                <a:srgbClr val="FFC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Прямоугольник 30"/>
                <p:cNvSpPr/>
                <p:nvPr/>
              </p:nvSpPr>
              <p:spPr>
                <a:xfrm rot="10591737">
                  <a:off x="1887700" y="4405028"/>
                  <a:ext cx="79383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1" name="Прямоугольник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591737">
                  <a:off x="1887700" y="4405028"/>
                  <a:ext cx="793839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3595613" y="2454831"/>
            <a:ext cx="1152889" cy="1198488"/>
            <a:chOff x="3618881" y="2438946"/>
            <a:chExt cx="1152889" cy="1198488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3618881" y="2697011"/>
              <a:ext cx="1152889" cy="940423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3843069" y="2438946"/>
                  <a:ext cx="793839" cy="7282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069" y="2438946"/>
                  <a:ext cx="793839" cy="7282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/>
          <p:cNvGrpSpPr/>
          <p:nvPr/>
        </p:nvGrpSpPr>
        <p:grpSpPr>
          <a:xfrm>
            <a:off x="2996495" y="4642689"/>
            <a:ext cx="1800226" cy="926135"/>
            <a:chOff x="2996495" y="4642689"/>
            <a:chExt cx="1800226" cy="926135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H="1">
              <a:off x="2996495" y="4642689"/>
              <a:ext cx="1800226" cy="786454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Прямоугольник 32"/>
                <p:cNvSpPr/>
                <p:nvPr/>
              </p:nvSpPr>
              <p:spPr>
                <a:xfrm>
                  <a:off x="3798405" y="4922493"/>
                  <a:ext cx="79383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3" name="Прямоугольник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405" y="4922493"/>
                  <a:ext cx="793839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4618880" y="3634453"/>
            <a:ext cx="793839" cy="1042987"/>
            <a:chOff x="4636908" y="3599702"/>
            <a:chExt cx="793839" cy="1042987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4796720" y="3599702"/>
              <a:ext cx="1" cy="1042987"/>
            </a:xfrm>
            <a:prstGeom prst="straightConnector1">
              <a:avLst/>
            </a:prstGeom>
            <a:ln w="60325">
              <a:solidFill>
                <a:srgbClr val="3A918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4636908" y="3637434"/>
                  <a:ext cx="793839" cy="7282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908" y="3637434"/>
                  <a:ext cx="793839" cy="7282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263008" y="2988122"/>
                <a:ext cx="9631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008" y="2988122"/>
                <a:ext cx="96314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 flipV="1">
            <a:off x="7669038" y="2473675"/>
            <a:ext cx="662380" cy="1854220"/>
          </a:xfrm>
          <a:prstGeom prst="straightConnector1">
            <a:avLst/>
          </a:prstGeom>
          <a:ln w="63500" cap="rnd">
            <a:solidFill>
              <a:schemeClr val="accent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446407" y="4305235"/>
            <a:ext cx="1152889" cy="9404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650419" y="4384201"/>
            <a:ext cx="1887679" cy="876010"/>
          </a:xfrm>
          <a:prstGeom prst="straightConnector1">
            <a:avLst/>
          </a:prstGeom>
          <a:ln w="6032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446407" y="3526887"/>
            <a:ext cx="1800226" cy="78645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371842" y="3483916"/>
            <a:ext cx="1890178" cy="2355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384439" y="2445304"/>
            <a:ext cx="1" cy="1042987"/>
          </a:xfrm>
          <a:prstGeom prst="straightConnector1">
            <a:avLst/>
          </a:prstGeom>
          <a:ln w="60325">
            <a:solidFill>
              <a:srgbClr val="3A91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8841659" y="2823483"/>
                <a:ext cx="963142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659" y="2823483"/>
                <a:ext cx="963142" cy="7282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652406" y="4565519"/>
                <a:ext cx="9631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406" y="4565519"/>
                <a:ext cx="963142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8784688" y="4155946"/>
                <a:ext cx="963142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688" y="4155946"/>
                <a:ext cx="963142" cy="7282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9273203" y="3723453"/>
                <a:ext cx="9631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203" y="3723453"/>
                <a:ext cx="963142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220643" y="2529981"/>
                <a:ext cx="963142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43" y="2529981"/>
                <a:ext cx="963142" cy="7282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7578247" y="980488"/>
                <a:ext cx="3536546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7" y="980488"/>
                <a:ext cx="3536546" cy="657681"/>
              </a:xfrm>
              <a:prstGeom prst="rect">
                <a:avLst/>
              </a:prstGeom>
              <a:blipFill>
                <a:blip r:embed="rId15"/>
                <a:stretch>
                  <a:fillRect l="-1429" t="-11321" b="-26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1217670" y="1018895"/>
                <a:ext cx="4088621" cy="657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200" dirty="0"/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70" y="1018895"/>
                <a:ext cx="4088621" cy="657681"/>
              </a:xfrm>
              <a:prstGeom prst="rect">
                <a:avLst/>
              </a:prstGeom>
              <a:blipFill>
                <a:blip r:embed="rId16"/>
                <a:stretch>
                  <a:fillRect l="-1242" t="-25000" b="-28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  <a:solidFill>
            <a:srgbClr val="EBF5E0"/>
          </a:solidFill>
        </p:spPr>
        <p:txBody>
          <a:bodyPr/>
          <a:lstStyle/>
          <a:p>
            <a:pPr algn="ctr"/>
            <a:r>
              <a:rPr lang="ru-RU" dirty="0"/>
              <a:t>Понятие вектора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      Известные вам величины могут быть двух видов. Есть величины, которые вполне определяются своими численными значениями </a:t>
            </a:r>
            <a:br>
              <a:rPr lang="ru-RU" dirty="0"/>
            </a:br>
            <a:r>
              <a:rPr lang="ru-RU" dirty="0"/>
              <a:t>(при данных единицах измерения): например, длина, площадь, </a:t>
            </a:r>
            <a:br>
              <a:rPr lang="ru-RU" dirty="0"/>
            </a:br>
            <a:r>
              <a:rPr lang="ru-RU" dirty="0"/>
              <a:t>масса. Такие величины называются скалярными величинами или скалярами.</a:t>
            </a:r>
            <a:br>
              <a:rPr lang="ru-RU" dirty="0"/>
            </a:br>
            <a:r>
              <a:rPr lang="ru-RU" dirty="0"/>
              <a:t>        Но, есть и такие величины, которые задаются не только своими численными значениями, но и направлениями: например, скорость, сила, давление. Так, часто недостаточно знать, что скорость автомобиля равна 50 (км/ч), надо еще знать, в каком направлении едет этот автомобиль.</a:t>
            </a:r>
            <a:br>
              <a:rPr lang="ru-RU" dirty="0"/>
            </a:br>
            <a:r>
              <a:rPr lang="ru-RU" dirty="0"/>
              <a:t>        Величины, которые характеризуются не только численным значением, но и направлением, называются векторными величинами или векторами.</a:t>
            </a:r>
          </a:p>
        </p:txBody>
      </p:sp>
    </p:spTree>
    <p:extLst>
      <p:ext uri="{BB962C8B-B14F-4D97-AF65-F5344CB8AC3E}">
        <p14:creationId xmlns:p14="http://schemas.microsoft.com/office/powerpoint/2010/main" val="169288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V="1">
            <a:off x="8795319" y="988993"/>
            <a:ext cx="662380" cy="1854220"/>
          </a:xfrm>
          <a:prstGeom prst="straightConnector1">
            <a:avLst/>
          </a:prstGeom>
          <a:ln w="63500" cap="rnd">
            <a:solidFill>
              <a:schemeClr val="accent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778378" y="1544756"/>
            <a:ext cx="828675" cy="133429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9251675" y="2901805"/>
            <a:ext cx="2400300" cy="714375"/>
          </a:xfrm>
          <a:prstGeom prst="straightConnector1">
            <a:avLst/>
          </a:prstGeom>
          <a:ln w="60325">
            <a:solidFill>
              <a:srgbClr val="FFC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033399" y="4107428"/>
            <a:ext cx="1200150" cy="114300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9633474" y="5580579"/>
            <a:ext cx="1814513" cy="14288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0122693" y="745728"/>
            <a:ext cx="142875" cy="142877"/>
          </a:xfrm>
          <a:prstGeom prst="ellipse">
            <a:avLst/>
          </a:prstGeom>
          <a:solidFill>
            <a:srgbClr val="21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1101388" y="1457325"/>
            <a:ext cx="0" cy="1042988"/>
          </a:xfrm>
          <a:prstGeom prst="straightConnector1">
            <a:avLst/>
          </a:prstGeom>
          <a:ln w="60325">
            <a:solidFill>
              <a:srgbClr val="F587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848744" y="3914437"/>
            <a:ext cx="1" cy="1042987"/>
          </a:xfrm>
          <a:prstGeom prst="straightConnector1">
            <a:avLst/>
          </a:prstGeom>
          <a:ln w="60325">
            <a:solidFill>
              <a:srgbClr val="3A91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0848744" y="3875562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744" y="3875562"/>
                <a:ext cx="79383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1009400" y="1648509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400" y="1648509"/>
                <a:ext cx="79383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9836630" y="1367947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630" y="1367947"/>
                <a:ext cx="793839" cy="728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8490661" y="1134159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661" y="1134159"/>
                <a:ext cx="79383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9502323" y="3131584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323" y="3131584"/>
                <a:ext cx="793839" cy="728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795319" y="4375258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319" y="4375258"/>
                <a:ext cx="79383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9891795" y="4880395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795" y="4880395"/>
                <a:ext cx="793839" cy="7282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0054906" y="464485"/>
                <a:ext cx="793839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906" y="464485"/>
                <a:ext cx="793839" cy="67710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62678" y="598791"/>
            <a:ext cx="8355387" cy="56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2963" y="657226"/>
            <a:ext cx="10444162" cy="976312"/>
          </a:xfrm>
          <a:solidFill>
            <a:srgbClr val="EBF5E0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Векторы называются </a:t>
            </a:r>
            <a:r>
              <a:rPr lang="ru-RU" b="1" dirty="0"/>
              <a:t>коллинеарными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если они лежат на одной прямой или на параллельных прямых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509117" y="2419350"/>
            <a:ext cx="7700962" cy="20716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443633" y="2867026"/>
            <a:ext cx="8486775" cy="232886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813305" y="4049115"/>
            <a:ext cx="6143625" cy="167163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43100" y="2440783"/>
            <a:ext cx="4414838" cy="113109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527286" y="3839863"/>
            <a:ext cx="2243139" cy="61436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28975" y="2914651"/>
            <a:ext cx="1231106" cy="328613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711495" y="3614737"/>
            <a:ext cx="2014538" cy="571501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753218" y="4990298"/>
            <a:ext cx="1843088" cy="485778"/>
          </a:xfrm>
          <a:prstGeom prst="straightConnector1">
            <a:avLst/>
          </a:prstGeom>
          <a:ln w="60325">
            <a:solidFill>
              <a:srgbClr val="F587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612731" y="2614613"/>
            <a:ext cx="1814513" cy="514350"/>
          </a:xfrm>
          <a:prstGeom prst="straightConnector1">
            <a:avLst/>
          </a:prstGeom>
          <a:ln w="60325">
            <a:solidFill>
              <a:srgbClr val="FFE0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844528" y="3621780"/>
            <a:ext cx="3343274" cy="8858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 flipH="1">
                <a:off x="3957639" y="2176463"/>
                <a:ext cx="4119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57639" y="2176463"/>
                <a:ext cx="411955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203588" y="2207999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88" y="2207999"/>
                <a:ext cx="793839" cy="7282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6207839" y="3745605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39" y="3745605"/>
                <a:ext cx="79383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3321844" y="3179551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44" y="3179551"/>
                <a:ext cx="793839" cy="728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3830212" y="5455151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12" y="5455151"/>
                <a:ext cx="79383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9376903" y="3900487"/>
                <a:ext cx="63982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903" y="3900487"/>
                <a:ext cx="639829" cy="728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14424" y="5055041"/>
                <a:ext cx="5831967" cy="106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Два ненулевых вектора </a:t>
                </a:r>
                <a:r>
                  <a:rPr lang="ru-RU" sz="2000" dirty="0" err="1"/>
                  <a:t>коллинеарны</a:t>
                </a:r>
                <a:r>
                  <a:rPr lang="ru-RU" sz="2000" dirty="0"/>
                  <a:t> </a:t>
                </a:r>
                <a:br>
                  <a:rPr lang="ru-RU" sz="2000" dirty="0"/>
                </a:br>
                <a:r>
                  <a:rPr lang="ru-RU" sz="2000" dirty="0"/>
                  <a:t>тогда и только тогда, когда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𝑘</m:t>
                    </m:r>
                    <m:r>
                      <a:rPr lang="en-US" sz="2000" b="0" i="1" smtClean="0">
                        <a:latin typeface="Cambria Math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e>
                    </m:acc>
                    <m:r>
                      <a:rPr lang="en-US" sz="2000" b="0" i="0" smtClean="0">
                        <a:latin typeface="Cambria Math" charset="0"/>
                      </a:rPr>
                      <m:t>,</m:t>
                    </m:r>
                  </m:oMath>
                </a14:m>
                <a:br>
                  <a:rPr lang="ru-RU" sz="2000" b="0" i="0" dirty="0">
                    <a:latin typeface="Cambria Math" charset="0"/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sz="2000" dirty="0"/>
                  <a:t>где </a:t>
                </a:r>
                <a:r>
                  <a:rPr lang="en-US" sz="2000" dirty="0"/>
                  <a:t>k</a:t>
                </a:r>
                <a:r>
                  <a:rPr lang="ru-RU" sz="2000" dirty="0"/>
                  <a:t>  - некоторое число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24" y="5055041"/>
                <a:ext cx="5831967" cy="1061188"/>
              </a:xfrm>
              <a:prstGeom prst="rect">
                <a:avLst/>
              </a:prstGeom>
              <a:blipFill rotWithShape="0">
                <a:blip r:embed="rId8"/>
                <a:stretch>
                  <a:fillRect l="-1151" t="-4023" b="-47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1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510601"/>
            <a:ext cx="10515600" cy="1054675"/>
          </a:xfrm>
          <a:solidFill>
            <a:srgbClr val="EBF5E0"/>
          </a:solidFill>
        </p:spPr>
        <p:txBody>
          <a:bodyPr>
            <a:normAutofit/>
          </a:bodyPr>
          <a:lstStyle/>
          <a:p>
            <a:r>
              <a:rPr lang="ru-RU" sz="4800" dirty="0"/>
              <a:t>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3" y="601663"/>
            <a:ext cx="10515600" cy="1131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Два ненулевых вектора называются </a:t>
            </a:r>
            <a:r>
              <a:rPr lang="ru-RU" b="1" dirty="0"/>
              <a:t>перпендикулярными</a:t>
            </a:r>
            <a:r>
              <a:rPr lang="ru-RU" dirty="0"/>
              <a:t>, если угол между ними равен девяноста</a:t>
            </a:r>
            <a:r>
              <a:rPr lang="en-US" dirty="0"/>
              <a:t> </a:t>
            </a:r>
            <a:r>
              <a:rPr lang="ru-RU" dirty="0"/>
              <a:t>градусам.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014788" y="2058987"/>
            <a:ext cx="14288" cy="2555876"/>
          </a:xfrm>
          <a:prstGeom prst="straightConnector1">
            <a:avLst/>
          </a:prstGeom>
          <a:ln w="63500" cap="rnd">
            <a:solidFill>
              <a:schemeClr val="accent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92548" y="5030336"/>
            <a:ext cx="4229100" cy="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986213" y="1571625"/>
            <a:ext cx="28575" cy="485775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757363" y="5003239"/>
            <a:ext cx="9344025" cy="2709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210042" y="5121399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42" y="5121399"/>
                <a:ext cx="793839" cy="728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00500" y="3162985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3162985"/>
                <a:ext cx="793839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27" y="3162985"/>
            <a:ext cx="4028106" cy="7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528638"/>
            <a:ext cx="11118056" cy="1027812"/>
          </a:xfrm>
          <a:solidFill>
            <a:srgbClr val="EBF5E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Векторы одинаково направлены или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сонаправлены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они 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коллинеарны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направлены в одну сторону.</a:t>
            </a: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928687" y="1971187"/>
            <a:ext cx="10515600" cy="411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32396" y="2897089"/>
            <a:ext cx="7874794" cy="225028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032396" y="2109191"/>
            <a:ext cx="7366396" cy="2039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138492" y="2421134"/>
            <a:ext cx="1231106" cy="328613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969793" y="3456231"/>
            <a:ext cx="2014538" cy="571501"/>
          </a:xfrm>
          <a:prstGeom prst="straightConnector1">
            <a:avLst/>
          </a:prstGeom>
          <a:ln w="60325">
            <a:solidFill>
              <a:srgbClr val="F04C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010022" y="3107531"/>
            <a:ext cx="1814513" cy="514350"/>
          </a:xfrm>
          <a:prstGeom prst="straightConnector1">
            <a:avLst/>
          </a:prstGeom>
          <a:ln w="60325">
            <a:solidFill>
              <a:srgbClr val="FFE0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21853" y="4335657"/>
            <a:ext cx="1495425" cy="430406"/>
          </a:xfrm>
          <a:prstGeom prst="straightConnector1">
            <a:avLst/>
          </a:prstGeom>
          <a:ln w="60325">
            <a:solidFill>
              <a:srgbClr val="3A91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190492" y="1971187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492" y="1971187"/>
                <a:ext cx="793839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531324" y="3067044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24" y="3067044"/>
                <a:ext cx="793839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772645" y="3948412"/>
                <a:ext cx="7938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645" y="3948412"/>
                <a:ext cx="79383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457695" y="2667395"/>
                <a:ext cx="793839" cy="72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95" y="2667395"/>
                <a:ext cx="793839" cy="728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594" y="4922101"/>
            <a:ext cx="4703238" cy="9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838200" y="1957388"/>
            <a:ext cx="10948988" cy="440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32397" y="2118122"/>
            <a:ext cx="7366396" cy="2039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419470" y="2345527"/>
            <a:ext cx="2179837" cy="59546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357563" y="3128961"/>
            <a:ext cx="2358032" cy="685802"/>
          </a:xfrm>
          <a:prstGeom prst="straightConnector1">
            <a:avLst/>
          </a:prstGeom>
          <a:ln w="60325">
            <a:solidFill>
              <a:srgbClr val="FF8B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5837" y="385764"/>
            <a:ext cx="10272713" cy="954107"/>
          </a:xfrm>
          <a:prstGeom prst="rect">
            <a:avLst/>
          </a:prstGeom>
          <a:solidFill>
            <a:srgbClr val="EBF5E0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векторы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коллинеарны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но не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сонаправлены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 модули их равны, то они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противоположно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направлены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563" y="4148731"/>
            <a:ext cx="4910480" cy="91433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9846733" y="4495799"/>
            <a:ext cx="8467" cy="330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931400" y="4521399"/>
            <a:ext cx="8467" cy="304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255440" y="1889932"/>
                <a:ext cx="507896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40" y="1889932"/>
                <a:ext cx="507896" cy="657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202215" y="2794993"/>
                <a:ext cx="3343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5" y="2794993"/>
                <a:ext cx="33436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19161" y="4936046"/>
                <a:ext cx="987065" cy="38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 smtClean="0">
                          <a:latin typeface="Cambria Math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 smtClean="0">
                              <a:latin typeface="Cambria Math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161" y="4936046"/>
                <a:ext cx="987065" cy="3889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3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4363"/>
            <a:ext cx="10515600" cy="1021359"/>
          </a:xfrm>
          <a:solidFill>
            <a:srgbClr val="EBF5E0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Векторы называются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b="1" i="1" dirty="0">
                <a:latin typeface="+mn-lt"/>
              </a:rPr>
              <a:t>равными</a:t>
            </a:r>
            <a:r>
              <a:rPr lang="ru-RU" sz="2800" dirty="0">
                <a:latin typeface="+mn-lt"/>
              </a:rPr>
              <a:t>, если они </a:t>
            </a:r>
            <a:r>
              <a:rPr lang="ru-RU" sz="2800" dirty="0" err="1">
                <a:latin typeface="+mn-lt"/>
              </a:rPr>
              <a:t>сонаправлены</a:t>
            </a:r>
            <a:r>
              <a:rPr lang="ru-RU" sz="2800" b="1" dirty="0">
                <a:latin typeface="+mn-lt"/>
              </a:rPr>
              <a:t> </a:t>
            </a:r>
            <a:br>
              <a:rPr lang="ru-RU" sz="2800" b="1" dirty="0">
                <a:latin typeface="+mn-lt"/>
              </a:rPr>
            </a:br>
            <a:r>
              <a:rPr lang="ru-RU" sz="2800" dirty="0">
                <a:latin typeface="+mn-lt"/>
              </a:rPr>
              <a:t>и их длины равны.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32396" y="2311996"/>
            <a:ext cx="6768704" cy="183673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10022" y="3107531"/>
            <a:ext cx="1814513" cy="51435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56258" y="2986088"/>
            <a:ext cx="6616305" cy="183891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33884" y="3783805"/>
            <a:ext cx="1814513" cy="514350"/>
          </a:xfrm>
          <a:prstGeom prst="straightConnector1">
            <a:avLst/>
          </a:prstGeom>
          <a:ln w="60325">
            <a:solidFill>
              <a:srgbClr val="F587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460079"/>
            <a:ext cx="4436533" cy="1298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28896" y="2675209"/>
                <a:ext cx="5566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96" y="2675209"/>
                <a:ext cx="55662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43549" y="4177691"/>
                <a:ext cx="547458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49" y="4177691"/>
                <a:ext cx="547458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8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  <a:solidFill>
            <a:srgbClr val="EBF5E0"/>
          </a:solidFill>
        </p:spPr>
        <p:txBody>
          <a:bodyPr/>
          <a:lstStyle/>
          <a:p>
            <a:pPr algn="ctr"/>
            <a:r>
              <a:rPr lang="ru-RU" dirty="0"/>
              <a:t>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1675"/>
            <a:ext cx="10515600" cy="4205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равнобедренной трапеции АВС</a:t>
            </a:r>
            <a:r>
              <a:rPr lang="en-US" dirty="0"/>
              <a:t>D</a:t>
            </a:r>
            <a:r>
              <a:rPr lang="ru-RU" dirty="0"/>
              <a:t> точки </a:t>
            </a:r>
            <a:r>
              <a:rPr lang="en-US" dirty="0"/>
              <a:t>N </a:t>
            </a:r>
            <a:r>
              <a:rPr lang="ru-RU" dirty="0"/>
              <a:t>и</a:t>
            </a:r>
            <a:r>
              <a:rPr lang="en-US" dirty="0"/>
              <a:t> M </a:t>
            </a:r>
            <a:r>
              <a:rPr lang="ru-RU" dirty="0"/>
              <a:t>середины боковых сторон. Найдите пары векторов, которые:</a:t>
            </a:r>
          </a:p>
          <a:p>
            <a:pPr marL="0" indent="0">
              <a:buNone/>
            </a:pPr>
            <a:r>
              <a:rPr lang="ru-RU" dirty="0"/>
              <a:t>а) равны?</a:t>
            </a:r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dirty="0" err="1"/>
              <a:t>сонаправлены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в) противоположно направлены?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en-US" dirty="0"/>
              <a:t>) </a:t>
            </a:r>
            <a:r>
              <a:rPr lang="ru-RU" dirty="0" err="1"/>
              <a:t>коллинеарны</a:t>
            </a:r>
            <a:r>
              <a:rPr lang="ru-RU" dirty="0"/>
              <a:t>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543175" y="3014663"/>
            <a:ext cx="42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88" y="2709863"/>
            <a:ext cx="4000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7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607</Words>
  <Application>Microsoft Macintosh PowerPoint</Application>
  <PresentationFormat>Широкоэкранный</PresentationFormat>
  <Paragraphs>132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Понятие вектора</vt:lpstr>
      <vt:lpstr>Презентация PowerPoint</vt:lpstr>
      <vt:lpstr>Презентация PowerPoint</vt:lpstr>
      <vt:lpstr>                  </vt:lpstr>
      <vt:lpstr>Презентация PowerPoint</vt:lpstr>
      <vt:lpstr>Презентация PowerPoint</vt:lpstr>
      <vt:lpstr>Векторы называются равными, если они сонаправлены  и их длины равны.</vt:lpstr>
      <vt:lpstr>Задача</vt:lpstr>
      <vt:lpstr>Презентация PowerPoint</vt:lpstr>
      <vt:lpstr>Сложение векторов</vt:lpstr>
      <vt:lpstr>Презентация PowerPoint</vt:lpstr>
      <vt:lpstr>Задание Выполнить сложение векторов</vt:lpstr>
      <vt:lpstr>Презентация PowerPoint</vt:lpstr>
      <vt:lpstr>Вычитание векторов</vt:lpstr>
      <vt:lpstr>Презентация PowerPoint</vt:lpstr>
      <vt:lpstr>Сложение нескольких векторов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Microsoft Office User</cp:lastModifiedBy>
  <cp:revision>69</cp:revision>
  <cp:lastPrinted>2018-07-22T08:37:19Z</cp:lastPrinted>
  <dcterms:created xsi:type="dcterms:W3CDTF">2018-06-14T13:51:17Z</dcterms:created>
  <dcterms:modified xsi:type="dcterms:W3CDTF">2025-02-08T09:20:18Z</dcterms:modified>
</cp:coreProperties>
</file>