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50" r:id="rId3"/>
  </p:sldMasterIdLst>
  <p:notesMasterIdLst>
    <p:notesMasterId r:id="rId5"/>
  </p:notesMasterIdLst>
  <p:sldIdLst>
    <p:sldId id="256" r:id="rId4"/>
    <p:sldId id="271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10287000" cy="1828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6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065530" y="2876550"/>
            <a:ext cx="15981045" cy="29229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771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Урок чтения: Волшебный мир сказок
</a:t>
            </a:r>
            <a:r>
              <a:rPr lang="en-US" sz="6300" b="1" dirty="0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3605" dirty="0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Знакомство с удивительными сказками Пушкина на протяжении одного урока.</a:t>
            </a:r>
            <a:r>
              <a:rPr lang="en-US" sz="7005" b="1" dirty="0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ru-RU" altLang="en-US" sz="3200" b="1" dirty="0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Подготовила: учитель начальных классов</a:t>
            </a:r>
            <a:endParaRPr lang="ru-RU" altLang="en-US" sz="3200" b="1" dirty="0">
              <a:solidFill>
                <a:srgbClr val="FFFF00"/>
              </a:solidFill>
              <a:latin typeface="Arial" panose="020B0604020202020204" pitchFamily="34" charset="0"/>
              <a:ea typeface="Arial" panose="020B0604020202020204" pitchFamily="34" charset="-122"/>
              <a:cs typeface="Arial" panose="020B0604020202020204" pitchFamily="34" charset="-120"/>
            </a:endParaRPr>
          </a:p>
          <a:p>
            <a:pPr marL="0" indent="0" algn="ctr">
              <a:buNone/>
            </a:pPr>
            <a:r>
              <a:rPr lang="ru-RU" altLang="en-US" sz="3200" b="1" dirty="0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Григорьева Н.Н.</a:t>
            </a:r>
            <a:endParaRPr lang="ru-RU" altLang="en-US" sz="3200" b="1" dirty="0">
              <a:solidFill>
                <a:srgbClr val="FFFF00"/>
              </a:solidFill>
              <a:latin typeface="Arial" panose="020B0604020202020204" pitchFamily="34" charset="0"/>
              <a:ea typeface="Arial" panose="020B0604020202020204" pitchFamily="34" charset="-122"/>
              <a:cs typeface="Arial" panose="020B0604020202020204" pitchFamily="34" charset="-120"/>
            </a:endParaRPr>
          </a:p>
          <a:p>
            <a:pPr marL="0" indent="0" algn="ctr">
              <a:buNone/>
            </a:pPr>
            <a:endParaRPr lang="ru-RU" altLang="en-US" sz="32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-122"/>
              <a:cs typeface="Arial" panose="020B0604020202020204" pitchFamily="34" charset="-120"/>
            </a:endParaRPr>
          </a:p>
          <a:p>
            <a:pPr marL="0" indent="0" algn="ctr">
              <a:buNone/>
            </a:pPr>
            <a:r>
              <a:rPr lang="ru-RU" altLang="en-US" sz="32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д.Худобок, 2025</a:t>
            </a:r>
            <a:endParaRPr lang="ru-RU" altLang="en-US" sz="32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-122"/>
              <a:cs typeface="Arial" panose="020B0604020202020204" pitchFamily="34" charset="-120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1267460" y="376555"/>
            <a:ext cx="147085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4800">
                <a:solidFill>
                  <a:schemeClr val="bg1"/>
                </a:solidFill>
              </a:rPr>
              <a:t>МКОУ «Худобчинская НШДС»</a:t>
            </a:r>
            <a:endParaRPr lang="ru-RU" altLang="en-US" sz="48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50" y="1952273"/>
            <a:ext cx="10121400" cy="6228554"/>
          </a:xfrm>
          <a:prstGeom prst="rect">
            <a:avLst/>
          </a:prstGeom>
        </p:spPr>
      </p:pic>
      <p:sp>
        <p:nvSpPr>
          <p:cNvPr id="4" name="Text 0"/>
          <p:cNvSpPr txBox="1"/>
          <p:nvPr/>
        </p:nvSpPr>
        <p:spPr>
          <a:xfrm>
            <a:off x="11396800" y="2720400"/>
            <a:ext cx="6364800" cy="4846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Сюжетные Элементы Пушкина
</a:t>
            </a:r>
            <a:r>
              <a:rPr lang="en-US" sz="2800" dirty="0">
                <a:solidFill>
                  <a:srgbClr val="2A3E5C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Сказки Александра Пушкина transcendentally blend familiar and mythical themes, exploring human nature through allegory.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Recurring symbols highlight Puskin's exploration of universal motifs, enhancing narrative depth across his works.</a:t>
            </a:r>
            <a:endParaRPr lang="en-US" sz="3200" dirty="0"/>
          </a:p>
        </p:txBody>
      </p:sp>
      <p:sp>
        <p:nvSpPr>
          <p:cNvPr id="5" name="Text 1"/>
          <p:cNvSpPr txBox="1"/>
          <p:nvPr/>
        </p:nvSpPr>
        <p:spPr>
          <a:xfrm>
            <a:off x="2273375" y="9886100"/>
            <a:ext cx="8204400" cy="277200"/>
          </a:xfrm>
          <a:prstGeom prst="rect">
            <a:avLst/>
          </a:prstGeom>
          <a:noFill/>
        </p:spPr>
        <p:txBody>
          <a:bodyPr wrap="square" lIns="0" tIns="0" rIns="0" bIns="0" rtlCol="0" anchor="b"/>
          <a:lstStyle/>
          <a:p>
            <a:pPr marL="0" indent="0" algn="r">
              <a:buNone/>
            </a:pPr>
            <a:r>
              <a:rPr lang="en-US" sz="1800" i="1" dirty="0">
                <a:solidFill>
                  <a:srgbClr val="2A3E5C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Анализ литературных произведений Пушкина, 202</a:t>
            </a:r>
            <a:r>
              <a:rPr lang="ru-RU" altLang="en-US" sz="1800" i="1" dirty="0">
                <a:solidFill>
                  <a:srgbClr val="2A3E5C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4</a:t>
            </a:r>
            <a:r>
              <a:rPr lang="en-US" sz="1800" i="1" dirty="0">
                <a:solidFill>
                  <a:srgbClr val="2A3E5C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.</a:t>
            </a:r>
            <a:endParaRPr lang="en-US" sz="1800" dirty="0"/>
          </a:p>
        </p:txBody>
      </p:sp>
      <p:sp>
        <p:nvSpPr>
          <p:cNvPr id="6" name="Text 2"/>
          <p:cNvSpPr txBox="1"/>
          <p:nvPr/>
        </p:nvSpPr>
        <p:spPr>
          <a:xfrm>
            <a:off x="92525" y="9607900"/>
            <a:ext cx="632400" cy="21474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9</a:t>
            </a:r>
            <a:endParaRPr lang="en-US" sz="27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3162" y="5023"/>
            <a:ext cx="10287000" cy="10276954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10470100" y="3057850"/>
            <a:ext cx="7134600" cy="2770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Сказки стимулируют воображение детей, позволяя им исследовать необычные миры и персонажи.</a:t>
            </a:r>
            <a:endParaRPr lang="en-US" sz="2800" dirty="0"/>
          </a:p>
        </p:txBody>
      </p:sp>
      <p:sp>
        <p:nvSpPr>
          <p:cNvPr id="6" name="Text 1"/>
          <p:cNvSpPr txBox="1"/>
          <p:nvPr/>
        </p:nvSpPr>
        <p:spPr>
          <a:xfrm>
            <a:off x="10470100" y="5881737"/>
            <a:ext cx="7134600" cy="32016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Они развивают нравственность, помогая детям усвоить важные жизненные ценности через сказочные сюжеты.</a:t>
            </a:r>
            <a:endParaRPr lang="en-US" sz="2800" dirty="0"/>
          </a:p>
        </p:txBody>
      </p:sp>
      <p:sp>
        <p:nvSpPr>
          <p:cNvPr id="7" name="Text 2"/>
          <p:cNvSpPr txBox="1"/>
          <p:nvPr/>
        </p:nvSpPr>
        <p:spPr>
          <a:xfrm>
            <a:off x="10470100" y="1010800"/>
            <a:ext cx="5907000" cy="1723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5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Влияние на детей</a:t>
            </a:r>
            <a:endParaRPr lang="en-US" sz="5000" dirty="0"/>
          </a:p>
        </p:txBody>
      </p:sp>
      <p:sp>
        <p:nvSpPr>
          <p:cNvPr id="8" name="Text 3"/>
          <p:cNvSpPr txBox="1"/>
          <p:nvPr/>
        </p:nvSpPr>
        <p:spPr>
          <a:xfrm>
            <a:off x="17560320" y="9607900"/>
            <a:ext cx="632400" cy="21474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10</a:t>
            </a:r>
            <a:endParaRPr lang="en-US" sz="27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8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877025" y="2760275"/>
            <a:ext cx="9014400" cy="53577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5
</a:t>
            </a:r>
            <a:r>
              <a:rPr lang="en-US" sz="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45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Ключевая статистика сказочного мира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2600" i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Пушкин, А.С. 'Руслан и Людмила'. 1820.</a:t>
            </a:r>
            <a:endParaRPr lang="en-US" sz="9000" dirty="0"/>
          </a:p>
        </p:txBody>
      </p:sp>
      <p:sp>
        <p:nvSpPr>
          <p:cNvPr id="4" name="Text 1"/>
          <p:cNvSpPr txBox="1"/>
          <p:nvPr/>
        </p:nvSpPr>
        <p:spPr>
          <a:xfrm>
            <a:off x="10376250" y="3291575"/>
            <a:ext cx="7388400" cy="42951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В стихотворении Пушкина 'У лукоморья дуб зеленый...' насчитывается 5 ключевых сказочных элементов: дуб, золотая цепь, ученый кот, русалки, лешие.</a:t>
            </a:r>
            <a:endParaRPr lang="en-US" sz="2800" dirty="0"/>
          </a:p>
        </p:txBody>
      </p:sp>
      <p:sp>
        <p:nvSpPr>
          <p:cNvPr id="5" name="Text 2"/>
          <p:cNvSpPr txBox="1"/>
          <p:nvPr/>
        </p:nvSpPr>
        <p:spPr>
          <a:xfrm>
            <a:off x="92525" y="9607900"/>
            <a:ext cx="632400" cy="21474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11</a:t>
            </a:r>
            <a:endParaRPr lang="en-US" sz="27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588" y="5023"/>
            <a:ext cx="10287000" cy="10276954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736025" y="1983225"/>
            <a:ext cx="8408100" cy="612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5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Польза изучения сказок
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Развитие творческого мышления
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Изучение сказок в начальных классах способствует развитию фантазии и креативности у детей. Они учатся мыслить нестандартно и находить необычные решения в обыденных ситуациях.
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Формирование нравственных основ
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Сказки помогают детям усвоить моральные ценности и нормы поведения. Изучая поступки героев, они ориентируются в понятиях добра и зла, правильного и неправильного.</a:t>
            </a:r>
            <a:endParaRPr lang="en-US" sz="5000" dirty="0"/>
          </a:p>
        </p:txBody>
      </p:sp>
      <p:sp>
        <p:nvSpPr>
          <p:cNvPr id="6" name="Text 1"/>
          <p:cNvSpPr txBox="1"/>
          <p:nvPr/>
        </p:nvSpPr>
        <p:spPr>
          <a:xfrm>
            <a:off x="92525" y="9607900"/>
            <a:ext cx="632400" cy="21474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12</a:t>
            </a:r>
            <a:endParaRPr lang="en-US" sz="27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12" y="5023"/>
            <a:ext cx="10287000" cy="10276954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9263625" y="1741375"/>
            <a:ext cx="7744200" cy="6320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5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Методика работы с текстом
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Анализ текста помогает детям глубже понять сюжет и мотивы героя. Учитель направляет их внимание на важные детали и символы.
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Обсуждение с одноклассниками развивает коммуникационные навыки. Они учатся выражать свое мнение и уважать чужое, формируя навыки коллективной работы.</a:t>
            </a:r>
            <a:endParaRPr lang="en-US" sz="5000" dirty="0"/>
          </a:p>
        </p:txBody>
      </p:sp>
      <p:sp>
        <p:nvSpPr>
          <p:cNvPr id="6" name="Text 1"/>
          <p:cNvSpPr txBox="1"/>
          <p:nvPr/>
        </p:nvSpPr>
        <p:spPr>
          <a:xfrm>
            <a:off x="17560320" y="9607900"/>
            <a:ext cx="632400" cy="21474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13</a:t>
            </a:r>
            <a:endParaRPr lang="en-US" sz="27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8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164" y="6582569"/>
            <a:ext cx="689072" cy="7113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64" y="6597494"/>
            <a:ext cx="689072" cy="7113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9164" y="3234319"/>
            <a:ext cx="689072" cy="7113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350" y="3234319"/>
            <a:ext cx="711300" cy="7113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3016200" y="992150"/>
            <a:ext cx="12255600" cy="1123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5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Эмоции, вызываемые стихотворением</a:t>
            </a:r>
            <a:endParaRPr lang="en-US" sz="5000" dirty="0"/>
          </a:p>
        </p:txBody>
      </p:sp>
      <p:sp>
        <p:nvSpPr>
          <p:cNvPr id="8" name="Text 1"/>
          <p:cNvSpPr txBox="1"/>
          <p:nvPr/>
        </p:nvSpPr>
        <p:spPr>
          <a:xfrm>
            <a:off x="1878100" y="3367150"/>
            <a:ext cx="6855300" cy="415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Удивление</a:t>
            </a:r>
            <a:endParaRPr lang="en-US" sz="2800" dirty="0"/>
          </a:p>
        </p:txBody>
      </p:sp>
      <p:sp>
        <p:nvSpPr>
          <p:cNvPr id="9" name="Text 2"/>
          <p:cNvSpPr txBox="1"/>
          <p:nvPr/>
        </p:nvSpPr>
        <p:spPr>
          <a:xfrm>
            <a:off x="849642" y="4301485"/>
            <a:ext cx="7349400" cy="339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Стихотворение вызывает удивление у детей своими необычными образами и событиями.</a:t>
            </a:r>
            <a:endParaRPr lang="en-US" sz="2400" dirty="0"/>
          </a:p>
        </p:txBody>
      </p:sp>
      <p:sp>
        <p:nvSpPr>
          <p:cNvPr id="10" name="Text 3"/>
          <p:cNvSpPr txBox="1"/>
          <p:nvPr/>
        </p:nvSpPr>
        <p:spPr>
          <a:xfrm>
            <a:off x="10335800" y="3367150"/>
            <a:ext cx="6855300" cy="415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Радость</a:t>
            </a:r>
            <a:endParaRPr lang="en-US" sz="2800" dirty="0"/>
          </a:p>
        </p:txBody>
      </p:sp>
      <p:sp>
        <p:nvSpPr>
          <p:cNvPr id="11" name="Text 4"/>
          <p:cNvSpPr txBox="1"/>
          <p:nvPr/>
        </p:nvSpPr>
        <p:spPr>
          <a:xfrm>
            <a:off x="9307342" y="4301485"/>
            <a:ext cx="7349400" cy="339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Творчество Пушкина вызывает радость благодаря яркости и легкости повествования.</a:t>
            </a:r>
            <a:endParaRPr lang="en-US" sz="2400" dirty="0"/>
          </a:p>
        </p:txBody>
      </p:sp>
      <p:sp>
        <p:nvSpPr>
          <p:cNvPr id="12" name="Text 5"/>
          <p:cNvSpPr txBox="1"/>
          <p:nvPr/>
        </p:nvSpPr>
        <p:spPr>
          <a:xfrm>
            <a:off x="1878101" y="6730324"/>
            <a:ext cx="6855300" cy="415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Восхищение</a:t>
            </a:r>
            <a:endParaRPr lang="en-US" sz="2800" dirty="0"/>
          </a:p>
        </p:txBody>
      </p:sp>
      <p:sp>
        <p:nvSpPr>
          <p:cNvPr id="13" name="Text 6"/>
          <p:cNvSpPr txBox="1"/>
          <p:nvPr/>
        </p:nvSpPr>
        <p:spPr>
          <a:xfrm>
            <a:off x="849640" y="7671254"/>
            <a:ext cx="7349400" cy="339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Читая стихотворение, дети испытывают восхищение от мастерства автора в создании волшебного мира.</a:t>
            </a:r>
            <a:endParaRPr lang="en-US" sz="2400" dirty="0"/>
          </a:p>
        </p:txBody>
      </p:sp>
      <p:sp>
        <p:nvSpPr>
          <p:cNvPr id="14" name="Text 7"/>
          <p:cNvSpPr txBox="1"/>
          <p:nvPr/>
        </p:nvSpPr>
        <p:spPr>
          <a:xfrm>
            <a:off x="10335801" y="6730325"/>
            <a:ext cx="6855300" cy="415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Изумление</a:t>
            </a:r>
            <a:endParaRPr lang="en-US" sz="2800" dirty="0"/>
          </a:p>
        </p:txBody>
      </p:sp>
      <p:sp>
        <p:nvSpPr>
          <p:cNvPr id="15" name="Text 8"/>
          <p:cNvSpPr txBox="1"/>
          <p:nvPr/>
        </p:nvSpPr>
        <p:spPr>
          <a:xfrm>
            <a:off x="9307341" y="7671254"/>
            <a:ext cx="7349400" cy="339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Изумление от богатства языка и художественных средств, использованных в стихотворении, поражает всех учеников.</a:t>
            </a:r>
            <a:endParaRPr lang="en-US" sz="2400" dirty="0"/>
          </a:p>
        </p:txBody>
      </p:sp>
      <p:sp>
        <p:nvSpPr>
          <p:cNvPr id="16" name="Text 9"/>
          <p:cNvSpPr txBox="1"/>
          <p:nvPr/>
        </p:nvSpPr>
        <p:spPr>
          <a:xfrm>
            <a:off x="92525" y="9607900"/>
            <a:ext cx="632400" cy="21474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14</a:t>
            </a:r>
            <a:endParaRPr lang="en-US" sz="27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121145" y="594545"/>
            <a:ext cx="14508900" cy="23859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5500" b="1" dirty="0">
                <a:solidFill>
                  <a:srgbClr val="7030A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Завершение урока
</a:t>
            </a:r>
            <a:r>
              <a:rPr lang="en-US" sz="58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Благодаря изучению сказок Пушкина</a:t>
            </a:r>
            <a:r>
              <a:rPr lang="ru-RU" altLang="en-US" sz="3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 мы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 открыва</a:t>
            </a:r>
            <a:r>
              <a:rPr lang="ru-RU" altLang="en-US" sz="3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ем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 волшебный мир литературы и развивают интерес к чтению. Продолжайте исследовать и вдохновляться великими произведениями.</a:t>
            </a:r>
            <a:endParaRPr lang="en-US" sz="5500" dirty="0"/>
          </a:p>
        </p:txBody>
      </p:sp>
      <p:pic>
        <p:nvPicPr>
          <p:cNvPr id="4" name="Изображение 3" descr="43ec8810-3f77-5d29-bde3-96854beb7fa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3923030"/>
            <a:ext cx="9730740" cy="6057900"/>
          </a:xfrm>
          <a:prstGeom prst="rect">
            <a:avLst/>
          </a:prstGeom>
        </p:spPr>
      </p:pic>
      <p:pic>
        <p:nvPicPr>
          <p:cNvPr id="5" name="Изображение 4" descr="5e1cca13-5669-5c21-9011-20f90a1bbd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7220" y="4612640"/>
            <a:ext cx="9774555" cy="48958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4150" y="2623"/>
            <a:ext cx="10287000" cy="10276954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636400" y="3388800"/>
            <a:ext cx="8829000" cy="3509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endParaRPr lang="en-US" sz="5000" dirty="0"/>
          </a:p>
        </p:txBody>
      </p:sp>
      <p:sp>
        <p:nvSpPr>
          <p:cNvPr id="6" name="Text 1"/>
          <p:cNvSpPr txBox="1"/>
          <p:nvPr/>
        </p:nvSpPr>
        <p:spPr>
          <a:xfrm>
            <a:off x="92525" y="9607900"/>
            <a:ext cx="632400" cy="21474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2</a:t>
            </a:r>
            <a:endParaRPr lang="en-US" sz="2700" dirty="0"/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742950" y="831215"/>
            <a:ext cx="6353810" cy="84626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3200" b="1"/>
              <a:t>АЛЕКСАНДР СЕРГЕЕВИЧ ПУШКИН</a:t>
            </a:r>
            <a:endParaRPr lang="en-US" altLang="en-US" sz="3200" b="1"/>
          </a:p>
          <a:p>
            <a:r>
              <a:rPr lang="en-US" altLang="en-US" sz="3200"/>
              <a:t>Дата</a:t>
            </a:r>
            <a:r>
              <a:rPr lang="en-US" altLang="ru-RU" sz="3200"/>
              <a:t> </a:t>
            </a:r>
            <a:r>
              <a:rPr lang="en-US" altLang="en-US" sz="3200"/>
              <a:t>рождения</a:t>
            </a:r>
            <a:r>
              <a:rPr lang="en-US" altLang="ru-RU" sz="3200"/>
              <a:t>:</a:t>
            </a:r>
            <a:endParaRPr lang="en-US" altLang="ru-RU" sz="3200"/>
          </a:p>
          <a:p>
            <a:r>
              <a:rPr lang="en-US" altLang="ru-RU" sz="3200"/>
              <a:t>6 </a:t>
            </a:r>
            <a:r>
              <a:rPr lang="en-US" altLang="en-US" sz="3200"/>
              <a:t>июня</a:t>
            </a:r>
            <a:r>
              <a:rPr lang="en-US" altLang="ru-RU" sz="3200"/>
              <a:t> 1799 </a:t>
            </a:r>
            <a:r>
              <a:rPr lang="en-US" altLang="en-US" sz="3200"/>
              <a:t>г</a:t>
            </a:r>
            <a:r>
              <a:rPr lang="en-US" altLang="ru-RU" sz="3200"/>
              <a:t>., </a:t>
            </a:r>
            <a:r>
              <a:rPr lang="en-US" altLang="en-US" sz="3200"/>
              <a:t>Москва</a:t>
            </a:r>
            <a:r>
              <a:rPr lang="en-US" altLang="ru-RU" sz="3200"/>
              <a:t>, </a:t>
            </a:r>
            <a:r>
              <a:rPr lang="en-US" altLang="en-US" sz="3200"/>
              <a:t>Российская</a:t>
            </a:r>
            <a:r>
              <a:rPr lang="en-US" altLang="ru-RU" sz="3200"/>
              <a:t> </a:t>
            </a:r>
            <a:r>
              <a:rPr lang="en-US" altLang="en-US" sz="3200"/>
              <a:t>империя</a:t>
            </a:r>
            <a:r>
              <a:rPr lang="en-US" altLang="ru-RU" sz="3200"/>
              <a:t>.</a:t>
            </a:r>
            <a:endParaRPr lang="en-US" altLang="ru-RU" sz="3200"/>
          </a:p>
          <a:p>
            <a:r>
              <a:rPr lang="en-US" altLang="en-US" sz="3200"/>
              <a:t>Дата</a:t>
            </a:r>
            <a:r>
              <a:rPr lang="en-US" altLang="ru-RU" sz="3200"/>
              <a:t> </a:t>
            </a:r>
            <a:r>
              <a:rPr lang="en-US" altLang="en-US" sz="3200"/>
              <a:t>смерти</a:t>
            </a:r>
            <a:r>
              <a:rPr lang="en-US" altLang="ru-RU" sz="3200"/>
              <a:t>:</a:t>
            </a:r>
            <a:endParaRPr lang="en-US" altLang="ru-RU" sz="3200"/>
          </a:p>
          <a:p>
            <a:r>
              <a:rPr lang="en-US" altLang="ru-RU" sz="3200"/>
              <a:t>10 </a:t>
            </a:r>
            <a:r>
              <a:rPr lang="en-US" altLang="en-US" sz="3200"/>
              <a:t>февраля</a:t>
            </a:r>
            <a:r>
              <a:rPr lang="en-US" altLang="ru-RU" sz="3200"/>
              <a:t> 1837 </a:t>
            </a:r>
            <a:r>
              <a:rPr lang="en-US" altLang="en-US" sz="3200"/>
              <a:t>г</a:t>
            </a:r>
            <a:r>
              <a:rPr lang="en-US" altLang="ru-RU" sz="3200"/>
              <a:t>. (37 </a:t>
            </a:r>
            <a:r>
              <a:rPr lang="en-US" altLang="en-US" sz="3200"/>
              <a:t>лет</a:t>
            </a:r>
            <a:r>
              <a:rPr lang="en-US" altLang="ru-RU" sz="3200"/>
              <a:t>), </a:t>
            </a:r>
            <a:r>
              <a:rPr lang="en-US" altLang="en-US" sz="3200"/>
              <a:t>Санкт</a:t>
            </a:r>
            <a:r>
              <a:rPr lang="en-US" altLang="ru-RU" sz="3200"/>
              <a:t>-</a:t>
            </a:r>
            <a:r>
              <a:rPr lang="en-US" altLang="en-US" sz="3200"/>
              <a:t>Петербург</a:t>
            </a:r>
            <a:r>
              <a:rPr lang="en-US" altLang="ru-RU" sz="3200"/>
              <a:t>, </a:t>
            </a:r>
            <a:r>
              <a:rPr lang="en-US" altLang="en-US" sz="3200"/>
              <a:t>Российская</a:t>
            </a:r>
            <a:r>
              <a:rPr lang="en-US" altLang="ru-RU" sz="3200"/>
              <a:t> </a:t>
            </a:r>
            <a:r>
              <a:rPr lang="en-US" altLang="en-US" sz="3200"/>
              <a:t>империя</a:t>
            </a:r>
            <a:r>
              <a:rPr lang="en-US" altLang="ru-RU" sz="3200"/>
              <a:t>.</a:t>
            </a:r>
            <a:endParaRPr lang="en-US" altLang="ru-RU" sz="3200"/>
          </a:p>
          <a:p>
            <a:r>
              <a:rPr lang="en-US" altLang="en-US" sz="3200"/>
              <a:t>Род</a:t>
            </a:r>
            <a:r>
              <a:rPr lang="en-US" altLang="ru-RU" sz="3200"/>
              <a:t> </a:t>
            </a:r>
            <a:r>
              <a:rPr lang="en-US" altLang="en-US" sz="3200"/>
              <a:t>деятельности</a:t>
            </a:r>
            <a:r>
              <a:rPr lang="en-US" altLang="ru-RU" sz="3200"/>
              <a:t>:</a:t>
            </a:r>
            <a:endParaRPr lang="en-US" altLang="ru-RU" sz="3200"/>
          </a:p>
          <a:p>
            <a:r>
              <a:rPr lang="en-US" altLang="en-US" sz="3200"/>
              <a:t>Поэт</a:t>
            </a:r>
            <a:r>
              <a:rPr lang="en-US" altLang="ru-RU" sz="3200"/>
              <a:t>, </a:t>
            </a:r>
            <a:r>
              <a:rPr lang="en-US" altLang="en-US" sz="3200"/>
              <a:t>драматург</a:t>
            </a:r>
            <a:r>
              <a:rPr lang="en-US" altLang="ru-RU" sz="3200"/>
              <a:t>, </a:t>
            </a:r>
            <a:r>
              <a:rPr lang="en-US" altLang="en-US" sz="3200"/>
              <a:t>прозаик</a:t>
            </a:r>
            <a:r>
              <a:rPr lang="en-US" altLang="ru-RU" sz="3200"/>
              <a:t>.</a:t>
            </a:r>
            <a:endParaRPr lang="en-US" altLang="ru-RU" sz="3200"/>
          </a:p>
          <a:p>
            <a:r>
              <a:rPr lang="en-US" altLang="en-US" sz="3200"/>
              <a:t>Наиболее</a:t>
            </a:r>
            <a:r>
              <a:rPr lang="en-US" altLang="ru-RU" sz="3200"/>
              <a:t> </a:t>
            </a:r>
            <a:r>
              <a:rPr lang="en-US" altLang="en-US" sz="3200"/>
              <a:t>значительные</a:t>
            </a:r>
            <a:r>
              <a:rPr lang="en-US" altLang="ru-RU" sz="3200"/>
              <a:t> </a:t>
            </a:r>
            <a:r>
              <a:rPr lang="en-US" altLang="en-US" sz="3200"/>
              <a:t>произведения</a:t>
            </a:r>
            <a:r>
              <a:rPr lang="en-US" altLang="ru-RU" sz="3200"/>
              <a:t>:</a:t>
            </a:r>
            <a:endParaRPr lang="en-US" altLang="ru-RU" sz="3200"/>
          </a:p>
          <a:p>
            <a:r>
              <a:rPr lang="" altLang="en-US" sz="3200"/>
              <a:t>«</a:t>
            </a:r>
            <a:r>
              <a:rPr lang="en-US" altLang="en-US" sz="3200"/>
              <a:t>Руслан</a:t>
            </a:r>
            <a:r>
              <a:rPr lang="en-US" altLang="ru-RU" sz="3200"/>
              <a:t> </a:t>
            </a:r>
            <a:r>
              <a:rPr lang="en-US" altLang="en-US" sz="3200"/>
              <a:t>и</a:t>
            </a:r>
            <a:r>
              <a:rPr lang="en-US" altLang="ru-RU" sz="3200"/>
              <a:t> </a:t>
            </a:r>
            <a:r>
              <a:rPr lang="en-US" altLang="en-US" sz="3200"/>
              <a:t>Людмила</a:t>
            </a:r>
            <a:r>
              <a:rPr lang="" altLang="en-US" sz="3200"/>
              <a:t>»</a:t>
            </a:r>
            <a:r>
              <a:rPr lang="en-US" altLang="ru-RU" sz="3200"/>
              <a:t>, </a:t>
            </a:r>
            <a:r>
              <a:rPr lang="" altLang="en-US" sz="3200"/>
              <a:t>«</a:t>
            </a:r>
            <a:r>
              <a:rPr lang="en-US" altLang="en-US" sz="3200"/>
              <a:t>Пиковая</a:t>
            </a:r>
            <a:r>
              <a:rPr lang="en-US" altLang="ru-RU" sz="3200"/>
              <a:t> </a:t>
            </a:r>
            <a:r>
              <a:rPr lang="en-US" altLang="en-US" sz="3200"/>
              <a:t>дама</a:t>
            </a:r>
            <a:r>
              <a:rPr lang="" altLang="en-US" sz="3200"/>
              <a:t>»</a:t>
            </a:r>
            <a:r>
              <a:rPr lang="en-US" altLang="ru-RU" sz="3200"/>
              <a:t>, </a:t>
            </a:r>
            <a:r>
              <a:rPr lang="" altLang="en-US" sz="3200"/>
              <a:t>«</a:t>
            </a:r>
            <a:r>
              <a:rPr lang="en-US" altLang="en-US" sz="3200"/>
              <a:t>Сказка</a:t>
            </a:r>
            <a:r>
              <a:rPr lang="en-US" altLang="ru-RU" sz="3200"/>
              <a:t> </a:t>
            </a:r>
            <a:r>
              <a:rPr lang="en-US" altLang="en-US" sz="3200"/>
              <a:t>о</a:t>
            </a:r>
            <a:r>
              <a:rPr lang="en-US" altLang="ru-RU" sz="3200"/>
              <a:t> </a:t>
            </a:r>
            <a:r>
              <a:rPr lang="en-US" altLang="en-US" sz="3200"/>
              <a:t>царе</a:t>
            </a:r>
            <a:r>
              <a:rPr lang="en-US" altLang="ru-RU" sz="3200"/>
              <a:t> </a:t>
            </a:r>
            <a:r>
              <a:rPr lang="en-US" altLang="en-US" sz="3200"/>
              <a:t>Салтане</a:t>
            </a:r>
            <a:r>
              <a:rPr lang="" altLang="en-US" sz="3200"/>
              <a:t>»</a:t>
            </a:r>
            <a:r>
              <a:rPr lang="en-US" altLang="ru-RU" sz="3200"/>
              <a:t>, </a:t>
            </a:r>
            <a:r>
              <a:rPr lang="" altLang="en-US" sz="3200"/>
              <a:t>«</a:t>
            </a:r>
            <a:r>
              <a:rPr lang="en-US" altLang="en-US" sz="3200"/>
              <a:t>Капитанская</a:t>
            </a:r>
            <a:r>
              <a:rPr lang="en-US" altLang="ru-RU" sz="3200"/>
              <a:t> </a:t>
            </a:r>
            <a:r>
              <a:rPr lang="en-US" altLang="en-US" sz="3200"/>
              <a:t>дочка</a:t>
            </a:r>
            <a:r>
              <a:rPr lang="" altLang="en-US" sz="3200"/>
              <a:t>»</a:t>
            </a:r>
            <a:r>
              <a:rPr lang="en-US" altLang="ru-RU" sz="3200"/>
              <a:t>.</a:t>
            </a:r>
            <a:endParaRPr lang="en-US" altLang="ru-RU" sz="3200"/>
          </a:p>
          <a:p>
            <a:r>
              <a:rPr lang="en-US" altLang="en-US" sz="3200"/>
              <a:t>Александр</a:t>
            </a:r>
            <a:r>
              <a:rPr lang="en-US" altLang="ru-RU" sz="3200"/>
              <a:t> </a:t>
            </a:r>
            <a:r>
              <a:rPr lang="en-US" altLang="en-US" sz="3200"/>
              <a:t>Пушкин</a:t>
            </a:r>
            <a:r>
              <a:rPr lang="en-US" altLang="ru-RU" sz="3200"/>
              <a:t> – </a:t>
            </a:r>
            <a:r>
              <a:rPr lang="en-US" altLang="en-US" sz="3200"/>
              <a:t>величайший</a:t>
            </a:r>
            <a:r>
              <a:rPr lang="en-US" altLang="ru-RU" sz="3200"/>
              <a:t> </a:t>
            </a:r>
            <a:r>
              <a:rPr lang="en-US" altLang="en-US" sz="3200"/>
              <a:t>русский</a:t>
            </a:r>
            <a:r>
              <a:rPr lang="en-US" altLang="ru-RU" sz="3200"/>
              <a:t> </a:t>
            </a:r>
            <a:r>
              <a:rPr lang="en-US" altLang="en-US" sz="3200"/>
              <a:t>классик</a:t>
            </a:r>
            <a:r>
              <a:rPr lang="en-US" altLang="ru-RU" sz="3200"/>
              <a:t>, </a:t>
            </a:r>
            <a:r>
              <a:rPr lang="en-US" altLang="en-US" sz="3200"/>
              <a:t>поэт</a:t>
            </a:r>
            <a:r>
              <a:rPr lang="en-US" altLang="ru-RU" sz="3200"/>
              <a:t>, </a:t>
            </a:r>
            <a:r>
              <a:rPr lang="en-US" altLang="en-US" sz="3200"/>
              <a:t>прозаик</a:t>
            </a:r>
            <a:r>
              <a:rPr lang="en-US" altLang="ru-RU" sz="3200"/>
              <a:t>, </a:t>
            </a:r>
            <a:r>
              <a:rPr lang="en-US" altLang="en-US" sz="3200"/>
              <a:t>публицист</a:t>
            </a:r>
            <a:r>
              <a:rPr lang="en-US" altLang="ru-RU" sz="3200"/>
              <a:t>, </a:t>
            </a:r>
            <a:r>
              <a:rPr lang="en-US" altLang="en-US" sz="3200"/>
              <a:t>драматург</a:t>
            </a:r>
            <a:r>
              <a:rPr lang="en-US" altLang="ru-RU" sz="3200"/>
              <a:t>.</a:t>
            </a:r>
            <a:endParaRPr lang="ru-RU" altLang="en-US" sz="3200"/>
          </a:p>
        </p:txBody>
      </p:sp>
      <p:pic>
        <p:nvPicPr>
          <p:cNvPr id="8" name="Изображение 7" descr="83f2b61b824bdb02742d3e3f7844bce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2805" y="1109980"/>
            <a:ext cx="11856085" cy="79044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4150" y="2623"/>
            <a:ext cx="10287000" cy="10276954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636400" y="3388800"/>
            <a:ext cx="8829000" cy="3509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5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Введение в мир сказок
</a:t>
            </a:r>
            <a:r>
              <a:rPr lang="ru-RU" altLang="en-US" sz="5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Пушкина</a:t>
            </a:r>
            <a:endParaRPr lang="ru-RU" altLang="en-US" sz="50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-122"/>
              <a:cs typeface="Arial" panose="020B0604020202020204" pitchFamily="34" charset="-120"/>
            </a:endParaRPr>
          </a:p>
          <a:p>
            <a:pPr marL="0" indent="0" algn="l">
              <a:buNone/>
            </a:pPr>
            <a:r>
              <a:rPr lang="en-US" sz="5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«У лукоморья дуб зелёный...» - это вступление к поэме Пушкина, создающее атмосферу магии.</a:t>
            </a:r>
            <a:endParaRPr lang="en-US" sz="4400" dirty="0"/>
          </a:p>
        </p:txBody>
      </p:sp>
      <p:sp>
        <p:nvSpPr>
          <p:cNvPr id="6" name="Text 1"/>
          <p:cNvSpPr txBox="1"/>
          <p:nvPr/>
        </p:nvSpPr>
        <p:spPr>
          <a:xfrm>
            <a:off x="92525" y="9607900"/>
            <a:ext cx="632400" cy="21474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2</a:t>
            </a:r>
            <a:endParaRPr lang="en-US" sz="2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E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588" y="5023"/>
            <a:ext cx="10287000" cy="10276954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736025" y="1983225"/>
            <a:ext cx="8408100" cy="6127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5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Основные темы произведения
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Природа как вдохновение
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Природа вдохновляет многие произведения русской литературы, включая работы Пушкина. Это объединяет читателей с окружающим миром.
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Фольклорные традиции и магия
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Фольклорные элементы в стихотворении предлагают богатство традиций и магии, обеспечивая интересное времяпрепровождение для молодых читателей.</a:t>
            </a:r>
            <a:endParaRPr lang="en-US" sz="5000" dirty="0"/>
          </a:p>
        </p:txBody>
      </p:sp>
      <p:sp>
        <p:nvSpPr>
          <p:cNvPr id="6" name="Text 1"/>
          <p:cNvSpPr txBox="1"/>
          <p:nvPr/>
        </p:nvSpPr>
        <p:spPr>
          <a:xfrm>
            <a:off x="92525" y="9607900"/>
            <a:ext cx="632400" cy="21474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3</a:t>
            </a:r>
            <a:endParaRPr lang="en-US" sz="2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12" y="5023"/>
            <a:ext cx="10287000" cy="10276954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 0"/>
          <p:cNvSpPr txBox="1"/>
          <p:nvPr/>
        </p:nvSpPr>
        <p:spPr>
          <a:xfrm>
            <a:off x="9263625" y="1741375"/>
            <a:ext cx="7744200" cy="63204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5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Элементы природы и магии
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Природа играет ключевую роль, вдохновляя события и создавая настроение стихотворения.
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Магические элементы делают историю захватывающей, привлекая внимание читателей и развивая их фантазию.</a:t>
            </a:r>
            <a:endParaRPr lang="en-US" sz="5000" dirty="0"/>
          </a:p>
        </p:txBody>
      </p:sp>
      <p:sp>
        <p:nvSpPr>
          <p:cNvPr id="6" name="Text 1"/>
          <p:cNvSpPr txBox="1"/>
          <p:nvPr/>
        </p:nvSpPr>
        <p:spPr>
          <a:xfrm>
            <a:off x="17560320" y="9607900"/>
            <a:ext cx="632400" cy="21474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4</a:t>
            </a:r>
            <a:endParaRPr lang="en-US" sz="2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2636075" y="574850"/>
            <a:ext cx="13187700" cy="10773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50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Русский фольклор в произведении</a:t>
            </a:r>
            <a:endParaRPr lang="en-US" sz="5000" dirty="0"/>
          </a:p>
        </p:txBody>
      </p:sp>
      <p:sp>
        <p:nvSpPr>
          <p:cNvPr id="4" name="Text 1"/>
          <p:cNvSpPr txBox="1"/>
          <p:nvPr/>
        </p:nvSpPr>
        <p:spPr>
          <a:xfrm>
            <a:off x="1255100" y="2507000"/>
            <a:ext cx="5006400" cy="17049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Герои сказки наполнены разнообразием качеств, что делает их запоминающимися и значимыми.</a:t>
            </a:r>
            <a:endParaRPr lang="en-US" sz="2000" dirty="0"/>
          </a:p>
        </p:txBody>
      </p:sp>
      <p:sp>
        <p:nvSpPr>
          <p:cNvPr id="5" name="Text 2"/>
          <p:cNvSpPr txBox="1"/>
          <p:nvPr/>
        </p:nvSpPr>
        <p:spPr>
          <a:xfrm>
            <a:off x="1255100" y="6001300"/>
            <a:ext cx="5006400" cy="16860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Каждая сказка несет мораль, преподнося важные уроки через приключения героев.</a:t>
            </a:r>
            <a:endParaRPr lang="en-US" sz="2000" dirty="0"/>
          </a:p>
        </p:txBody>
      </p:sp>
      <p:sp>
        <p:nvSpPr>
          <p:cNvPr id="6" name="Text 3"/>
          <p:cNvSpPr txBox="1"/>
          <p:nvPr/>
        </p:nvSpPr>
        <p:spPr>
          <a:xfrm>
            <a:off x="11876125" y="4299750"/>
            <a:ext cx="5166900" cy="17049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Злодеи играют важную роль в создании конфликтов, способствующих развитию сюжета и обучению морали.</a:t>
            </a:r>
            <a:endParaRPr lang="en-US" sz="2000" dirty="0"/>
          </a:p>
        </p:txBody>
      </p:sp>
      <p:sp>
        <p:nvSpPr>
          <p:cNvPr id="7" name="Text 4"/>
          <p:cNvSpPr txBox="1"/>
          <p:nvPr/>
        </p:nvSpPr>
        <p:spPr>
          <a:xfrm>
            <a:off x="11876125" y="7732425"/>
            <a:ext cx="5166900" cy="1774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Сказки учат значимости честности, мужества и доброты в повседневной жизни.</a:t>
            </a:r>
            <a:endParaRPr lang="en-US" sz="2000" dirty="0"/>
          </a:p>
        </p:txBody>
      </p:sp>
      <p:sp>
        <p:nvSpPr>
          <p:cNvPr id="8" name="Text 5"/>
          <p:cNvSpPr txBox="1"/>
          <p:nvPr/>
        </p:nvSpPr>
        <p:spPr>
          <a:xfrm>
            <a:off x="92525" y="9607900"/>
            <a:ext cx="632400" cy="21474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5</a:t>
            </a:r>
            <a:endParaRPr lang="en-US" sz="2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9F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1981375" y="3571075"/>
            <a:ext cx="6879000" cy="1099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0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Встреча с дубом и котом
</a:t>
            </a:r>
            <a:r>
              <a:rPr lang="en-US" sz="6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6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23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Стихотворение начинается с описания дуба и ученого кота, создающих атмосферу загадочности.</a:t>
            </a:r>
            <a:endParaRPr lang="en-US" sz="3000" dirty="0"/>
          </a:p>
        </p:txBody>
      </p:sp>
      <p:sp>
        <p:nvSpPr>
          <p:cNvPr id="4" name="Text 1"/>
          <p:cNvSpPr txBox="1"/>
          <p:nvPr/>
        </p:nvSpPr>
        <p:spPr>
          <a:xfrm>
            <a:off x="2972850" y="1117750"/>
            <a:ext cx="12342300" cy="8223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50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Хронология событий в стихотворении</a:t>
            </a:r>
            <a:endParaRPr lang="en-US" sz="5000" dirty="0"/>
          </a:p>
        </p:txBody>
      </p:sp>
      <p:sp>
        <p:nvSpPr>
          <p:cNvPr id="5" name="Text 2"/>
          <p:cNvSpPr txBox="1"/>
          <p:nvPr/>
        </p:nvSpPr>
        <p:spPr>
          <a:xfrm>
            <a:off x="10703075" y="3571075"/>
            <a:ext cx="6879000" cy="1099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0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Введение магических существ
</a:t>
            </a:r>
            <a:r>
              <a:rPr lang="en-US" sz="6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6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23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Магические существа, такие как русалка, добавляют динамики и восхищения.</a:t>
            </a:r>
            <a:endParaRPr lang="en-US" sz="3000" dirty="0"/>
          </a:p>
        </p:txBody>
      </p:sp>
      <p:sp>
        <p:nvSpPr>
          <p:cNvPr id="6" name="Text 3"/>
          <p:cNvSpPr txBox="1"/>
          <p:nvPr/>
        </p:nvSpPr>
        <p:spPr>
          <a:xfrm>
            <a:off x="6328650" y="7265400"/>
            <a:ext cx="6879000" cy="10995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0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Описание золотой цепи и моря
</a:t>
            </a:r>
            <a:r>
              <a:rPr lang="en-US" sz="6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6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
</a:t>
            </a:r>
            <a:r>
              <a:rPr lang="en-US" sz="23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Далее упоминается золотая цепь, усиливающая магическую природу сюжета.</a:t>
            </a:r>
            <a:endParaRPr lang="en-US" sz="3000" dirty="0"/>
          </a:p>
        </p:txBody>
      </p:sp>
      <p:sp>
        <p:nvSpPr>
          <p:cNvPr id="7" name="Text 4"/>
          <p:cNvSpPr txBox="1"/>
          <p:nvPr/>
        </p:nvSpPr>
        <p:spPr>
          <a:xfrm>
            <a:off x="92525" y="9607900"/>
            <a:ext cx="632400" cy="21474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6</a:t>
            </a:r>
            <a:endParaRPr lang="en-US" sz="2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D8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8050" y="6582569"/>
            <a:ext cx="711300" cy="7113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06" y="6597494"/>
            <a:ext cx="622388" cy="7113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7050" y="3255169"/>
            <a:ext cx="753300" cy="6696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806" y="3234319"/>
            <a:ext cx="622388" cy="711300"/>
          </a:xfrm>
          <a:prstGeom prst="rect">
            <a:avLst/>
          </a:prstGeom>
        </p:spPr>
      </p:pic>
      <p:sp>
        <p:nvSpPr>
          <p:cNvPr id="7" name="Text 0"/>
          <p:cNvSpPr txBox="1"/>
          <p:nvPr/>
        </p:nvSpPr>
        <p:spPr>
          <a:xfrm>
            <a:off x="3016200" y="992150"/>
            <a:ext cx="12255600" cy="11232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5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Ключевые элементы стихотворения</a:t>
            </a:r>
            <a:endParaRPr lang="en-US" sz="5000" dirty="0"/>
          </a:p>
        </p:txBody>
      </p:sp>
      <p:sp>
        <p:nvSpPr>
          <p:cNvPr id="8" name="Text 1"/>
          <p:cNvSpPr txBox="1"/>
          <p:nvPr/>
        </p:nvSpPr>
        <p:spPr>
          <a:xfrm>
            <a:off x="1878100" y="3367150"/>
            <a:ext cx="6855300" cy="415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Дуб</a:t>
            </a:r>
            <a:endParaRPr lang="en-US" sz="2800" dirty="0"/>
          </a:p>
        </p:txBody>
      </p:sp>
      <p:sp>
        <p:nvSpPr>
          <p:cNvPr id="9" name="Text 2"/>
          <p:cNvSpPr txBox="1"/>
          <p:nvPr/>
        </p:nvSpPr>
        <p:spPr>
          <a:xfrm>
            <a:off x="849642" y="4301485"/>
            <a:ext cx="7349400" cy="339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Дуб символизирует прочность природы и связь с фольклором.</a:t>
            </a:r>
            <a:endParaRPr lang="en-US" sz="2400" dirty="0"/>
          </a:p>
        </p:txBody>
      </p:sp>
      <p:sp>
        <p:nvSpPr>
          <p:cNvPr id="10" name="Text 3"/>
          <p:cNvSpPr txBox="1"/>
          <p:nvPr/>
        </p:nvSpPr>
        <p:spPr>
          <a:xfrm>
            <a:off x="10335800" y="3367150"/>
            <a:ext cx="6855300" cy="415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Море</a:t>
            </a:r>
            <a:endParaRPr lang="en-US" sz="2800" dirty="0"/>
          </a:p>
        </p:txBody>
      </p:sp>
      <p:sp>
        <p:nvSpPr>
          <p:cNvPr id="11" name="Text 4"/>
          <p:cNvSpPr txBox="1"/>
          <p:nvPr/>
        </p:nvSpPr>
        <p:spPr>
          <a:xfrm>
            <a:off x="9307342" y="4301485"/>
            <a:ext cx="7349400" cy="339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Море представляет пространство неизведанного и тайного.</a:t>
            </a:r>
            <a:endParaRPr lang="en-US" sz="2400" dirty="0"/>
          </a:p>
        </p:txBody>
      </p:sp>
      <p:sp>
        <p:nvSpPr>
          <p:cNvPr id="12" name="Text 5"/>
          <p:cNvSpPr txBox="1"/>
          <p:nvPr/>
        </p:nvSpPr>
        <p:spPr>
          <a:xfrm>
            <a:off x="1878101" y="6730324"/>
            <a:ext cx="6855300" cy="415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Герои</a:t>
            </a:r>
            <a:endParaRPr lang="en-US" sz="2800" dirty="0"/>
          </a:p>
        </p:txBody>
      </p:sp>
      <p:sp>
        <p:nvSpPr>
          <p:cNvPr id="13" name="Text 6"/>
          <p:cNvSpPr txBox="1"/>
          <p:nvPr/>
        </p:nvSpPr>
        <p:spPr>
          <a:xfrm>
            <a:off x="849640" y="7671254"/>
            <a:ext cx="7349400" cy="339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Герои воплощают черты русских архетипов и ценностей.</a:t>
            </a:r>
            <a:endParaRPr lang="en-US" sz="2400" dirty="0"/>
          </a:p>
        </p:txBody>
      </p:sp>
      <p:sp>
        <p:nvSpPr>
          <p:cNvPr id="14" name="Text 7"/>
          <p:cNvSpPr txBox="1"/>
          <p:nvPr/>
        </p:nvSpPr>
        <p:spPr>
          <a:xfrm>
            <a:off x="10335801" y="6730325"/>
            <a:ext cx="6855300" cy="4158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Чудеса</a:t>
            </a:r>
            <a:endParaRPr lang="en-US" sz="2800" dirty="0"/>
          </a:p>
        </p:txBody>
      </p:sp>
      <p:sp>
        <p:nvSpPr>
          <p:cNvPr id="15" name="Text 8"/>
          <p:cNvSpPr txBox="1"/>
          <p:nvPr/>
        </p:nvSpPr>
        <p:spPr>
          <a:xfrm>
            <a:off x="9307341" y="7671254"/>
            <a:ext cx="7349400" cy="3390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Чудеса вводят элемент неожиданности и волшебства в сюжет.</a:t>
            </a:r>
            <a:endParaRPr lang="en-US" sz="2400" dirty="0"/>
          </a:p>
        </p:txBody>
      </p:sp>
      <p:sp>
        <p:nvSpPr>
          <p:cNvPr id="16" name="Text 9"/>
          <p:cNvSpPr txBox="1"/>
          <p:nvPr/>
        </p:nvSpPr>
        <p:spPr>
          <a:xfrm>
            <a:off x="92525" y="9607900"/>
            <a:ext cx="632400" cy="21474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7</a:t>
            </a:r>
            <a:endParaRPr lang="en-US" sz="27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9F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 0"/>
          <p:cNvSpPr txBox="1"/>
          <p:nvPr/>
        </p:nvSpPr>
        <p:spPr>
          <a:xfrm>
            <a:off x="9879858" y="4198797"/>
            <a:ext cx="5527200" cy="6003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just">
              <a:buNone/>
            </a:pPr>
            <a:endParaRPr lang="en-US" dirty="0"/>
          </a:p>
        </p:txBody>
      </p:sp>
      <p:sp>
        <p:nvSpPr>
          <p:cNvPr id="4" name="Text 1"/>
          <p:cNvSpPr txBox="1"/>
          <p:nvPr/>
        </p:nvSpPr>
        <p:spPr>
          <a:xfrm>
            <a:off x="2261250" y="1451225"/>
            <a:ext cx="13765500" cy="954300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50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Ключевые образы стихотворения</a:t>
            </a:r>
            <a:endParaRPr lang="en-US" sz="5000" dirty="0"/>
          </a:p>
        </p:txBody>
      </p:sp>
      <p:sp>
        <p:nvSpPr>
          <p:cNvPr id="5" name="Text 2"/>
          <p:cNvSpPr txBox="1"/>
          <p:nvPr/>
        </p:nvSpPr>
        <p:spPr>
          <a:xfrm>
            <a:off x="1035806" y="4357428"/>
            <a:ext cx="4849200" cy="5694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5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Дуб символизирует силу природы и мудрость, объединяя миры магии и реальности.</a:t>
            </a:r>
            <a:endParaRPr lang="en-US" sz="2500" dirty="0"/>
          </a:p>
        </p:txBody>
      </p:sp>
      <p:sp>
        <p:nvSpPr>
          <p:cNvPr id="6" name="Text 3"/>
          <p:cNvSpPr txBox="1"/>
          <p:nvPr/>
        </p:nvSpPr>
        <p:spPr>
          <a:xfrm>
            <a:off x="12638869" y="4357428"/>
            <a:ext cx="4849200" cy="5694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5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Ученый кот представляет посредника между двумя мирами, способствуя изучению и приключениям.</a:t>
            </a:r>
            <a:endParaRPr lang="en-US" sz="2500" dirty="0"/>
          </a:p>
        </p:txBody>
      </p:sp>
      <p:sp>
        <p:nvSpPr>
          <p:cNvPr id="7" name="Text 4"/>
          <p:cNvSpPr txBox="1"/>
          <p:nvPr/>
        </p:nvSpPr>
        <p:spPr>
          <a:xfrm>
            <a:off x="6837338" y="4357428"/>
            <a:ext cx="4849200" cy="5694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5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Золотая цепь связывает мистический и реальный мир, создавая загадочную атмосферу.</a:t>
            </a:r>
            <a:endParaRPr lang="en-US" sz="2500" dirty="0"/>
          </a:p>
        </p:txBody>
      </p:sp>
      <p:sp>
        <p:nvSpPr>
          <p:cNvPr id="8" name="Text 5"/>
          <p:cNvSpPr txBox="1"/>
          <p:nvPr/>
        </p:nvSpPr>
        <p:spPr>
          <a:xfrm>
            <a:off x="92525" y="9607900"/>
            <a:ext cx="632400" cy="214740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2700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-122"/>
                <a:cs typeface="Arial" panose="020B0604020202020204" pitchFamily="34" charset="-120"/>
              </a:rPr>
              <a:t>8</a:t>
            </a:r>
            <a:endParaRPr lang="en-US" sz="2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4664</Words>
  <Application>WPS Presentation</Application>
  <PresentationFormat>On-screen Show (16:9)</PresentationFormat>
  <Paragraphs>135</Paragraphs>
  <Slides>16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26" baseType="lpstr">
      <vt:lpstr>Arial</vt:lpstr>
      <vt:lpstr>SimSun</vt:lpstr>
      <vt:lpstr>Wingdings</vt:lpstr>
      <vt:lpstr>Arial</vt:lpstr>
      <vt:lpstr>Arial</vt:lpstr>
      <vt:lpstr>Calibri</vt:lpstr>
      <vt:lpstr>Microsoft YaHei</vt:lpstr>
      <vt:lpstr>Arial Unicode MS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creator>PptxGenJS</dc:creator>
  <dc:subject>PptxGenJS Presentation</dc:subject>
  <cp:lastModifiedBy>WPS_1715051960</cp:lastModifiedBy>
  <cp:revision>2</cp:revision>
  <dcterms:created xsi:type="dcterms:W3CDTF">2025-01-21T02:55:00Z</dcterms:created>
  <dcterms:modified xsi:type="dcterms:W3CDTF">2025-01-21T03:05:12Z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D4A2A4F80F284EBFADBAF1F21D0515BB_12</vt:lpwstr>
  </property>
  <property fmtid="{D5CDD505-2E9C-101B-9397-08002B2CF9AE}" pid="3" name="KSOProductBuildVer">
    <vt:lpwstr>1049-12.2.0.19805</vt:lpwstr>
  </property>
</Properties>
</file>