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302" r:id="rId11"/>
    <p:sldId id="303" r:id="rId12"/>
    <p:sldId id="301" r:id="rId13"/>
    <p:sldId id="304" r:id="rId14"/>
    <p:sldId id="278" r:id="rId15"/>
    <p:sldId id="287" r:id="rId16"/>
    <p:sldId id="280" r:id="rId17"/>
    <p:sldId id="309" r:id="rId18"/>
    <p:sldId id="298" r:id="rId19"/>
    <p:sldId id="279" r:id="rId20"/>
    <p:sldId id="311" r:id="rId21"/>
    <p:sldId id="260" r:id="rId22"/>
    <p:sldId id="294" r:id="rId23"/>
    <p:sldId id="312" r:id="rId24"/>
    <p:sldId id="306" r:id="rId25"/>
    <p:sldId id="313" r:id="rId26"/>
    <p:sldId id="300" r:id="rId27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1">
                  <c:v>2020г. 6 кл</c:v>
                </c:pt>
                <c:pt idx="2">
                  <c:v>2021г. 7 кл</c:v>
                </c:pt>
                <c:pt idx="3">
                  <c:v>2022г. 8 кл</c:v>
                </c:pt>
                <c:pt idx="4">
                  <c:v>2023г. 7 кл</c:v>
                </c:pt>
                <c:pt idx="5">
                  <c:v>2024г. 8 кл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90</c:v>
                </c:pt>
                <c:pt idx="5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B1-4F97-9F27-1A98C1CC57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литература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1">
                  <c:v>2020г. 6 кл</c:v>
                </c:pt>
                <c:pt idx="2">
                  <c:v>2021г. 7 кл</c:v>
                </c:pt>
                <c:pt idx="3">
                  <c:v>2022г. 8 кл</c:v>
                </c:pt>
                <c:pt idx="4">
                  <c:v>2023г. 7 кл</c:v>
                </c:pt>
                <c:pt idx="5">
                  <c:v>2024г. 8 кл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B1-4F97-9F27-1A98C1CC5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7618608"/>
        <c:axId val="287619000"/>
        <c:axId val="0"/>
      </c:bar3DChart>
      <c:catAx>
        <c:axId val="28761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619000"/>
        <c:crosses val="autoZero"/>
        <c:auto val="1"/>
        <c:lblAlgn val="ctr"/>
        <c:lblOffset val="100"/>
        <c:noMultiLvlLbl val="0"/>
      </c:catAx>
      <c:valAx>
        <c:axId val="287619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61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4D8A1-9C9D-4E02-A2FD-048853BAF425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877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2925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C857B-82BB-4426-86E9-9937BAE9E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4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857B-82BB-4426-86E9-9937BAE9E65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97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857B-82BB-4426-86E9-9937BAE9E65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24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508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48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383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29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38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77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855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233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18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78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76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027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55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852936"/>
            <a:ext cx="7772400" cy="2046089"/>
          </a:xfrm>
        </p:spPr>
        <p:txBody>
          <a:bodyPr>
            <a:noAutofit/>
          </a:bodyPr>
          <a:lstStyle/>
          <a:p>
            <a:r>
              <a:rPr lang="ru-RU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</a:rPr>
              <a:t>Использование инновационных технологий на уроках русского языка и литературы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СИНКВЕЙН</a:t>
            </a:r>
            <a:r>
              <a:rPr lang="ru-RU" sz="44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1417638"/>
            <a:ext cx="8280920" cy="49636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Font typeface="Arial" pitchFamily="34" charset="0"/>
              <a:buNone/>
            </a:pPr>
            <a:r>
              <a:rPr lang="ru-RU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СИНКВЕЙН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/>
              <a:t>– </a:t>
            </a:r>
            <a:r>
              <a:rPr lang="ru-RU" i="1" dirty="0"/>
              <a:t>малая стихотворная форма, используемая для фиксации эмоциональных оценок, описания своих текущих впечатлений, ощущений, ассоциаций.</a:t>
            </a:r>
          </a:p>
          <a:p>
            <a:pPr indent="0" algn="just">
              <a:buFont typeface="Arial" pitchFamily="34" charset="0"/>
              <a:buNone/>
            </a:pPr>
            <a:r>
              <a:rPr lang="ru-RU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8E6C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СИНКВЕЙН</a:t>
            </a:r>
            <a:r>
              <a:rPr lang="ru-RU" dirty="0"/>
              <a:t> – </a:t>
            </a:r>
            <a:r>
              <a:rPr lang="ru-RU" i="1" dirty="0"/>
              <a:t>короткое литературное произведение, характеризующее предмет (тему), состоящее из пяти строк, которое пишется по определённому плану.</a:t>
            </a:r>
          </a:p>
        </p:txBody>
      </p:sp>
    </p:spTree>
    <p:extLst>
      <p:ext uri="{BB962C8B-B14F-4D97-AF65-F5344CB8AC3E}">
        <p14:creationId xmlns:p14="http://schemas.microsoft.com/office/powerpoint/2010/main" val="1134321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i="1" u="sng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Цели проведения: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331640" y="1556792"/>
            <a:ext cx="7416824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ru-RU" i="1" dirty="0"/>
              <a:t>Обогащает словарный запас.</a:t>
            </a:r>
          </a:p>
          <a:p>
            <a:pPr>
              <a:buFont typeface="Wingdings" pitchFamily="2" charset="2"/>
              <a:buChar char="q"/>
            </a:pPr>
            <a:r>
              <a:rPr lang="ru-RU" i="1" dirty="0"/>
              <a:t>Подготавливает к краткому пересказу.</a:t>
            </a:r>
          </a:p>
          <a:p>
            <a:pPr>
              <a:buFont typeface="Wingdings" pitchFamily="2" charset="2"/>
              <a:buChar char="q"/>
            </a:pPr>
            <a:r>
              <a:rPr lang="ru-RU" i="1" dirty="0"/>
              <a:t>Учит формулировать идею (ключевую фразу).</a:t>
            </a:r>
          </a:p>
          <a:p>
            <a:pPr>
              <a:buFont typeface="Wingdings" pitchFamily="2" charset="2"/>
              <a:buChar char="q"/>
            </a:pPr>
            <a:r>
              <a:rPr lang="ru-RU" i="1" dirty="0"/>
              <a:t>Позволяет почувствовать себя хоть на мгновение творцом.</a:t>
            </a:r>
          </a:p>
          <a:p>
            <a:pPr>
              <a:buFont typeface="Wingdings" pitchFamily="2" charset="2"/>
              <a:buChar char="q"/>
            </a:pPr>
            <a:r>
              <a:rPr lang="ru-RU" i="1" dirty="0"/>
              <a:t>Получается у всех.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210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91264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i="1" u="sng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Правила написания синквейна: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9512" y="1691680"/>
            <a:ext cx="8795320" cy="4833664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51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строка </a:t>
            </a:r>
            <a:r>
              <a:rPr lang="ru-RU" sz="5100" dirty="0"/>
              <a:t>– </a:t>
            </a:r>
            <a:r>
              <a:rPr lang="ru-RU" sz="5100" b="1" i="1" dirty="0"/>
              <a:t>одно слово </a:t>
            </a:r>
            <a:r>
              <a:rPr lang="ru-RU" sz="5100" dirty="0"/>
              <a:t>– название стихотворения, обычно существительное.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51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строка </a:t>
            </a:r>
            <a:r>
              <a:rPr lang="ru-RU" sz="5100" dirty="0"/>
              <a:t>– </a:t>
            </a:r>
            <a:r>
              <a:rPr lang="ru-RU" sz="5100" b="1" i="1" dirty="0"/>
              <a:t>два слова </a:t>
            </a:r>
            <a:r>
              <a:rPr lang="ru-RU" sz="5100" dirty="0"/>
              <a:t>(прилагательные или причастия). Описание темы.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51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6C0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строка </a:t>
            </a:r>
            <a:r>
              <a:rPr lang="ru-RU" sz="5100" dirty="0"/>
              <a:t>– </a:t>
            </a:r>
            <a:r>
              <a:rPr lang="ru-RU" sz="5100" b="1" i="1" dirty="0"/>
              <a:t>три слова </a:t>
            </a:r>
            <a:r>
              <a:rPr lang="ru-RU" sz="5100" dirty="0"/>
              <a:t>(глаголы). Действия относящиеся к теме.</a:t>
            </a:r>
          </a:p>
          <a:p>
            <a:pPr indent="0" algn="just">
              <a:lnSpc>
                <a:spcPct val="110000"/>
              </a:lnSpc>
              <a:buFont typeface="Arial" pitchFamily="34" charset="0"/>
              <a:buNone/>
            </a:pPr>
            <a:r>
              <a:rPr lang="ru-RU" sz="51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DA6F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строка </a:t>
            </a:r>
            <a:r>
              <a:rPr lang="ru-RU" sz="5100" dirty="0"/>
              <a:t>– </a:t>
            </a:r>
            <a:r>
              <a:rPr lang="ru-RU" sz="5100" b="1" i="1" dirty="0"/>
              <a:t>четыре слова </a:t>
            </a:r>
            <a:r>
              <a:rPr lang="ru-RU" sz="5100" dirty="0"/>
              <a:t>– </a:t>
            </a:r>
            <a:r>
              <a:rPr lang="ru-RU" sz="5100" b="1" i="1" dirty="0"/>
              <a:t>предложение. </a:t>
            </a:r>
            <a:r>
              <a:rPr lang="ru-RU" sz="5100" dirty="0"/>
              <a:t>Фраза, которая показывает отношение автора к теме.</a:t>
            </a:r>
          </a:p>
          <a:p>
            <a:pPr indent="0" algn="just">
              <a:lnSpc>
                <a:spcPct val="120000"/>
              </a:lnSpc>
              <a:buFont typeface="Arial" pitchFamily="34" charset="0"/>
              <a:buNone/>
            </a:pPr>
            <a:r>
              <a:rPr lang="ru-RU" sz="51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 строка </a:t>
            </a:r>
            <a:r>
              <a:rPr lang="ru-RU" sz="5100" dirty="0"/>
              <a:t>– </a:t>
            </a:r>
            <a:r>
              <a:rPr lang="ru-RU" sz="5100" b="1" i="1" dirty="0"/>
              <a:t>одно слово </a:t>
            </a:r>
            <a:r>
              <a:rPr lang="ru-RU" sz="5100" dirty="0"/>
              <a:t>– ассоциация, которая повторяет суть темы, обычно существительное.</a:t>
            </a:r>
          </a:p>
          <a:p>
            <a:pPr indent="0"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576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6C0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ЦВЕТОК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02380"/>
            <a:ext cx="8254699" cy="33774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933056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55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764704"/>
            <a:ext cx="5760640" cy="1359024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Нетрадиционные</a:t>
            </a:r>
            <a:br>
              <a:rPr lang="ru-RU" b="1" i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i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уроки: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780928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Уроки в форме соревнования и игр: конкурс, турнир, эстафета (лингвистический бой), дуэль, КВН, деловая игра, ролевая игра, кроссворд, викторина и т.п.</a:t>
            </a:r>
          </a:p>
          <a:p>
            <a:pPr algn="just"/>
            <a:endParaRPr lang="ru-RU" b="1" i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99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988840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    Уроки, основанные на формах, жанрах и методах работы, известных в общественной практике: исследование, изобретательство, анализ первоисточников, комментарии, мозговая атака, интервью, репортаж, рецензия.</a:t>
            </a:r>
          </a:p>
          <a:p>
            <a:pPr algn="just"/>
            <a:r>
              <a:rPr lang="ru-RU" sz="2400" b="1" dirty="0"/>
              <a:t>3. Уроки, основанные на нетрадиционной организации учебного материала: урок мудрости, откровение, урок-блок, урок-«дублер» начинает действовать».</a:t>
            </a:r>
          </a:p>
        </p:txBody>
      </p:sp>
    </p:spTree>
    <p:extLst>
      <p:ext uri="{BB962C8B-B14F-4D97-AF65-F5344CB8AC3E}">
        <p14:creationId xmlns:p14="http://schemas.microsoft.com/office/powerpoint/2010/main" val="2402997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91138" y="764704"/>
            <a:ext cx="763284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    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/>
              <a:t>Уроки, напоминающие публичные формы общения: пресс-конференция, аукцион, бенефис, митинг, регламентированная дискуссия, панорама, телепередача, телемост, рапорт, диалог, «живая газета», устный журнал.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1985" y="3600306"/>
            <a:ext cx="4618856" cy="620781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Урок -диспут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593880"/>
            <a:ext cx="19621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87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484784"/>
            <a:ext cx="6840760" cy="151216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prstClr val="black"/>
                </a:solidFill>
              </a:rPr>
              <a:t> Уроки, опирающиеся на фантазию: урок-сказка, урок-сюрприз, урок-путешествие.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7824" y="1664602"/>
            <a:ext cx="5482952" cy="1143000"/>
          </a:xfrm>
        </p:spPr>
        <p:txBody>
          <a:bodyPr>
            <a:noAutofit/>
          </a:bodyPr>
          <a:lstStyle/>
          <a:p>
            <a:br>
              <a:rPr lang="ru-RU" sz="3600" i="1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ru-RU" sz="3600" i="1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ru-RU" sz="3600" i="1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ru-RU" sz="3600" i="1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ru-RU" sz="3600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i="1" dirty="0">
                <a:solidFill>
                  <a:schemeClr val="accent4">
                    <a:lumMod val="75000"/>
                  </a:schemeClr>
                </a:solidFill>
              </a:rPr>
              <a:t>Путешествие по стране «Лексика»</a:t>
            </a:r>
          </a:p>
        </p:txBody>
      </p:sp>
    </p:spTree>
    <p:extLst>
      <p:ext uri="{BB962C8B-B14F-4D97-AF65-F5344CB8AC3E}">
        <p14:creationId xmlns:p14="http://schemas.microsoft.com/office/powerpoint/2010/main" val="1333770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42" y="4005064"/>
            <a:ext cx="8590706" cy="122413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                     «Защитник» неологизмов.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26795" y="2137420"/>
            <a:ext cx="8229600" cy="1579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    Уроки, основанные на имитации деятельности учреждений и организаций: суд, следствие, трибунал, ученый Совет.</a:t>
            </a:r>
          </a:p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ADDDF64-2C28-47F2-9878-85BC0A7FB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606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204864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        Перенесенные в рамках урока традиционные формы внеклассной работы: «Следствие ведут знатоки», утренник, сценка, инсценировка художественного произведения, «посиделки».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71418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4716950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>
                <a:solidFill>
                  <a:srgbClr val="002060"/>
                </a:solidFill>
              </a:rPr>
              <a:t>«Процесс информатизации общества стремительно движется вперед, и у школы нет иного выхода, кроме адаптации ее к информационному веку» </a:t>
            </a:r>
            <a:r>
              <a:rPr lang="ru-RU" sz="2000" dirty="0"/>
              <a:t>- из выступления Д. А. Медведева на Форуме инновационных идей молодежи.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980728"/>
            <a:ext cx="5328763" cy="364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7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92896"/>
            <a:ext cx="8229600" cy="2808312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</a:rPr>
              <a:t>         Трансформация традиционных способов организации урока: лекция-парадокс, парный опрос, экспресс-опрос, урок-зачет (защита оценки), урок-консультация, защита читательского формуляра, телеурок без телевидения.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773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58540"/>
            <a:ext cx="5554960" cy="1746323"/>
          </a:xfrm>
        </p:spPr>
        <p:txBody>
          <a:bodyPr>
            <a:normAutofit fontScale="90000"/>
          </a:bodyPr>
          <a:lstStyle/>
          <a:p>
            <a:br>
              <a:rPr lang="ru-RU" sz="3600" i="1" dirty="0">
                <a:solidFill>
                  <a:srgbClr val="00B050"/>
                </a:solidFill>
              </a:rPr>
            </a:br>
            <a:br>
              <a:rPr lang="ru-RU" sz="3600" i="1" dirty="0">
                <a:solidFill>
                  <a:srgbClr val="00B050"/>
                </a:solidFill>
              </a:rPr>
            </a:br>
            <a:br>
              <a:rPr lang="ru-RU" sz="3600" i="1" dirty="0">
                <a:solidFill>
                  <a:srgbClr val="00B050"/>
                </a:solidFill>
              </a:rPr>
            </a:br>
            <a:br>
              <a:rPr lang="ru-RU" sz="3600" i="1" dirty="0">
                <a:solidFill>
                  <a:srgbClr val="00B050"/>
                </a:solidFill>
              </a:rPr>
            </a:br>
            <a:r>
              <a:rPr lang="ru-RU" sz="3600" i="1" dirty="0">
                <a:solidFill>
                  <a:srgbClr val="FF0000"/>
                </a:solidFill>
              </a:rPr>
              <a:t>Нестандартные элементы традиционного урока:</a:t>
            </a:r>
            <a:br>
              <a:rPr lang="ru-RU" sz="3600" i="1" dirty="0">
                <a:solidFill>
                  <a:srgbClr val="00B050"/>
                </a:solidFill>
              </a:rPr>
            </a:br>
            <a:br>
              <a:rPr lang="ru-RU" sz="3600" i="1" dirty="0">
                <a:solidFill>
                  <a:srgbClr val="00B050"/>
                </a:solidFill>
              </a:rPr>
            </a:br>
            <a:r>
              <a:rPr lang="ru-RU" sz="3600" i="1" dirty="0">
                <a:solidFill>
                  <a:srgbClr val="00B050"/>
                </a:solidFill>
              </a:rPr>
              <a:t>Переведи с русского на русский.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33056"/>
            <a:ext cx="837361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3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1143000"/>
          </a:xfrm>
        </p:spPr>
        <p:txBody>
          <a:bodyPr>
            <a:normAutofit/>
          </a:bodyPr>
          <a:lstStyle/>
          <a:p>
            <a:r>
              <a:rPr lang="ru-RU" sz="3600" i="1" dirty="0">
                <a:solidFill>
                  <a:srgbClr val="0070C0"/>
                </a:solidFill>
              </a:rPr>
              <a:t>Найди лишнее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700808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973" y="306896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009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3168352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Лексический диктант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17638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140968"/>
            <a:ext cx="4644008" cy="348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244" y="620688"/>
            <a:ext cx="1430732" cy="225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65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6347048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i="1" u="sng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Типы домашнего задания: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9359" y="1268760"/>
            <a:ext cx="8640960" cy="6058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   </a:t>
            </a:r>
            <a:r>
              <a:rPr lang="ru-RU" sz="2000" dirty="0"/>
              <a:t>Творческая работа;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    Лингвистическое исследование текста;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    Подготовка иллюстраций к литературным произведениям, создание видеоклипов по литературным произведениям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Рисование обложек, диафильмов к литературным произведениям;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Инсценировка художественного произведения;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Исторический комментарий к произведениям (слайд – шоу);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самостоятельных литературных произведений различных жанров;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Продолжение неоконченных произведений;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словарных диктантов;</a:t>
            </a: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конспекта, опорных таблиц;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Презентации (обзор героев произведения, биография писателя);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 по памяти.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426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260648"/>
            <a:ext cx="5340559" cy="1146147"/>
          </a:xfrm>
          <a:prstGeom prst="rect">
            <a:avLst/>
          </a:prstGeom>
        </p:spPr>
      </p:pic>
      <p:graphicFrame>
        <p:nvGraphicFramePr>
          <p:cNvPr id="24" name="Объект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9777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1869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11560" y="2276872"/>
            <a:ext cx="8229600" cy="3096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/>
              <a:t>   Вывод: </a:t>
            </a:r>
            <a:r>
              <a:rPr lang="ru-RU" sz="2600" dirty="0"/>
              <a:t>Инновационный подход к обучению позволяет так организовать учебный процесс, что ребёнку урок и в радость, и приносит пользу, не превращаясь просто в забаву или игру. И, может быть, именно на таком уроке, как говорил Цицерон, «зажгутся глаза слушающего о глаза говорящего».</a:t>
            </a:r>
            <a:r>
              <a:rPr lang="ru-RU" b="1" i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66937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704856" cy="1143000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00B0F0"/>
                </a:solidFill>
              </a:rPr>
              <a:t>Что такое «инновация»?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120950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buNone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Инновация</a:t>
            </a:r>
            <a:r>
              <a:rPr lang="ru-RU" sz="2400" dirty="0"/>
              <a:t> – (от латинского </a:t>
            </a:r>
            <a:r>
              <a:rPr lang="ru-RU" sz="2400" b="1" i="1" dirty="0"/>
              <a:t>«</a:t>
            </a:r>
            <a:r>
              <a:rPr lang="en-US" sz="2400" b="1" i="1" dirty="0"/>
              <a:t>innovation</a:t>
            </a:r>
            <a:r>
              <a:rPr lang="ru-RU" sz="2400" b="1" i="1" dirty="0"/>
              <a:t>» </a:t>
            </a:r>
            <a:r>
              <a:rPr lang="ru-RU" sz="2400" dirty="0"/>
              <a:t>–</a:t>
            </a:r>
            <a:r>
              <a:rPr lang="ru-RU" sz="2400" i="1" dirty="0"/>
              <a:t>нововведение, изменение, обновление</a:t>
            </a:r>
            <a:r>
              <a:rPr lang="ru-RU" sz="2400" dirty="0"/>
              <a:t>) деятельность по созданию, освоению, использованию и распространению нового, с целенаправленным изменением, вносящим в среду внедрения новые элементы, вызывающие изменение системы из одного состояния в другое.</a:t>
            </a:r>
          </a:p>
          <a:p>
            <a:pPr indent="0" algn="ctr">
              <a:buNone/>
            </a:pPr>
            <a:r>
              <a:rPr lang="ru-RU" sz="2400" dirty="0"/>
              <a:t>(</a:t>
            </a:r>
            <a:r>
              <a:rPr lang="ru-RU" sz="2400" i="1" dirty="0"/>
              <a:t>Современный словарь иностранных языков</a:t>
            </a:r>
            <a:r>
              <a:rPr lang="ru-R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8608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764704"/>
            <a:ext cx="6696744" cy="1143000"/>
          </a:xfrm>
        </p:spPr>
        <p:txBody>
          <a:bodyPr/>
          <a:lstStyle/>
          <a:p>
            <a:r>
              <a:rPr lang="ru-RU" b="1" i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Актуальность: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1520" y="2204864"/>
            <a:ext cx="8568952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34298"/>
            <a:ext cx="842493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/>
              <a:t>- соответствие концепции гуманизации образования;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/>
              <a:t>- преодоление формализма, авторитарного стиля в системе преподавания;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/>
              <a:t>- использование личностно ориентированного обучения;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/>
              <a:t>- поиск условий для раскрытия творческого потенциала ученика;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/>
              <a:t>- соответствие социокультурной потребности современного общества к самостоятельной творческой деятельности.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/>
              <a:t>Обучение проходит не по принуждению ,а через пробуждение  интереса к получению знаний.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/>
              <a:t>У учащихся возрастает глубина понимания учебного материала, познавательная активность и творческая самостоятельность.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57332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063909"/>
            <a:ext cx="6552728" cy="1143000"/>
          </a:xfrm>
        </p:spPr>
        <p:txBody>
          <a:bodyPr/>
          <a:lstStyle/>
          <a:p>
            <a:r>
              <a:rPr lang="ru-RU" b="1" i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Цели: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274838"/>
            <a:ext cx="6984776" cy="312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развитие интеллектуальных, коммуникативных, лингвистических и творческих способностей учащихся;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формирование личностных качеств учащихся;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выработка умений, влияющих на учебно-познавательную деятельность и переход на уровень продуктивного творчества;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развитие различных типов мышления;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-формирование качественных знаний, умений и навыков.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842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620688"/>
            <a:ext cx="5770984" cy="1143000"/>
          </a:xfrm>
        </p:spPr>
        <p:txBody>
          <a:bodyPr/>
          <a:lstStyle/>
          <a:p>
            <a:r>
              <a:rPr lang="ru-RU" b="1" i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Задачи: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276872"/>
            <a:ext cx="784887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создание обстановки сотрудничества ученика и учителя;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выработка долговременной положительной мотивации к обучению;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включение учащихся в креативную деятельность;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тщательный отбор материала и способов его подачи.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0506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620688"/>
            <a:ext cx="5904656" cy="1143000"/>
          </a:xfrm>
        </p:spPr>
        <p:txBody>
          <a:bodyPr/>
          <a:lstStyle/>
          <a:p>
            <a:r>
              <a:rPr lang="ru-RU" b="1" i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Технологии: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564904"/>
            <a:ext cx="72728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392680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развивающее обучение;	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проблемное обучение;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развитие критического мышления;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дифференцированный подход к обучению;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создание ситуации успеха на уроке.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6266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/>
          <a:lstStyle/>
          <a:p>
            <a:r>
              <a:rPr lang="ru-RU" b="1" i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Принципы: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586462"/>
            <a:ext cx="676875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креативность (ориентация на творчество);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усвоение знаний в системе;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нетрадиционные формы уроков;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использование наглядности.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1677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476672"/>
            <a:ext cx="4762872" cy="1224136"/>
          </a:xfrm>
        </p:spPr>
        <p:txBody>
          <a:bodyPr/>
          <a:lstStyle/>
          <a:p>
            <a:r>
              <a:rPr lang="ru-RU" b="1" i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Приемы: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348880"/>
            <a:ext cx="72008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400" i="1" dirty="0">
                <a:solidFill>
                  <a:srgbClr val="000000"/>
                </a:solidFill>
                <a:ea typeface="Times New Roman"/>
                <a:cs typeface="Times New Roman"/>
              </a:rPr>
              <a:t>синквейн;</a:t>
            </a:r>
            <a:endParaRPr lang="ru-RU" sz="2400" i="1" dirty="0">
              <a:latin typeface="Calibri"/>
              <a:ea typeface="Calibri"/>
              <a:cs typeface="Times New Roman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дидактическая игра;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работа с тестами;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нетрадиционные формы домашнего задания;</a:t>
            </a:r>
          </a:p>
          <a:p>
            <a:pPr lvl="0">
              <a:buFont typeface="Wingdings" pitchFamily="2" charset="2"/>
              <a:buChar char="v"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endParaRPr lang="ru-RU" i="1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endParaRPr lang="ru-RU" i="1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564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sen">
  <a:themeElements>
    <a:clrScheme name="Другая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F2DCD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303570</Template>
  <TotalTime>503</TotalTime>
  <Words>866</Words>
  <Application>Microsoft Office PowerPoint</Application>
  <PresentationFormat>Экран (4:3)</PresentationFormat>
  <Paragraphs>95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Monotype Corsiva</vt:lpstr>
      <vt:lpstr>Times New Roman</vt:lpstr>
      <vt:lpstr>Wingdings</vt:lpstr>
      <vt:lpstr>osen</vt:lpstr>
      <vt:lpstr>Использование инновационных технологий на уроках русского языка и литературы</vt:lpstr>
      <vt:lpstr>Презентация PowerPoint</vt:lpstr>
      <vt:lpstr>Что такое «инновация»?</vt:lpstr>
      <vt:lpstr>Актуальность:</vt:lpstr>
      <vt:lpstr>Цели:</vt:lpstr>
      <vt:lpstr>Задачи:</vt:lpstr>
      <vt:lpstr>Технологии:</vt:lpstr>
      <vt:lpstr>Принципы:</vt:lpstr>
      <vt:lpstr>Приемы:</vt:lpstr>
      <vt:lpstr>СИНКВЕЙН </vt:lpstr>
      <vt:lpstr>Цели проведения:</vt:lpstr>
      <vt:lpstr>Правила написания синквейна:</vt:lpstr>
      <vt:lpstr>ЦВЕТОК</vt:lpstr>
      <vt:lpstr>Нетрадиционные  уроки:</vt:lpstr>
      <vt:lpstr>Презентация PowerPoint</vt:lpstr>
      <vt:lpstr> Урок -диспут</vt:lpstr>
      <vt:lpstr>     Путешествие по стране «Лексика»</vt:lpstr>
      <vt:lpstr>                     «Защитник» неологизмов.</vt:lpstr>
      <vt:lpstr>Презентация PowerPoint</vt:lpstr>
      <vt:lpstr>Презентация PowerPoint</vt:lpstr>
      <vt:lpstr>    Нестандартные элементы традиционного урока:  Переведи с русского на русский.</vt:lpstr>
      <vt:lpstr>Найди лишнее</vt:lpstr>
      <vt:lpstr>Лексический диктант</vt:lpstr>
      <vt:lpstr>Типы домашнего задания: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Эльвина</dc:creator>
  <cp:lastModifiedBy>Partizan School</cp:lastModifiedBy>
  <cp:revision>51</cp:revision>
  <cp:lastPrinted>2015-03-30T21:33:45Z</cp:lastPrinted>
  <dcterms:created xsi:type="dcterms:W3CDTF">2014-11-20T19:20:31Z</dcterms:created>
  <dcterms:modified xsi:type="dcterms:W3CDTF">2025-01-30T04:23:52Z</dcterms:modified>
</cp:coreProperties>
</file>