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7" r:id="rId3"/>
    <p:sldId id="262" r:id="rId4"/>
    <p:sldId id="263" r:id="rId5"/>
    <p:sldId id="264" r:id="rId6"/>
    <p:sldId id="269" r:id="rId7"/>
    <p:sldId id="270" r:id="rId8"/>
    <p:sldId id="271" r:id="rId9"/>
    <p:sldId id="272" r:id="rId10"/>
    <p:sldId id="273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83" userDrawn="1">
          <p15:clr>
            <a:srgbClr val="A4A3A4"/>
          </p15:clr>
        </p15:guide>
        <p15:guide id="3" pos="1298" userDrawn="1">
          <p15:clr>
            <a:srgbClr val="A4A3A4"/>
          </p15:clr>
        </p15:guide>
        <p15:guide id="4" pos="618" userDrawn="1">
          <p15:clr>
            <a:srgbClr val="A4A3A4"/>
          </p15:clr>
        </p15:guide>
        <p15:guide id="5" orient="horz" pos="398" userDrawn="1">
          <p15:clr>
            <a:srgbClr val="A4A3A4"/>
          </p15:clr>
        </p15:guide>
        <p15:guide id="6" orient="horz" pos="4367" userDrawn="1">
          <p15:clr>
            <a:srgbClr val="A4A3A4"/>
          </p15:clr>
        </p15:guide>
        <p15:guide id="7" orient="horz" pos="4912" userDrawn="1">
          <p15:clr>
            <a:srgbClr val="A4A3A4"/>
          </p15:clr>
        </p15:guide>
        <p15:guide id="8" orient="horz" pos="5433" userDrawn="1">
          <p15:clr>
            <a:srgbClr val="A4A3A4"/>
          </p15:clr>
        </p15:guide>
        <p15:guide id="9" pos="459" userDrawn="1">
          <p15:clr>
            <a:srgbClr val="A4A3A4"/>
          </p15:clr>
        </p15:guide>
        <p15:guide id="10" pos="2750" userDrawn="1">
          <p15:clr>
            <a:srgbClr val="A4A3A4"/>
          </p15:clr>
        </p15:guide>
        <p15:guide id="11" pos="2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C2F2"/>
    <a:srgbClr val="B4B4B4"/>
    <a:srgbClr val="64BC46"/>
    <a:srgbClr val="F58220"/>
    <a:srgbClr val="000000"/>
    <a:srgbClr val="FED900"/>
    <a:srgbClr val="EEDA79"/>
    <a:srgbClr val="D69D5A"/>
    <a:srgbClr val="E6D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042" y="54"/>
      </p:cViewPr>
      <p:guideLst>
        <p:guide orient="horz" pos="3120"/>
        <p:guide pos="2183"/>
        <p:guide pos="1298"/>
        <p:guide pos="618"/>
        <p:guide orient="horz" pos="398"/>
        <p:guide orient="horz" pos="4367"/>
        <p:guide orient="horz" pos="4912"/>
        <p:guide orient="horz" pos="5433"/>
        <p:guide pos="459"/>
        <p:guide pos="2750"/>
        <p:guide pos="2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CE88-7CCC-44CB-9EC7-985AC44020E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0EDE-4BB2-41D6-AEC9-FFA7F6979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5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CE88-7CCC-44CB-9EC7-985AC44020E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0EDE-4BB2-41D6-AEC9-FFA7F6979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60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CE88-7CCC-44CB-9EC7-985AC44020E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0EDE-4BB2-41D6-AEC9-FFA7F6979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8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CE88-7CCC-44CB-9EC7-985AC44020E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0EDE-4BB2-41D6-AEC9-FFA7F6979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3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CE88-7CCC-44CB-9EC7-985AC44020E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0EDE-4BB2-41D6-AEC9-FFA7F6979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9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CE88-7CCC-44CB-9EC7-985AC44020E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0EDE-4BB2-41D6-AEC9-FFA7F6979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0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CE88-7CCC-44CB-9EC7-985AC44020E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0EDE-4BB2-41D6-AEC9-FFA7F6979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0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CE88-7CCC-44CB-9EC7-985AC44020E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0EDE-4BB2-41D6-AEC9-FFA7F6979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3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CE88-7CCC-44CB-9EC7-985AC44020E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0EDE-4BB2-41D6-AEC9-FFA7F6979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4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CE88-7CCC-44CB-9EC7-985AC44020E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0EDE-4BB2-41D6-AEC9-FFA7F6979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4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CE88-7CCC-44CB-9EC7-985AC44020E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0EDE-4BB2-41D6-AEC9-FFA7F6979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DCE88-7CCC-44CB-9EC7-985AC44020E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C0EDE-4BB2-41D6-AEC9-FFA7F6979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2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55F29E4-FD53-B8EC-3BF8-9F5D9613BF69}"/>
              </a:ext>
            </a:extLst>
          </p:cNvPr>
          <p:cNvSpPr/>
          <p:nvPr/>
        </p:nvSpPr>
        <p:spPr>
          <a:xfrm>
            <a:off x="-712420" y="1547487"/>
            <a:ext cx="4679118" cy="467911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13"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2142D-4B09-75C6-E5D3-50E6FBF5C7C6}"/>
              </a:ext>
            </a:extLst>
          </p:cNvPr>
          <p:cNvSpPr txBox="1"/>
          <p:nvPr/>
        </p:nvSpPr>
        <p:spPr>
          <a:xfrm>
            <a:off x="283370" y="2793642"/>
            <a:ext cx="3837692" cy="117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dirty="0">
                <a:latin typeface="Russo One" panose="02000503050000020004" pitchFamily="2" charset="0"/>
                <a:ea typeface="Blogger Sans" panose="02000506030000020004" pitchFamily="50" charset="0"/>
              </a:rPr>
              <a:t>Армейские  забавы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D3D1FC-FAA0-69A3-5987-1B2B808BC788}"/>
              </a:ext>
            </a:extLst>
          </p:cNvPr>
          <p:cNvSpPr txBox="1"/>
          <p:nvPr/>
        </p:nvSpPr>
        <p:spPr>
          <a:xfrm>
            <a:off x="276983" y="7984904"/>
            <a:ext cx="327602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автор-составитель:</a:t>
            </a:r>
          </a:p>
          <a:p>
            <a:r>
              <a:rPr lang="ru-RU" sz="1400" dirty="0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ВОРОТНИКОВА</a:t>
            </a:r>
            <a:endParaRPr lang="en-US" sz="1400" dirty="0">
              <a:solidFill>
                <a:schemeClr val="bg1"/>
              </a:solidFill>
              <a:latin typeface="Exo 2" panose="00000500000000000000" pitchFamily="2" charset="-52"/>
              <a:ea typeface="Blogger Sans Light" panose="02000506030000020004" pitchFamily="50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АНАСТАСИЯ АЛЕКСАНДРОВНА</a:t>
            </a:r>
          </a:p>
          <a:p>
            <a:r>
              <a:rPr lang="ru-RU" sz="14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педагог-организатор ГАУДО «</a:t>
            </a:r>
            <a:r>
              <a:rPr lang="ru-RU" sz="1400" dirty="0" err="1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Домисолька</a:t>
            </a:r>
            <a:r>
              <a:rPr lang="ru-RU" sz="14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7FD18D-E689-215B-D9BF-AF0E4D171CCB}"/>
              </a:ext>
            </a:extLst>
          </p:cNvPr>
          <p:cNvSpPr txBox="1"/>
          <p:nvPr/>
        </p:nvSpPr>
        <p:spPr>
          <a:xfrm>
            <a:off x="279984" y="3843700"/>
            <a:ext cx="35655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План – сценарий </a:t>
            </a:r>
          </a:p>
          <a:p>
            <a:r>
              <a:rPr lang="ru-RU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игровой  программы, посвященной </a:t>
            </a:r>
            <a:endParaRPr lang="en-US" dirty="0">
              <a:latin typeface="Exo 2" panose="00000500000000000000" pitchFamily="2" charset="-52"/>
              <a:ea typeface="Blogger Sans Light" panose="02000506030000020004" pitchFamily="50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Дню защитника Отечества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788B4-21CC-1360-D841-23D542DF533A}"/>
              </a:ext>
            </a:extLst>
          </p:cNvPr>
          <p:cNvGrpSpPr>
            <a:grpSpLocks noChangeAspect="1"/>
          </p:cNvGrpSpPr>
          <p:nvPr/>
        </p:nvGrpSpPr>
        <p:grpSpPr>
          <a:xfrm>
            <a:off x="2565625" y="1061232"/>
            <a:ext cx="1800000" cy="1800000"/>
            <a:chOff x="827814" y="2351814"/>
            <a:chExt cx="5202371" cy="52023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29BF159-07B2-D863-E9FE-144FFFC37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814" y="2351814"/>
              <a:ext cx="5202371" cy="520237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9EA5D4B-CEAB-A323-E15D-F12AFBE8C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99" y="2514599"/>
              <a:ext cx="4876800" cy="4876800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F0FB83-7A45-525B-82C3-7F2E05DCA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600" r="96600">
                        <a14:foregroundMark x1="38000" y1="39730" x2="36700" y2="50675"/>
                        <a14:foregroundMark x1="36800" y1="50675" x2="30000" y2="57421"/>
                        <a14:foregroundMark x1="28800" y1="59520" x2="25700" y2="62969"/>
                        <a14:foregroundMark x1="19100" y1="77661" x2="20700" y2="86057"/>
                        <a14:foregroundMark x1="20900" y1="86057" x2="23600" y2="89355"/>
                        <a14:foregroundMark x1="23600" y1="88606" x2="26200" y2="88606"/>
                        <a14:foregroundMark x1="26200" y1="88606" x2="30200" y2="89805"/>
                        <a14:foregroundMark x1="65300" y1="53973" x2="64800" y2="67166"/>
                        <a14:foregroundMark x1="65800" y1="67616" x2="67600" y2="81709"/>
                        <a14:foregroundMark x1="67600" y1="81709" x2="57200" y2="89955"/>
                        <a14:foregroundMark x1="57200" y1="89955" x2="53200" y2="87406"/>
                        <a14:foregroundMark x1="53200" y1="87406" x2="37300" y2="86357"/>
                        <a14:foregroundMark x1="37300" y1="86357" x2="30100" y2="89805"/>
                        <a14:foregroundMark x1="29700" y1="89955" x2="29700" y2="89955"/>
                        <a14:foregroundMark x1="31200" y1="91304" x2="36700" y2="91004"/>
                        <a14:foregroundMark x1="37400" y1="89505" x2="42600" y2="68666"/>
                        <a14:foregroundMark x1="50000" y1="79160" x2="53300" y2="49325"/>
                        <a14:foregroundMark x1="44300" y1="62219" x2="46800" y2="31034"/>
                        <a14:foregroundMark x1="35200" y1="39280" x2="34300" y2="28336"/>
                        <a14:foregroundMark x1="34300" y1="28186" x2="38600" y2="16492"/>
                        <a14:foregroundMark x1="36600" y1="13793" x2="41000" y2="11844"/>
                        <a14:foregroundMark x1="45300" y1="1949" x2="39700" y2="11694"/>
                        <a14:foregroundMark x1="36700" y1="90855" x2="41200" y2="86057"/>
                        <a14:foregroundMark x1="67300" y1="78861" x2="67900" y2="69565"/>
                        <a14:foregroundMark x1="67900" y1="69565" x2="65300" y2="61019"/>
                        <a14:foregroundMark x1="65300" y1="61619" x2="65100" y2="56072"/>
                        <a14:foregroundMark x1="65100" y1="56072" x2="61800" y2="51274"/>
                        <a14:foregroundMark x1="28300" y1="47976" x2="28500" y2="54123"/>
                        <a14:foregroundMark x1="28500" y1="49175" x2="30000" y2="53223"/>
                        <a14:backgroundMark x1="58400" y1="89655" x2="80700" y2="82009"/>
                        <a14:backgroundMark x1="72000" y1="81109" x2="83300" y2="66417"/>
                        <a14:backgroundMark x1="61000" y1="87856" x2="70100" y2="79760"/>
                        <a14:backgroundMark x1="66300" y1="83508" x2="68600" y2="75412"/>
                        <a14:backgroundMark x1="68700" y1="74363" x2="68700" y2="74363"/>
                        <a14:backgroundMark x1="51500" y1="88456" x2="54500" y2="89355"/>
                        <a14:backgroundMark x1="55500" y1="90255" x2="61600" y2="91304"/>
                        <a14:backgroundMark x1="43400" y1="87706" x2="39900" y2="87856"/>
                        <a14:backgroundMark x1="62700" y1="51874" x2="65700" y2="56072"/>
                        <a14:backgroundMark x1="59600" y1="44678" x2="63600" y2="44678"/>
                        <a14:backgroundMark x1="62000" y1="43928" x2="68500" y2="32384"/>
                        <a14:backgroundMark x1="56600" y1="44978" x2="57500" y2="41079"/>
                        <a14:backgroundMark x1="57100" y1="44528" x2="61200" y2="44078"/>
                        <a14:backgroundMark x1="59300" y1="47376" x2="62500" y2="52174"/>
                        <a14:backgroundMark x1="19300" y1="75562" x2="23100" y2="69265"/>
                        <a14:backgroundMark x1="25700" y1="62369" x2="27100" y2="59070"/>
                        <a14:backgroundMark x1="28000" y1="50525" x2="28300" y2="46927"/>
                        <a14:backgroundMark x1="29200" y1="49475" x2="28300" y2="47076"/>
                        <a14:backgroundMark x1="28900" y1="49775" x2="28500" y2="47976"/>
                        <a14:backgroundMark x1="49100" y1="300" x2="50600" y2="2249"/>
                        <a14:backgroundMark x1="48500" y1="300" x2="50900" y2="4948"/>
                        <a14:backgroundMark x1="47800" y1="600" x2="47600" y2="150"/>
                        <a14:backgroundMark x1="47400" y1="450" x2="47000" y2="0"/>
                        <a14:backgroundMark x1="37600" y1="17991" x2="36600" y2="20540"/>
                        <a14:backgroundMark x1="53200" y1="10645" x2="52800" y2="9745"/>
                        <a14:backgroundMark x1="52400" y1="9145" x2="52000" y2="7946"/>
                        <a14:backgroundMark x1="51600" y1="7646" x2="51300" y2="6447"/>
                        <a14:backgroundMark x1="54500" y1="13343" x2="56700" y2="17691"/>
                        <a14:backgroundMark x1="57000" y1="19040" x2="57800" y2="22639"/>
                        <a14:backgroundMark x1="56400" y1="17091" x2="56900" y2="18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58" r="30966" b="6977"/>
          <a:stretch/>
        </p:blipFill>
        <p:spPr bwMode="auto">
          <a:xfrm>
            <a:off x="2538525" y="3954010"/>
            <a:ext cx="5357700" cy="65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368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720546-58D2-1AD0-65CC-05D4BF30A55D}"/>
              </a:ext>
            </a:extLst>
          </p:cNvPr>
          <p:cNvSpPr txBox="1"/>
          <p:nvPr/>
        </p:nvSpPr>
        <p:spPr>
          <a:xfrm>
            <a:off x="2127266" y="9690427"/>
            <a:ext cx="481755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автор-составитель: ВОРОТНИКОВА АНАСТАСИЯ АЛЕКСАНДРОВНА педагог-организатор ГАУДО «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Домисолька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»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27E2851-E39B-991A-575E-A4F8D65454E5}"/>
              </a:ext>
            </a:extLst>
          </p:cNvPr>
          <p:cNvGrpSpPr/>
          <p:nvPr/>
        </p:nvGrpSpPr>
        <p:grpSpPr>
          <a:xfrm>
            <a:off x="201278" y="5783189"/>
            <a:ext cx="549680" cy="549680"/>
            <a:chOff x="-155865" y="5017741"/>
            <a:chExt cx="542454" cy="542454"/>
          </a:xfrm>
          <a:solidFill>
            <a:srgbClr val="B4B4B4"/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328AFFF-CD8F-EA77-A2E8-17B1A6A8AB06}"/>
                </a:ext>
              </a:extLst>
            </p:cNvPr>
            <p:cNvSpPr/>
            <p:nvPr/>
          </p:nvSpPr>
          <p:spPr>
            <a:xfrm>
              <a:off x="-155865" y="5017741"/>
              <a:ext cx="542454" cy="5424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+mn-cs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53C5D0C-EE8C-7CAD-23FF-6CC8449AC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541" y="5097065"/>
              <a:ext cx="383807" cy="383807"/>
            </a:xfrm>
            <a:prstGeom prst="rect">
              <a:avLst/>
            </a:prstGeom>
            <a:grpFill/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BA5F928-D919-A992-2B5A-651E9A703627}"/>
              </a:ext>
            </a:extLst>
          </p:cNvPr>
          <p:cNvSpPr txBox="1"/>
          <p:nvPr/>
        </p:nvSpPr>
        <p:spPr>
          <a:xfrm>
            <a:off x="1004291" y="360001"/>
            <a:ext cx="51641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 Каждому солдату на службе придется ходить в разного рода наряды – быть дневальным, часовым, патрульным и т.. Представьте себе ситуацию: вы – дневальный по роте, стоите «на тумбочке», то есть на посту у  входа в расположение роты и должны подавать различные команды. Наша задача: проверить и научить вас находчивости. Итак, ситуация. Вы – дневальные, входит командир роты и видит у вас в руках предмет, не имеющий отношение к службе. Ваша задача убедить командира – наших зрителей: этот предмет необходим для эффективности несения службе на дежурстве.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 ( игрушка,  соска, мелки для рисования и т.д.) 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0C5B5AE-05D7-F6B6-D8A6-8888CD377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2" y="2964065"/>
            <a:ext cx="720000" cy="7200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C85A402E-2074-DF94-899D-45A786C8D143}"/>
              </a:ext>
            </a:extLst>
          </p:cNvPr>
          <p:cNvSpPr txBox="1"/>
          <p:nvPr/>
        </p:nvSpPr>
        <p:spPr>
          <a:xfrm>
            <a:off x="1004292" y="3153481"/>
            <a:ext cx="5448822" cy="307777"/>
          </a:xfrm>
          <a:prstGeom prst="rect">
            <a:avLst/>
          </a:prstGeom>
          <a:solidFill>
            <a:srgbClr val="B4B4B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tabLst>
                <a:tab pos="169307" algn="l"/>
              </a:tabLst>
              <a:defRPr sz="160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9307" algn="l"/>
              </a:tabLst>
              <a:defRPr/>
            </a:pPr>
            <a:r>
              <a:rPr lang="ru-RU" sz="1400" dirty="0">
                <a:latin typeface="Exo 2" panose="00000500000000000000" pitchFamily="2" charset="-52"/>
              </a:rPr>
              <a:t>Конкурс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+mn-cs"/>
              </a:rPr>
              <a:t>«Сила духа» (по одному участнику от каждой группы)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9271E0-7487-E4B1-BDD5-2B6C0E9C046A}"/>
              </a:ext>
            </a:extLst>
          </p:cNvPr>
          <p:cNvSpPr txBox="1"/>
          <p:nvPr/>
        </p:nvSpPr>
        <p:spPr>
          <a:xfrm>
            <a:off x="917967" y="3615429"/>
            <a:ext cx="52940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 Каждое утро солдата начинается  с физподготовки. Всем известно, что для хорошей пробежки по плацу нужны сильные легкие, развить которые, можно при помощи очень  известного  и доступного тренажера. Вручить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   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конкурсантам тренажеры.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xo 2" panose="00000500000000000000" pitchFamily="2" charset="-52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 Ассистент вручает конкурсантам воздушные шарики.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Да-да, мы не ошиблись, доступные тренажеры для силы духа – это воздушные шарики. По моему сигналу вам нужно их надуть. Раз, два, три… Дуем!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66DD7C-62F9-6622-F315-11D69F6FDB89}"/>
              </a:ext>
            </a:extLst>
          </p:cNvPr>
          <p:cNvSpPr txBox="1"/>
          <p:nvPr/>
        </p:nvSpPr>
        <p:spPr>
          <a:xfrm>
            <a:off x="1075448" y="5966270"/>
            <a:ext cx="5306510" cy="307777"/>
          </a:xfrm>
          <a:prstGeom prst="rect">
            <a:avLst/>
          </a:prstGeom>
          <a:solidFill>
            <a:srgbClr val="B4B4B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tabLst>
                <a:tab pos="169307" algn="l"/>
              </a:tabLst>
              <a:defRPr sz="160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9307" algn="l"/>
              </a:tabLst>
              <a:defRPr/>
            </a:pPr>
            <a:r>
              <a:rPr lang="ru-RU" sz="1400" dirty="0">
                <a:latin typeface="Exo 2" panose="00000500000000000000" pitchFamily="2" charset="-52"/>
              </a:rPr>
              <a:t>Танцевальный номер от девочек(слово жюри)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xo 2" panose="00000500000000000000" pitchFamily="2" charset="-52"/>
              <a:ea typeface="Blogger Sans Light" panose="02000506030000020004" pitchFamily="50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524F94B-FBAC-6536-2E92-71D3A4CD4991}"/>
              </a:ext>
            </a:extLst>
          </p:cNvPr>
          <p:cNvGrpSpPr/>
          <p:nvPr/>
        </p:nvGrpSpPr>
        <p:grpSpPr>
          <a:xfrm>
            <a:off x="187785" y="6932613"/>
            <a:ext cx="648000" cy="648000"/>
            <a:chOff x="8267356" y="2683639"/>
            <a:chExt cx="648000" cy="648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52EDE41-B044-DD22-2E72-D85F65E2A3B2}"/>
                </a:ext>
              </a:extLst>
            </p:cNvPr>
            <p:cNvSpPr/>
            <p:nvPr/>
          </p:nvSpPr>
          <p:spPr>
            <a:xfrm>
              <a:off x="8267356" y="2683639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Phenomena" panose="00000500000000000000" pitchFamily="50" charset="-52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419F26A-9BD0-AA31-F667-D85DF149E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8058" y="2774341"/>
              <a:ext cx="466597" cy="466597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7FBC760-1D36-F854-542A-B9A695F6FCF0}"/>
              </a:ext>
            </a:extLst>
          </p:cNvPr>
          <p:cNvSpPr txBox="1"/>
          <p:nvPr/>
        </p:nvSpPr>
        <p:spPr>
          <a:xfrm>
            <a:off x="939371" y="6662764"/>
            <a:ext cx="529403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 Дорогие наши мальчики, вот и подведены результаты нашей веселой, дружной встречи, посвященной 23 февраля! Еще раз поздравляем Вас с праздником! Желаем</a:t>
            </a:r>
            <a:r>
              <a:rPr lang="ru-RU" sz="1400" dirty="0">
                <a:solidFill>
                  <a:prstClr val="white"/>
                </a:solidFill>
                <a:latin typeface="Exo 2" panose="00000500000000000000" pitchFamily="2" charset="-52"/>
                <a:ea typeface="Times New Roman" panose="02020603050405020304" pitchFamily="18" charset="0"/>
              </a:rPr>
              <a:t> успехов в учебе, интересных проектов , выступлений , и конечно, чистого мирного неба над головой.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  Навсегда оставайтесь сильными, смелыми, мужественными, добрыми, благородными и помните о высоком звании мужчин!</a:t>
            </a:r>
          </a:p>
        </p:txBody>
      </p:sp>
    </p:spTree>
    <p:extLst>
      <p:ext uri="{BB962C8B-B14F-4D97-AF65-F5344CB8AC3E}">
        <p14:creationId xmlns:p14="http://schemas.microsoft.com/office/powerpoint/2010/main" val="58638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95DC442-803B-7CD6-6C76-CE7B390F7323}"/>
              </a:ext>
            </a:extLst>
          </p:cNvPr>
          <p:cNvSpPr/>
          <p:nvPr/>
        </p:nvSpPr>
        <p:spPr>
          <a:xfrm>
            <a:off x="-333767" y="-2536845"/>
            <a:ext cx="7525534" cy="7525534"/>
          </a:xfrm>
          <a:prstGeom prst="ellipse">
            <a:avLst/>
          </a:prstGeom>
          <a:solidFill>
            <a:schemeClr val="bg1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latin typeface="Exo 2" panose="00000500000000000000" pitchFamily="2" charset="-52"/>
              <a:ea typeface="Blogger Sans Light" panose="02000506030000020004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558699-681D-CDE0-AD30-EBD119BA790A}"/>
              </a:ext>
            </a:extLst>
          </p:cNvPr>
          <p:cNvSpPr txBox="1"/>
          <p:nvPr/>
        </p:nvSpPr>
        <p:spPr>
          <a:xfrm>
            <a:off x="2319018" y="5680604"/>
            <a:ext cx="22242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 algn="just">
              <a:buNone/>
              <a:defRPr sz="3600" b="1">
                <a:latin typeface="Phenomena Black" panose="00000A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3200" b="0" dirty="0">
                <a:latin typeface="Russo One" panose="02000503050000020004" pitchFamily="2" charset="0"/>
                <a:ea typeface="Blogger Sans Light" panose="02000506030000020004" pitchFamily="50" charset="0"/>
              </a:rPr>
              <a:t>ЗАДАЧИ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F202F1-ABAE-D9CD-D0CB-65151CF74184}"/>
              </a:ext>
            </a:extLst>
          </p:cNvPr>
          <p:cNvSpPr txBox="1"/>
          <p:nvPr/>
        </p:nvSpPr>
        <p:spPr>
          <a:xfrm>
            <a:off x="1043767" y="6529029"/>
            <a:ext cx="1679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РАСШИРЕНИЕ</a:t>
            </a:r>
            <a:endParaRPr lang="ru-RU" dirty="0">
              <a:solidFill>
                <a:schemeClr val="bg1"/>
              </a:solidFill>
              <a:latin typeface="Exo 2" panose="00000500000000000000" pitchFamily="2" charset="-52"/>
              <a:ea typeface="Blogger Sans Light" panose="02000506030000020004" pitchFamily="50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FC5A53-43D6-6AE4-EBD7-4F2A7DA09322}"/>
              </a:ext>
            </a:extLst>
          </p:cNvPr>
          <p:cNvSpPr txBox="1"/>
          <p:nvPr/>
        </p:nvSpPr>
        <p:spPr>
          <a:xfrm>
            <a:off x="1061464" y="6835969"/>
            <a:ext cx="216123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Гендерного представления, формирование стремления быть сильными, смелыми</a:t>
            </a:r>
            <a:endParaRPr lang="ru-RU" sz="1400" dirty="0">
              <a:latin typeface="Exo 2" panose="00000500000000000000" pitchFamily="2" charset="-52"/>
              <a:ea typeface="Blogger Sans Light" panose="02000506030000020004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42488F-DC97-870F-7654-F4076EBD9C0A}"/>
              </a:ext>
            </a:extLst>
          </p:cNvPr>
          <p:cNvSpPr txBox="1"/>
          <p:nvPr/>
        </p:nvSpPr>
        <p:spPr>
          <a:xfrm>
            <a:off x="1042941" y="7977005"/>
            <a:ext cx="21612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ВОСПИТАНИЕ</a:t>
            </a:r>
            <a:endParaRPr lang="ru-RU" sz="2000" dirty="0">
              <a:solidFill>
                <a:schemeClr val="bg1"/>
              </a:solidFill>
              <a:latin typeface="Exo 2" panose="00000500000000000000" pitchFamily="2" charset="-52"/>
              <a:ea typeface="Blogger Sans Light" panose="02000506030000020004" pitchFamily="50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93E9C8-EA9F-6AA0-3962-59F778AC125B}"/>
              </a:ext>
            </a:extLst>
          </p:cNvPr>
          <p:cNvSpPr txBox="1"/>
          <p:nvPr/>
        </p:nvSpPr>
        <p:spPr>
          <a:xfrm>
            <a:off x="4004549" y="7977005"/>
            <a:ext cx="28665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РАЗВИТИЕ</a:t>
            </a:r>
          </a:p>
          <a:p>
            <a:r>
              <a:rPr lang="ru-RU" sz="2000" dirty="0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КРУГОЗОРА</a:t>
            </a:r>
            <a:endParaRPr lang="ru-RU" sz="2000" dirty="0">
              <a:solidFill>
                <a:schemeClr val="bg1"/>
              </a:solidFill>
              <a:latin typeface="Exo 2" panose="00000500000000000000" pitchFamily="2" charset="-52"/>
              <a:ea typeface="Blogger Sans Light" panose="02000506030000020004" pitchFamily="50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5FCF2DD-7BAE-7633-55C4-EF8F43FA288B}"/>
              </a:ext>
            </a:extLst>
          </p:cNvPr>
          <p:cNvSpPr txBox="1"/>
          <p:nvPr/>
        </p:nvSpPr>
        <p:spPr>
          <a:xfrm>
            <a:off x="4023832" y="8673705"/>
            <a:ext cx="24153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знакомство детей с разными родами войск, боевой техникой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67370B7-E8C3-1371-70C9-6103C6E3B1BB}"/>
              </a:ext>
            </a:extLst>
          </p:cNvPr>
          <p:cNvSpPr txBox="1"/>
          <p:nvPr/>
        </p:nvSpPr>
        <p:spPr>
          <a:xfrm>
            <a:off x="4004550" y="6517739"/>
            <a:ext cx="16923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СПЛОЧЕНИЕ</a:t>
            </a:r>
            <a:endParaRPr lang="ru-RU" sz="2000" dirty="0">
              <a:solidFill>
                <a:schemeClr val="bg1"/>
              </a:solidFill>
              <a:latin typeface="Exo 2" panose="00000500000000000000" pitchFamily="2" charset="-52"/>
              <a:ea typeface="Blogger Sans Light" panose="02000506030000020004" pitchFamily="50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454C34F-3943-C82D-DA75-E94024241D7B}"/>
              </a:ext>
            </a:extLst>
          </p:cNvPr>
          <p:cNvSpPr txBox="1"/>
          <p:nvPr/>
        </p:nvSpPr>
        <p:spPr>
          <a:xfrm>
            <a:off x="4004550" y="6865949"/>
            <a:ext cx="24153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групп через совместную</a:t>
            </a:r>
          </a:p>
          <a:p>
            <a:pPr marL="0" indent="0">
              <a:buNone/>
            </a:pPr>
            <a:r>
              <a:rPr lang="ru-RU" sz="16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игровую деятельность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C9A29-31DD-1BF2-50A8-CCBB060E571E}"/>
              </a:ext>
            </a:extLst>
          </p:cNvPr>
          <p:cNvSpPr txBox="1"/>
          <p:nvPr/>
        </p:nvSpPr>
        <p:spPr>
          <a:xfrm>
            <a:off x="640365" y="3022617"/>
            <a:ext cx="55365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61C2F2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Воспитание активной гражданской позиции, чувства патриотизма, уважительное отношение к ветеранам Войны, чувство гордости за героическое поведение своего народа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41E24B-B235-BCCF-3478-EBF79D069B5C}"/>
              </a:ext>
            </a:extLst>
          </p:cNvPr>
          <p:cNvSpPr txBox="1"/>
          <p:nvPr/>
        </p:nvSpPr>
        <p:spPr>
          <a:xfrm>
            <a:off x="696325" y="2489317"/>
            <a:ext cx="5612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200" dirty="0">
                <a:latin typeface="Russo One" panose="02000503050000020004" pitchFamily="2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ЦЕЛЬ МЕРОПРИЯТИЯ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A140997-1333-2287-D6F5-8F427FE8755D}"/>
              </a:ext>
            </a:extLst>
          </p:cNvPr>
          <p:cNvSpPr/>
          <p:nvPr/>
        </p:nvSpPr>
        <p:spPr>
          <a:xfrm>
            <a:off x="-964504" y="-5428776"/>
            <a:ext cx="8874918" cy="641134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latin typeface="Exo 2" panose="00000500000000000000" pitchFamily="2" charset="-52"/>
              <a:ea typeface="Blogger Sans Light" panose="02000506030000020004" pitchFamily="50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7D7DC9E-D98B-DF18-DA99-C8D15E32737F}"/>
              </a:ext>
            </a:extLst>
          </p:cNvPr>
          <p:cNvGrpSpPr/>
          <p:nvPr/>
        </p:nvGrpSpPr>
        <p:grpSpPr>
          <a:xfrm>
            <a:off x="1503122" y="37578"/>
            <a:ext cx="4020855" cy="703004"/>
            <a:chOff x="7504000" y="1022476"/>
            <a:chExt cx="3059368" cy="7030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2F9FA3-F163-8797-6044-B9FE6C070B2E}"/>
                </a:ext>
              </a:extLst>
            </p:cNvPr>
            <p:cNvSpPr txBox="1"/>
            <p:nvPr/>
          </p:nvSpPr>
          <p:spPr>
            <a:xfrm>
              <a:off x="7860679" y="1022476"/>
              <a:ext cx="234600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ru-RU" sz="2400" dirty="0">
                  <a:solidFill>
                    <a:schemeClr val="bg1"/>
                  </a:solidFill>
                  <a:latin typeface="Russo One" panose="02000503050000020004" pitchFamily="2" charset="0"/>
                  <a:ea typeface="Blogger Sans" panose="02000506030000020004" pitchFamily="50" charset="0"/>
                  <a:cs typeface="Times New Roman" panose="02020603050405020304" pitchFamily="18" charset="0"/>
                </a:rPr>
                <a:t>АУДИТОРИЯ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798658-5B14-349F-C870-E4E850996F1F}"/>
                </a:ext>
              </a:extLst>
            </p:cNvPr>
            <p:cNvSpPr txBox="1"/>
            <p:nvPr/>
          </p:nvSpPr>
          <p:spPr>
            <a:xfrm>
              <a:off x="7504000" y="1386926"/>
              <a:ext cx="305936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Exo 2" panose="00000500000000000000" pitchFamily="2" charset="-52"/>
                  <a:ea typeface="Blogger Sans Light" panose="02000506030000020004" pitchFamily="50" charset="0"/>
                  <a:cs typeface="Times New Roman" panose="02020603050405020304" pitchFamily="18" charset="0"/>
                </a:rPr>
                <a:t>обучающиеся театра </a:t>
              </a:r>
              <a:r>
                <a:rPr lang="en-US" sz="1600" dirty="0">
                  <a:solidFill>
                    <a:schemeClr val="bg1"/>
                  </a:solidFill>
                  <a:latin typeface="Exo 2" panose="00000500000000000000" pitchFamily="2" charset="-52"/>
                  <a:ea typeface="Blogger Sans Light" panose="02000506030000020004" pitchFamily="50" charset="0"/>
                  <a:cs typeface="Times New Roman" panose="02020603050405020304" pitchFamily="18" charset="0"/>
                </a:rPr>
                <a:t>10-12</a:t>
              </a:r>
              <a:r>
                <a:rPr lang="ru-RU" sz="1600" dirty="0">
                  <a:solidFill>
                    <a:schemeClr val="bg1"/>
                  </a:solidFill>
                  <a:latin typeface="Exo 2" panose="00000500000000000000" pitchFamily="2" charset="-52"/>
                  <a:ea typeface="Blogger Sans Light" panose="02000506030000020004" pitchFamily="50" charset="0"/>
                  <a:cs typeface="Times New Roman" panose="02020603050405020304" pitchFamily="18" charset="0"/>
                </a:rPr>
                <a:t>лет</a:t>
              </a:r>
              <a:endParaRPr lang="ru-RU" sz="1600" dirty="0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26595F3-D1C2-2717-3AF0-B24994B6152C}"/>
              </a:ext>
            </a:extLst>
          </p:cNvPr>
          <p:cNvSpPr txBox="1"/>
          <p:nvPr/>
        </p:nvSpPr>
        <p:spPr>
          <a:xfrm>
            <a:off x="1061464" y="8402073"/>
            <a:ext cx="21612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Чувства патриотизма, любви к своей родине</a:t>
            </a:r>
            <a:endParaRPr lang="ru-RU" sz="1600" dirty="0">
              <a:latin typeface="Exo 2" panose="00000500000000000000" pitchFamily="2" charset="-52"/>
              <a:ea typeface="Blogger Sans Light" panose="02000506030000020004" pitchFamily="50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83D3432-CD89-3249-E3C1-78D363CF1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0" y="6647271"/>
            <a:ext cx="720000" cy="72000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EEFA5D02-5A22-2F82-663B-3067691FB02F}"/>
              </a:ext>
            </a:extLst>
          </p:cNvPr>
          <p:cNvGrpSpPr>
            <a:grpSpLocks noChangeAspect="1"/>
          </p:cNvGrpSpPr>
          <p:nvPr/>
        </p:nvGrpSpPr>
        <p:grpSpPr>
          <a:xfrm>
            <a:off x="2872551" y="1061232"/>
            <a:ext cx="1260000" cy="1260000"/>
            <a:chOff x="827814" y="2351814"/>
            <a:chExt cx="5202371" cy="520237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71BC235-0A93-96A5-9300-85A07710C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814" y="2351814"/>
              <a:ext cx="5202371" cy="520237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20E3C04-0426-07B1-910F-6A41874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99" y="2514599"/>
              <a:ext cx="4876800" cy="4876800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39646800-2A1D-8EE9-FDC5-645E6AD6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0" y="8105651"/>
            <a:ext cx="720000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1F0D66-65F3-7D58-F0FA-FB8CFF604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510" y="6647271"/>
            <a:ext cx="720000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F6684-405C-309C-52CA-82967D560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510" y="8105651"/>
            <a:ext cx="720000" cy="72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881A77-A8A2-600F-0CA6-7C9980470D1A}"/>
              </a:ext>
            </a:extLst>
          </p:cNvPr>
          <p:cNvSpPr txBox="1"/>
          <p:nvPr/>
        </p:nvSpPr>
        <p:spPr>
          <a:xfrm>
            <a:off x="2127266" y="9690427"/>
            <a:ext cx="481755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srgbClr val="000000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автор-составитель: ВОРОТНИКОВА АНАСТАСИЯ АЛЕКСАНДРОВНА педагог-организатор ГАУДО «</a:t>
            </a:r>
            <a:r>
              <a:rPr lang="ru-RU" sz="700" dirty="0" err="1">
                <a:solidFill>
                  <a:srgbClr val="000000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Домисолька</a:t>
            </a:r>
            <a:r>
              <a:rPr lang="ru-RU" sz="700" dirty="0">
                <a:solidFill>
                  <a:srgbClr val="000000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0484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4A89A-EFD9-2AFF-C4E3-B3F573F32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322" y="5892422"/>
            <a:ext cx="3757146" cy="383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«Песни военных лет» </a:t>
            </a:r>
          </a:p>
        </p:txBody>
      </p:sp>
      <p:sp>
        <p:nvSpPr>
          <p:cNvPr id="6" name="Partial Circle 5">
            <a:extLst>
              <a:ext uri="{FF2B5EF4-FFF2-40B4-BE49-F238E27FC236}">
                <a16:creationId xmlns:a16="http://schemas.microsoft.com/office/drawing/2014/main" id="{3FFC66D3-CFB7-414A-49B4-213CC4CFCD78}"/>
              </a:ext>
            </a:extLst>
          </p:cNvPr>
          <p:cNvSpPr/>
          <p:nvPr/>
        </p:nvSpPr>
        <p:spPr>
          <a:xfrm rot="16200000">
            <a:off x="-255645" y="-9114628"/>
            <a:ext cx="14314374" cy="14314374"/>
          </a:xfrm>
          <a:prstGeom prst="pie">
            <a:avLst>
              <a:gd name="adj1" fmla="val 10814697"/>
              <a:gd name="adj2" fmla="val 162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Exo 2" panose="00000500000000000000" pitchFamily="2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5E940E-FBDB-63BC-CAD6-EA3DBA0D7925}"/>
              </a:ext>
            </a:extLst>
          </p:cNvPr>
          <p:cNvSpPr txBox="1"/>
          <p:nvPr/>
        </p:nvSpPr>
        <p:spPr>
          <a:xfrm>
            <a:off x="1550210" y="436467"/>
            <a:ext cx="4485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  <a:latin typeface="Russo One" panose="02000503050000020004" pitchFamily="2" charset="0"/>
                <a:ea typeface="Blogger Sans" panose="02000506030000020004" pitchFamily="50" charset="0"/>
                <a:cs typeface="Times New Roman" panose="02020603050405020304" pitchFamily="18" charset="0"/>
              </a:rPr>
              <a:t>ДЕЙСТВУЮЩИЕ ЛИЦА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7D0D42-51CE-C017-5EFF-F76B59C73731}"/>
              </a:ext>
            </a:extLst>
          </p:cNvPr>
          <p:cNvSpPr txBox="1"/>
          <p:nvPr/>
        </p:nvSpPr>
        <p:spPr>
          <a:xfrm>
            <a:off x="781914" y="5006332"/>
            <a:ext cx="51121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800" b="1">
                <a:solidFill>
                  <a:schemeClr val="bg1"/>
                </a:solidFill>
                <a:latin typeface="Phenomena" panose="000005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b="0" dirty="0">
                <a:latin typeface="Russo One" panose="02000503050000020004" pitchFamily="2" charset="0"/>
                <a:ea typeface="Blogger Sans" panose="02000506030000020004" pitchFamily="50" charset="0"/>
              </a:rPr>
              <a:t>МУЗЫКАЛЬНЫЕ ПАУЗЫ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770E7A-C29F-5C1B-CC19-085653F77939}"/>
              </a:ext>
            </a:extLst>
          </p:cNvPr>
          <p:cNvSpPr txBox="1"/>
          <p:nvPr/>
        </p:nvSpPr>
        <p:spPr>
          <a:xfrm>
            <a:off x="2060575" y="1607663"/>
            <a:ext cx="1281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ru-RU" sz="2000" dirty="0">
                <a:solidFill>
                  <a:srgbClr val="61C2F2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Ведущий</a:t>
            </a:r>
          </a:p>
        </p:txBody>
      </p:sp>
      <p:sp>
        <p:nvSpPr>
          <p:cNvPr id="29" name="Partial Circle 28">
            <a:extLst>
              <a:ext uri="{FF2B5EF4-FFF2-40B4-BE49-F238E27FC236}">
                <a16:creationId xmlns:a16="http://schemas.microsoft.com/office/drawing/2014/main" id="{095972C0-E851-7869-11FA-A7CED8B98D17}"/>
              </a:ext>
            </a:extLst>
          </p:cNvPr>
          <p:cNvSpPr/>
          <p:nvPr/>
        </p:nvSpPr>
        <p:spPr>
          <a:xfrm rot="16200000">
            <a:off x="335168" y="-8832798"/>
            <a:ext cx="13444055" cy="13444055"/>
          </a:xfrm>
          <a:prstGeom prst="pie">
            <a:avLst>
              <a:gd name="adj1" fmla="val 10788946"/>
              <a:gd name="adj2" fmla="val 16200000"/>
            </a:avLst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Exo 2" panose="00000500000000000000" pitchFamily="2" charset="-52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CE1BE95-1A23-F170-E570-BA8FFB4772F7}"/>
              </a:ext>
            </a:extLst>
          </p:cNvPr>
          <p:cNvSpPr/>
          <p:nvPr/>
        </p:nvSpPr>
        <p:spPr>
          <a:xfrm>
            <a:off x="6169564" y="44288"/>
            <a:ext cx="1307578" cy="1307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Exo 2" panose="00000500000000000000" pitchFamily="2" charset="-52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8B117C36-A994-AB67-252A-CA94A43B6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8" y="5886809"/>
            <a:ext cx="394413" cy="394413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23A5F1AC-D39C-6687-A729-F3EE0475B334}"/>
              </a:ext>
            </a:extLst>
          </p:cNvPr>
          <p:cNvSpPr txBox="1"/>
          <p:nvPr/>
        </p:nvSpPr>
        <p:spPr>
          <a:xfrm>
            <a:off x="1234783" y="6583002"/>
            <a:ext cx="56363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«Из чего же сделаны наши мальчишки»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CE93D1D-7ACB-FA3E-54A5-17FE2E766CCD}"/>
              </a:ext>
            </a:extLst>
          </p:cNvPr>
          <p:cNvSpPr txBox="1"/>
          <p:nvPr/>
        </p:nvSpPr>
        <p:spPr>
          <a:xfrm>
            <a:off x="1298710" y="7259415"/>
            <a:ext cx="3533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«А ну, давай наяривай»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091C63C-EDF1-674B-9FAB-24A708D086D4}"/>
              </a:ext>
            </a:extLst>
          </p:cNvPr>
          <p:cNvSpPr txBox="1"/>
          <p:nvPr/>
        </p:nvSpPr>
        <p:spPr>
          <a:xfrm>
            <a:off x="1233488" y="7917789"/>
            <a:ext cx="50466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танцевальная музыка («</a:t>
            </a:r>
            <a:r>
              <a:rPr lang="ru-RU" sz="1600" dirty="0" err="1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Джентельмены</a:t>
            </a:r>
            <a:r>
              <a:rPr lang="ru-RU" sz="16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 удачи»)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3461EFC-5134-301F-BD43-50D33E9568FC}"/>
              </a:ext>
            </a:extLst>
          </p:cNvPr>
          <p:cNvSpPr txBox="1"/>
          <p:nvPr/>
        </p:nvSpPr>
        <p:spPr>
          <a:xfrm>
            <a:off x="1232894" y="8488655"/>
            <a:ext cx="56363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dirty="0">
                <a:latin typeface="Exo 2" panose="00000500000000000000" pitchFamily="2" charset="-52"/>
                <a:ea typeface="Blogger Sans Light" panose="02000506030000020004" pitchFamily="50" charset="0"/>
              </a:rPr>
              <a:t>другие мелодии: торжественная, марш, барабанные отбивки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BBB822-E370-FD18-DCEA-43BC9A21E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8" y="6555073"/>
            <a:ext cx="394413" cy="3944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213A29-5A24-93AC-DADC-9805CA0B7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8" y="7231486"/>
            <a:ext cx="394413" cy="394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B2B040-E6A5-BB8A-67C4-3E2844DE6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8" y="7889860"/>
            <a:ext cx="394413" cy="394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469C2C-4614-D79C-43A2-52AC16E84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8" y="8583836"/>
            <a:ext cx="394413" cy="39441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7A9FF57-9F94-B5F7-F70F-C86BE3F49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89" y="5076038"/>
            <a:ext cx="383807" cy="383807"/>
          </a:xfrm>
          <a:prstGeom prst="rect">
            <a:avLst/>
          </a:prstGeom>
          <a:noFill/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AC3953C3-F781-33E5-B337-1D1B2BDAB8F1}"/>
              </a:ext>
            </a:extLst>
          </p:cNvPr>
          <p:cNvGrpSpPr/>
          <p:nvPr/>
        </p:nvGrpSpPr>
        <p:grpSpPr>
          <a:xfrm>
            <a:off x="-556531" y="4621312"/>
            <a:ext cx="1307578" cy="1307578"/>
            <a:chOff x="-556531" y="4621312"/>
            <a:chExt cx="1307578" cy="130757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EF64F20-6007-4C50-7BF6-2399AED51ECD}"/>
                </a:ext>
              </a:extLst>
            </p:cNvPr>
            <p:cNvSpPr/>
            <p:nvPr/>
          </p:nvSpPr>
          <p:spPr>
            <a:xfrm>
              <a:off x="-556531" y="4621312"/>
              <a:ext cx="1307578" cy="13075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Exo 2" panose="00000500000000000000" pitchFamily="2" charset="-52"/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BD03FC2-9093-A748-F3CC-418AD10EE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7090" y="4940703"/>
              <a:ext cx="654478" cy="65447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D1E27B8-C792-7B9D-E803-80BE7D9C3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40" y="444021"/>
            <a:ext cx="508113" cy="50811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3F9DAA-69DE-2865-E67C-4EED891D0F9D}"/>
              </a:ext>
            </a:extLst>
          </p:cNvPr>
          <p:cNvGrpSpPr/>
          <p:nvPr/>
        </p:nvGrpSpPr>
        <p:grpSpPr>
          <a:xfrm>
            <a:off x="1405527" y="1527131"/>
            <a:ext cx="648000" cy="648000"/>
            <a:chOff x="663365" y="476603"/>
            <a:chExt cx="648000" cy="64800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8FA2D5F-B7EB-FB50-33A6-A867714C0146}"/>
                </a:ext>
              </a:extLst>
            </p:cNvPr>
            <p:cNvGrpSpPr/>
            <p:nvPr/>
          </p:nvGrpSpPr>
          <p:grpSpPr>
            <a:xfrm>
              <a:off x="663365" y="476603"/>
              <a:ext cx="648000" cy="648000"/>
              <a:chOff x="663365" y="476603"/>
              <a:chExt cx="648000" cy="648000"/>
            </a:xfrm>
            <a:solidFill>
              <a:srgbClr val="61C2F2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15D0370A-6EBB-9BDC-567F-A432A612B3F3}"/>
                  </a:ext>
                </a:extLst>
              </p:cNvPr>
              <p:cNvSpPr/>
              <p:nvPr/>
            </p:nvSpPr>
            <p:spPr>
              <a:xfrm>
                <a:off x="663365" y="476603"/>
                <a:ext cx="648000" cy="64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Exo 2" panose="00000500000000000000" pitchFamily="2" charset="-52"/>
                </a:endParaRP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C7F903E-4A58-26DF-5A5D-B82BDBDDA920}"/>
                  </a:ext>
                </a:extLst>
              </p:cNvPr>
              <p:cNvGrpSpPr/>
              <p:nvPr/>
            </p:nvGrpSpPr>
            <p:grpSpPr>
              <a:xfrm>
                <a:off x="848327" y="687056"/>
                <a:ext cx="277281" cy="320450"/>
                <a:chOff x="8410575" y="2724150"/>
                <a:chExt cx="3181350" cy="3676650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9D574AB7-9979-15D5-6C06-08F08E08D20D}"/>
                    </a:ext>
                  </a:extLst>
                </p:cNvPr>
                <p:cNvSpPr/>
                <p:nvPr/>
              </p:nvSpPr>
              <p:spPr>
                <a:xfrm>
                  <a:off x="8410575" y="5172075"/>
                  <a:ext cx="3181350" cy="1228725"/>
                </a:xfrm>
                <a:custGeom>
                  <a:avLst/>
                  <a:gdLst>
                    <a:gd name="connsiteX0" fmla="*/ 0 w 3181350"/>
                    <a:gd name="connsiteY0" fmla="*/ 266700 h 1228725"/>
                    <a:gd name="connsiteX1" fmla="*/ 609600 w 3181350"/>
                    <a:gd name="connsiteY1" fmla="*/ 38100 h 1228725"/>
                    <a:gd name="connsiteX2" fmla="*/ 628650 w 3181350"/>
                    <a:gd name="connsiteY2" fmla="*/ 685800 h 1228725"/>
                    <a:gd name="connsiteX3" fmla="*/ 2419350 w 3181350"/>
                    <a:gd name="connsiteY3" fmla="*/ 762000 h 1228725"/>
                    <a:gd name="connsiteX4" fmla="*/ 2552700 w 3181350"/>
                    <a:gd name="connsiteY4" fmla="*/ 590550 h 1228725"/>
                    <a:gd name="connsiteX5" fmla="*/ 2524125 w 3181350"/>
                    <a:gd name="connsiteY5" fmla="*/ 0 h 1228725"/>
                    <a:gd name="connsiteX6" fmla="*/ 3181350 w 3181350"/>
                    <a:gd name="connsiteY6" fmla="*/ 219075 h 1228725"/>
                    <a:gd name="connsiteX7" fmla="*/ 2847975 w 3181350"/>
                    <a:gd name="connsiteY7" fmla="*/ 1200150 h 1228725"/>
                    <a:gd name="connsiteX8" fmla="*/ 314325 w 3181350"/>
                    <a:gd name="connsiteY8" fmla="*/ 1228725 h 1228725"/>
                    <a:gd name="connsiteX9" fmla="*/ 238125 w 3181350"/>
                    <a:gd name="connsiteY9" fmla="*/ 714375 h 1228725"/>
                    <a:gd name="connsiteX10" fmla="*/ 0 w 3181350"/>
                    <a:gd name="connsiteY10" fmla="*/ 266700 h 122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81350" h="1228725">
                      <a:moveTo>
                        <a:pt x="0" y="266700"/>
                      </a:moveTo>
                      <a:lnTo>
                        <a:pt x="609600" y="38100"/>
                      </a:lnTo>
                      <a:lnTo>
                        <a:pt x="628650" y="685800"/>
                      </a:lnTo>
                      <a:lnTo>
                        <a:pt x="2419350" y="762000"/>
                      </a:lnTo>
                      <a:lnTo>
                        <a:pt x="2552700" y="590550"/>
                      </a:lnTo>
                      <a:lnTo>
                        <a:pt x="2524125" y="0"/>
                      </a:lnTo>
                      <a:lnTo>
                        <a:pt x="3181350" y="219075"/>
                      </a:lnTo>
                      <a:lnTo>
                        <a:pt x="2847975" y="1200150"/>
                      </a:lnTo>
                      <a:lnTo>
                        <a:pt x="314325" y="1228725"/>
                      </a:lnTo>
                      <a:lnTo>
                        <a:pt x="238125" y="714375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Exo 2" panose="00000500000000000000" pitchFamily="2" charset="-52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05A77590-C0DB-69BB-A8FF-09B7A2AA7606}"/>
                    </a:ext>
                  </a:extLst>
                </p:cNvPr>
                <p:cNvSpPr/>
                <p:nvPr/>
              </p:nvSpPr>
              <p:spPr>
                <a:xfrm>
                  <a:off x="9020175" y="2724150"/>
                  <a:ext cx="2428875" cy="923925"/>
                </a:xfrm>
                <a:custGeom>
                  <a:avLst/>
                  <a:gdLst>
                    <a:gd name="connsiteX0" fmla="*/ 0 w 2428875"/>
                    <a:gd name="connsiteY0" fmla="*/ 285750 h 923925"/>
                    <a:gd name="connsiteX1" fmla="*/ 0 w 2428875"/>
                    <a:gd name="connsiteY1" fmla="*/ 285750 h 923925"/>
                    <a:gd name="connsiteX2" fmla="*/ 85725 w 2428875"/>
                    <a:gd name="connsiteY2" fmla="*/ 285750 h 923925"/>
                    <a:gd name="connsiteX3" fmla="*/ 1771650 w 2428875"/>
                    <a:gd name="connsiteY3" fmla="*/ 304800 h 923925"/>
                    <a:gd name="connsiteX4" fmla="*/ 1943100 w 2428875"/>
                    <a:gd name="connsiteY4" fmla="*/ 0 h 923925"/>
                    <a:gd name="connsiteX5" fmla="*/ 2124075 w 2428875"/>
                    <a:gd name="connsiteY5" fmla="*/ 95250 h 923925"/>
                    <a:gd name="connsiteX6" fmla="*/ 2295525 w 2428875"/>
                    <a:gd name="connsiteY6" fmla="*/ 314325 h 923925"/>
                    <a:gd name="connsiteX7" fmla="*/ 2428875 w 2428875"/>
                    <a:gd name="connsiteY7" fmla="*/ 504825 h 923925"/>
                    <a:gd name="connsiteX8" fmla="*/ 2276475 w 2428875"/>
                    <a:gd name="connsiteY8" fmla="*/ 638175 h 923925"/>
                    <a:gd name="connsiteX9" fmla="*/ 2105025 w 2428875"/>
                    <a:gd name="connsiteY9" fmla="*/ 752475 h 923925"/>
                    <a:gd name="connsiteX10" fmla="*/ 2066925 w 2428875"/>
                    <a:gd name="connsiteY10" fmla="*/ 923925 h 923925"/>
                    <a:gd name="connsiteX11" fmla="*/ 1866900 w 2428875"/>
                    <a:gd name="connsiteY11" fmla="*/ 923925 h 923925"/>
                    <a:gd name="connsiteX12" fmla="*/ 1733550 w 2428875"/>
                    <a:gd name="connsiteY12" fmla="*/ 628650 h 923925"/>
                    <a:gd name="connsiteX13" fmla="*/ 0 w 2428875"/>
                    <a:gd name="connsiteY13" fmla="*/ 590550 h 923925"/>
                    <a:gd name="connsiteX14" fmla="*/ 0 w 2428875"/>
                    <a:gd name="connsiteY14" fmla="*/ 285750 h 923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428875" h="923925">
                      <a:moveTo>
                        <a:pt x="0" y="285750"/>
                      </a:moveTo>
                      <a:lnTo>
                        <a:pt x="0" y="285750"/>
                      </a:lnTo>
                      <a:lnTo>
                        <a:pt x="85725" y="285750"/>
                      </a:lnTo>
                      <a:lnTo>
                        <a:pt x="1771650" y="304800"/>
                      </a:lnTo>
                      <a:lnTo>
                        <a:pt x="1943100" y="0"/>
                      </a:lnTo>
                      <a:lnTo>
                        <a:pt x="2124075" y="95250"/>
                      </a:lnTo>
                      <a:lnTo>
                        <a:pt x="2295525" y="314325"/>
                      </a:lnTo>
                      <a:lnTo>
                        <a:pt x="2428875" y="504825"/>
                      </a:lnTo>
                      <a:lnTo>
                        <a:pt x="2276475" y="638175"/>
                      </a:lnTo>
                      <a:lnTo>
                        <a:pt x="2105025" y="752475"/>
                      </a:lnTo>
                      <a:lnTo>
                        <a:pt x="2066925" y="923925"/>
                      </a:lnTo>
                      <a:lnTo>
                        <a:pt x="1866900" y="923925"/>
                      </a:lnTo>
                      <a:lnTo>
                        <a:pt x="1733550" y="628650"/>
                      </a:lnTo>
                      <a:lnTo>
                        <a:pt x="0" y="590550"/>
                      </a:lnTo>
                      <a:lnTo>
                        <a:pt x="0" y="2857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Exo 2" panose="00000500000000000000" pitchFamily="2" charset="-52"/>
                  </a:endParaRPr>
                </a:p>
              </p:txBody>
            </p:sp>
          </p:grp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2EADB3A-88DA-32E9-ECD8-2F9866927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067" y="567305"/>
              <a:ext cx="466597" cy="46659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A0F056-DEA0-00EF-8481-95DC9F506A79}"/>
              </a:ext>
            </a:extLst>
          </p:cNvPr>
          <p:cNvGrpSpPr>
            <a:grpSpLocks noChangeAspect="1"/>
          </p:cNvGrpSpPr>
          <p:nvPr/>
        </p:nvGrpSpPr>
        <p:grpSpPr>
          <a:xfrm>
            <a:off x="2210828" y="2504763"/>
            <a:ext cx="648000" cy="648000"/>
            <a:chOff x="3779664" y="3530551"/>
            <a:chExt cx="942099" cy="942099"/>
          </a:xfrm>
          <a:solidFill>
            <a:srgbClr val="61C2F2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F4EB848-EF4E-AB26-3831-916F47EDDE46}"/>
                </a:ext>
              </a:extLst>
            </p:cNvPr>
            <p:cNvSpPr/>
            <p:nvPr/>
          </p:nvSpPr>
          <p:spPr>
            <a:xfrm>
              <a:off x="3779664" y="3530551"/>
              <a:ext cx="942099" cy="9420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61C2F2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2B4A3AE-6DCF-ED59-066E-1CA8707F3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1713" y="3722600"/>
              <a:ext cx="558000" cy="558000"/>
            </a:xfrm>
            <a:prstGeom prst="rect">
              <a:avLst/>
            </a:prstGeom>
            <a:grpFill/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6881BC4-C103-385E-0591-8BAEFDA09F5C}"/>
              </a:ext>
            </a:extLst>
          </p:cNvPr>
          <p:cNvSpPr txBox="1"/>
          <p:nvPr/>
        </p:nvSpPr>
        <p:spPr>
          <a:xfrm>
            <a:off x="2826833" y="2585405"/>
            <a:ext cx="2884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61C2F2"/>
                </a:solidFill>
                <a:latin typeface="Clear Sans" panose="020B0503030202020304" pitchFamily="34" charset="0"/>
                <a:ea typeface="Blogger Sans Light" panose="02000506030000020004" pitchFamily="50" charset="0"/>
                <a:cs typeface="Clear Sans" panose="020B0503030202020304" pitchFamily="34" charset="0"/>
              </a:rPr>
              <a:t>Танцевальная группа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52D2D3-700A-D0E6-B586-DAD67D8B54A0}"/>
              </a:ext>
            </a:extLst>
          </p:cNvPr>
          <p:cNvSpPr txBox="1"/>
          <p:nvPr/>
        </p:nvSpPr>
        <p:spPr>
          <a:xfrm>
            <a:off x="2127266" y="9690427"/>
            <a:ext cx="481755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srgbClr val="000000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автор-составитель: ВОРОТНИКОВА АНАСТАСИЯ АЛЕКСАНДРОВНА педагог-организатор ГАУДО «</a:t>
            </a:r>
            <a:r>
              <a:rPr lang="ru-RU" sz="700" dirty="0" err="1">
                <a:solidFill>
                  <a:srgbClr val="000000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Домисолька</a:t>
            </a:r>
            <a:r>
              <a:rPr lang="ru-RU" sz="700" dirty="0">
                <a:solidFill>
                  <a:srgbClr val="000000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6422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5CB8-34A1-45E7-8A01-CADF8C3C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287" y="423868"/>
            <a:ext cx="5471656" cy="6005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Russo One" panose="02000503050000020004" pitchFamily="2" charset="0"/>
              </a:rPr>
              <a:t>ОБЩЕЕ ВРЕМЯ МЕРОПРИЯТИЯ ~ 1ч 10мин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C24258-4E77-F11B-82B8-85C3ABEB0581}"/>
              </a:ext>
            </a:extLst>
          </p:cNvPr>
          <p:cNvCxnSpPr>
            <a:cxnSpLocks/>
            <a:stCxn id="83" idx="3"/>
            <a:endCxn id="6" idx="0"/>
          </p:cNvCxnSpPr>
          <p:nvPr/>
        </p:nvCxnSpPr>
        <p:spPr>
          <a:xfrm>
            <a:off x="1325007" y="1887179"/>
            <a:ext cx="4428414" cy="1120"/>
          </a:xfrm>
          <a:prstGeom prst="line">
            <a:avLst/>
          </a:prstGeom>
          <a:ln w="22225">
            <a:solidFill>
              <a:srgbClr val="0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FF8C3E-F71D-EBA9-88BD-063AB94A3A8A}"/>
              </a:ext>
            </a:extLst>
          </p:cNvPr>
          <p:cNvCxnSpPr>
            <a:cxnSpLocks/>
            <a:endCxn id="122" idx="2"/>
          </p:cNvCxnSpPr>
          <p:nvPr/>
        </p:nvCxnSpPr>
        <p:spPr>
          <a:xfrm>
            <a:off x="1299948" y="8407187"/>
            <a:ext cx="4610870" cy="15423"/>
          </a:xfrm>
          <a:prstGeom prst="line">
            <a:avLst/>
          </a:prstGeom>
          <a:ln w="22225">
            <a:solidFill>
              <a:srgbClr val="000000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>
            <a:extLst>
              <a:ext uri="{FF2B5EF4-FFF2-40B4-BE49-F238E27FC236}">
                <a16:creationId xmlns:a16="http://schemas.microsoft.com/office/drawing/2014/main" id="{48344995-C80F-DB95-9026-C53452630591}"/>
              </a:ext>
            </a:extLst>
          </p:cNvPr>
          <p:cNvSpPr/>
          <p:nvPr/>
        </p:nvSpPr>
        <p:spPr>
          <a:xfrm>
            <a:off x="5132774" y="1888021"/>
            <a:ext cx="1278316" cy="1324943"/>
          </a:xfrm>
          <a:prstGeom prst="arc">
            <a:avLst>
              <a:gd name="adj1" fmla="val 16103925"/>
              <a:gd name="adj2" fmla="val 5358766"/>
            </a:avLst>
          </a:prstGeom>
          <a:ln w="2222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>
              <a:latin typeface="Exo 2" panose="00000500000000000000" pitchFamily="2" charset="-52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FF6516C0-05DE-F507-96B5-12CF6C53B854}"/>
              </a:ext>
            </a:extLst>
          </p:cNvPr>
          <p:cNvSpPr/>
          <p:nvPr/>
        </p:nvSpPr>
        <p:spPr>
          <a:xfrm rot="10800000">
            <a:off x="566287" y="3178310"/>
            <a:ext cx="1296294" cy="1278286"/>
          </a:xfrm>
          <a:prstGeom prst="arc">
            <a:avLst>
              <a:gd name="adj1" fmla="val 16200000"/>
              <a:gd name="adj2" fmla="val 5567565"/>
            </a:avLst>
          </a:prstGeom>
          <a:ln w="2222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>
              <a:latin typeface="Exo 2" panose="00000500000000000000" pitchFamily="2" charset="-52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2A0021F-3676-CC6D-1F4D-F639C6EC5B40}"/>
              </a:ext>
            </a:extLst>
          </p:cNvPr>
          <p:cNvCxnSpPr>
            <a:cxnSpLocks/>
            <a:stCxn id="21" idx="2"/>
            <a:endCxn id="6" idx="2"/>
          </p:cNvCxnSpPr>
          <p:nvPr/>
        </p:nvCxnSpPr>
        <p:spPr>
          <a:xfrm>
            <a:off x="1245576" y="3179048"/>
            <a:ext cx="4534302" cy="33865"/>
          </a:xfrm>
          <a:prstGeom prst="line">
            <a:avLst/>
          </a:prstGeom>
          <a:ln w="22225">
            <a:solidFill>
              <a:srgbClr val="0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060CD7-6FD4-4557-AF3E-89492EB79F59}"/>
              </a:ext>
            </a:extLst>
          </p:cNvPr>
          <p:cNvCxnSpPr>
            <a:cxnSpLocks/>
            <a:stCxn id="21" idx="0"/>
            <a:endCxn id="116" idx="0"/>
          </p:cNvCxnSpPr>
          <p:nvPr/>
        </p:nvCxnSpPr>
        <p:spPr>
          <a:xfrm>
            <a:off x="1214434" y="4456596"/>
            <a:ext cx="4517527" cy="9705"/>
          </a:xfrm>
          <a:prstGeom prst="line">
            <a:avLst/>
          </a:prstGeom>
          <a:ln w="22225">
            <a:solidFill>
              <a:srgbClr val="0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DFB8D6B-D6C1-C756-802F-9DC43AE1D4B3}"/>
              </a:ext>
            </a:extLst>
          </p:cNvPr>
          <p:cNvCxnSpPr>
            <a:cxnSpLocks/>
            <a:stCxn id="35" idx="2"/>
            <a:endCxn id="116" idx="2"/>
          </p:cNvCxnSpPr>
          <p:nvPr/>
        </p:nvCxnSpPr>
        <p:spPr>
          <a:xfrm flipV="1">
            <a:off x="1245576" y="5790915"/>
            <a:ext cx="4512842" cy="13956"/>
          </a:xfrm>
          <a:prstGeom prst="line">
            <a:avLst/>
          </a:prstGeom>
          <a:ln w="22225">
            <a:solidFill>
              <a:srgbClr val="0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F4B7A7-65BA-794C-AD0F-7B2A045BE527}"/>
              </a:ext>
            </a:extLst>
          </p:cNvPr>
          <p:cNvCxnSpPr>
            <a:cxnSpLocks/>
            <a:stCxn id="35" idx="0"/>
            <a:endCxn id="122" idx="0"/>
          </p:cNvCxnSpPr>
          <p:nvPr/>
        </p:nvCxnSpPr>
        <p:spPr>
          <a:xfrm>
            <a:off x="1214434" y="7082419"/>
            <a:ext cx="4669927" cy="15577"/>
          </a:xfrm>
          <a:prstGeom prst="line">
            <a:avLst/>
          </a:prstGeom>
          <a:ln w="22225">
            <a:solidFill>
              <a:srgbClr val="0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>
            <a:extLst>
              <a:ext uri="{FF2B5EF4-FFF2-40B4-BE49-F238E27FC236}">
                <a16:creationId xmlns:a16="http://schemas.microsoft.com/office/drawing/2014/main" id="{B3204023-C85C-E43C-A5C5-6D0ECED0281E}"/>
              </a:ext>
            </a:extLst>
          </p:cNvPr>
          <p:cNvSpPr/>
          <p:nvPr/>
        </p:nvSpPr>
        <p:spPr>
          <a:xfrm rot="10800000">
            <a:off x="566287" y="5804133"/>
            <a:ext cx="1296294" cy="1278286"/>
          </a:xfrm>
          <a:prstGeom prst="arc">
            <a:avLst>
              <a:gd name="adj1" fmla="val 16200000"/>
              <a:gd name="adj2" fmla="val 5567565"/>
            </a:avLst>
          </a:prstGeom>
          <a:ln w="2222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>
              <a:latin typeface="Exo 2" panose="00000500000000000000" pitchFamily="2" charset="-52"/>
            </a:endParaRPr>
          </a:p>
        </p:txBody>
      </p:sp>
      <p:sp>
        <p:nvSpPr>
          <p:cNvPr id="125" name="Oval 124" hidden="1">
            <a:extLst>
              <a:ext uri="{FF2B5EF4-FFF2-40B4-BE49-F238E27FC236}">
                <a16:creationId xmlns:a16="http://schemas.microsoft.com/office/drawing/2014/main" id="{5FC05499-AB55-8E43-7427-F48F80DFCE39}"/>
              </a:ext>
            </a:extLst>
          </p:cNvPr>
          <p:cNvSpPr/>
          <p:nvPr/>
        </p:nvSpPr>
        <p:spPr>
          <a:xfrm>
            <a:off x="675613" y="1552319"/>
            <a:ext cx="556908" cy="556908"/>
          </a:xfrm>
          <a:prstGeom prst="ellipse">
            <a:avLst/>
          </a:prstGeom>
          <a:solidFill>
            <a:srgbClr val="64B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CD505B88-F463-B918-167D-027AC7019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07" y="1491179"/>
            <a:ext cx="792000" cy="7920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4BE1C8-87C7-1328-E950-BB8953A63B7B}"/>
              </a:ext>
            </a:extLst>
          </p:cNvPr>
          <p:cNvSpPr txBox="1"/>
          <p:nvPr/>
        </p:nvSpPr>
        <p:spPr>
          <a:xfrm>
            <a:off x="1144573" y="2006383"/>
            <a:ext cx="21302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Встреча гостей, приветствие</a:t>
            </a:r>
          </a:p>
          <a:p>
            <a:pPr algn="ctr"/>
            <a:r>
              <a:rPr lang="ru-RU" sz="18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~1</a:t>
            </a:r>
            <a:r>
              <a:rPr lang="en-US" sz="18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0</a:t>
            </a:r>
            <a:r>
              <a:rPr lang="ru-RU" sz="18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 мин.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C0353-17F3-457C-55B2-C68B7E2C5ABD}"/>
              </a:ext>
            </a:extLst>
          </p:cNvPr>
          <p:cNvSpPr txBox="1"/>
          <p:nvPr/>
        </p:nvSpPr>
        <p:spPr>
          <a:xfrm>
            <a:off x="4037456" y="2006383"/>
            <a:ext cx="1797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 «Секретная шифровка»</a:t>
            </a:r>
            <a:endParaRPr lang="ru-RU" sz="1800" dirty="0">
              <a:solidFill>
                <a:schemeClr val="bg1"/>
              </a:solidFill>
              <a:latin typeface="Exo 2" panose="00000500000000000000" pitchFamily="2" charset="-52"/>
              <a:ea typeface="Blogger Sans Light" panose="02000506030000020004" pitchFamily="50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~10 мин.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E3233C-A2C6-D9DB-9FD4-745DB51DB1FD}"/>
              </a:ext>
            </a:extLst>
          </p:cNvPr>
          <p:cNvSpPr txBox="1"/>
          <p:nvPr/>
        </p:nvSpPr>
        <p:spPr>
          <a:xfrm>
            <a:off x="1194676" y="3328071"/>
            <a:ext cx="1806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 «Каша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из топора»</a:t>
            </a:r>
          </a:p>
          <a:p>
            <a:pPr algn="ctr"/>
            <a:r>
              <a:rPr lang="ru-RU" sz="18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~5 мин.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1001A6-F3F5-A0B4-CBB4-ED96A9F17DEB}"/>
              </a:ext>
            </a:extLst>
          </p:cNvPr>
          <p:cNvSpPr txBox="1"/>
          <p:nvPr/>
        </p:nvSpPr>
        <p:spPr>
          <a:xfrm>
            <a:off x="1278096" y="8634813"/>
            <a:ext cx="172270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Подведение </a:t>
            </a:r>
            <a:r>
              <a:rPr lang="ru-RU" sz="1600" dirty="0" err="1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итогов,награж</a:t>
            </a:r>
            <a:endParaRPr lang="ru-RU" sz="1600" dirty="0">
              <a:solidFill>
                <a:schemeClr val="bg1"/>
              </a:solidFill>
              <a:latin typeface="Exo 2" panose="00000500000000000000" pitchFamily="2" charset="-52"/>
              <a:ea typeface="Blogger Sans Light" panose="02000506030000020004" pitchFamily="50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err="1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дение</a:t>
            </a:r>
            <a:r>
              <a:rPr lang="ru-RU" sz="1600" dirty="0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, фото</a:t>
            </a:r>
          </a:p>
          <a:p>
            <a:pPr algn="ctr"/>
            <a:r>
              <a:rPr lang="ru-RU" sz="18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~5 мин.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169C55-7EA5-566F-4727-620B84DA5C83}"/>
              </a:ext>
            </a:extLst>
          </p:cNvPr>
          <p:cNvSpPr txBox="1"/>
          <p:nvPr/>
        </p:nvSpPr>
        <p:spPr>
          <a:xfrm>
            <a:off x="3927408" y="8634813"/>
            <a:ext cx="20378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«Сила духа»</a:t>
            </a:r>
            <a:endParaRPr lang="ru-RU" sz="1800" dirty="0">
              <a:solidFill>
                <a:schemeClr val="bg1"/>
              </a:solidFill>
              <a:latin typeface="Exo 2" panose="00000500000000000000" pitchFamily="2" charset="-52"/>
              <a:ea typeface="Blogger Sans Light" panose="02000506030000020004" pitchFamily="50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~ 5 мин.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9981EB-1A39-19BA-630A-C4DFA2B03A0A}"/>
              </a:ext>
            </a:extLst>
          </p:cNvPr>
          <p:cNvSpPr txBox="1"/>
          <p:nvPr/>
        </p:nvSpPr>
        <p:spPr>
          <a:xfrm>
            <a:off x="4033717" y="3328071"/>
            <a:ext cx="1806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«Врач»</a:t>
            </a:r>
            <a:endParaRPr lang="ru-RU" sz="1800" dirty="0">
              <a:solidFill>
                <a:schemeClr val="bg1"/>
              </a:solidFill>
              <a:latin typeface="Exo 2" panose="00000500000000000000" pitchFamily="2" charset="-52"/>
              <a:ea typeface="Blogger Sans Light" panose="02000506030000020004" pitchFamily="50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~5 мин.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4FC8FF-C01E-2070-54E9-496BE51D6B20}"/>
              </a:ext>
            </a:extLst>
          </p:cNvPr>
          <p:cNvSpPr txBox="1"/>
          <p:nvPr/>
        </p:nvSpPr>
        <p:spPr>
          <a:xfrm>
            <a:off x="1194676" y="4648170"/>
            <a:ext cx="1806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Разведчики</a:t>
            </a:r>
            <a:endParaRPr lang="ru-RU" sz="1800" dirty="0">
              <a:solidFill>
                <a:schemeClr val="bg1"/>
              </a:solidFill>
              <a:latin typeface="Exo 2" panose="00000500000000000000" pitchFamily="2" charset="-52"/>
              <a:ea typeface="Blogger Sans Light" panose="02000506030000020004" pitchFamily="50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~5 мин.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3F9902-19AF-961F-07B5-4C9F2A64F957}"/>
              </a:ext>
            </a:extLst>
          </p:cNvPr>
          <p:cNvSpPr txBox="1"/>
          <p:nvPr/>
        </p:nvSpPr>
        <p:spPr>
          <a:xfrm>
            <a:off x="1194676" y="5957167"/>
            <a:ext cx="1806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 «Морская команда»</a:t>
            </a:r>
          </a:p>
          <a:p>
            <a:pPr algn="ctr"/>
            <a:r>
              <a:rPr lang="ru-RU" sz="18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~ 5 мин.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B62176-783F-BD6C-54C9-18A96DD0F37D}"/>
              </a:ext>
            </a:extLst>
          </p:cNvPr>
          <p:cNvSpPr txBox="1"/>
          <p:nvPr/>
        </p:nvSpPr>
        <p:spPr>
          <a:xfrm>
            <a:off x="4033717" y="5957167"/>
            <a:ext cx="1806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«Художники»</a:t>
            </a:r>
            <a:endParaRPr lang="ru-RU" sz="1800" dirty="0">
              <a:solidFill>
                <a:schemeClr val="bg1"/>
              </a:solidFill>
              <a:latin typeface="Exo 2" panose="00000500000000000000" pitchFamily="2" charset="-52"/>
              <a:ea typeface="Blogger Sans Light" panose="02000506030000020004" pitchFamily="50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~ 5 мин.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718A20-B5AD-6B38-EE6A-792D3612F898}"/>
              </a:ext>
            </a:extLst>
          </p:cNvPr>
          <p:cNvSpPr txBox="1"/>
          <p:nvPr/>
        </p:nvSpPr>
        <p:spPr>
          <a:xfrm>
            <a:off x="916028" y="7225983"/>
            <a:ext cx="22343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 «Самый внимательный»</a:t>
            </a:r>
          </a:p>
          <a:p>
            <a:pPr algn="ctr"/>
            <a:r>
              <a:rPr lang="ru-RU" sz="18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~ 5 мин.</a:t>
            </a:r>
          </a:p>
        </p:txBody>
      </p:sp>
      <p:sp>
        <p:nvSpPr>
          <p:cNvPr id="116" name="Arc 115">
            <a:extLst>
              <a:ext uri="{FF2B5EF4-FFF2-40B4-BE49-F238E27FC236}">
                <a16:creationId xmlns:a16="http://schemas.microsoft.com/office/drawing/2014/main" id="{7C9B129E-FABB-29F5-CC5F-F16240C87BF2}"/>
              </a:ext>
            </a:extLst>
          </p:cNvPr>
          <p:cNvSpPr/>
          <p:nvPr/>
        </p:nvSpPr>
        <p:spPr>
          <a:xfrm>
            <a:off x="5111314" y="4466023"/>
            <a:ext cx="1278316" cy="1324943"/>
          </a:xfrm>
          <a:prstGeom prst="arc">
            <a:avLst>
              <a:gd name="adj1" fmla="val 16103925"/>
              <a:gd name="adj2" fmla="val 5358766"/>
            </a:avLst>
          </a:prstGeom>
          <a:ln w="2222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>
              <a:latin typeface="Exo 2" panose="00000500000000000000" pitchFamily="2" charset="-52"/>
            </a:endParaRPr>
          </a:p>
        </p:txBody>
      </p:sp>
      <p:sp>
        <p:nvSpPr>
          <p:cNvPr id="122" name="Arc 121">
            <a:extLst>
              <a:ext uri="{FF2B5EF4-FFF2-40B4-BE49-F238E27FC236}">
                <a16:creationId xmlns:a16="http://schemas.microsoft.com/office/drawing/2014/main" id="{D35E22D8-EE36-572B-81D4-5BF329867C28}"/>
              </a:ext>
            </a:extLst>
          </p:cNvPr>
          <p:cNvSpPr/>
          <p:nvPr/>
        </p:nvSpPr>
        <p:spPr>
          <a:xfrm>
            <a:off x="5263714" y="7097718"/>
            <a:ext cx="1278316" cy="1324943"/>
          </a:xfrm>
          <a:prstGeom prst="arc">
            <a:avLst>
              <a:gd name="adj1" fmla="val 16103925"/>
              <a:gd name="adj2" fmla="val 5358766"/>
            </a:avLst>
          </a:prstGeom>
          <a:ln w="2222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>
              <a:latin typeface="Exo 2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2CCAF-CCA2-E0D4-7D95-958452E7174B}"/>
              </a:ext>
            </a:extLst>
          </p:cNvPr>
          <p:cNvSpPr txBox="1"/>
          <p:nvPr/>
        </p:nvSpPr>
        <p:spPr>
          <a:xfrm>
            <a:off x="3952293" y="4648170"/>
            <a:ext cx="1806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Заходи сбоку! Прыгай выше!</a:t>
            </a:r>
            <a:endParaRPr lang="ru-RU" sz="1800" dirty="0">
              <a:solidFill>
                <a:schemeClr val="bg1"/>
              </a:solidFill>
              <a:latin typeface="Exo 2" panose="00000500000000000000" pitchFamily="2" charset="-52"/>
              <a:ea typeface="Blogger Sans Light" panose="02000506030000020004" pitchFamily="50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~10 мин.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9E5922-4CC6-937B-7AD7-729A98278968}"/>
              </a:ext>
            </a:extLst>
          </p:cNvPr>
          <p:cNvSpPr txBox="1"/>
          <p:nvPr/>
        </p:nvSpPr>
        <p:spPr>
          <a:xfrm>
            <a:off x="3725999" y="7225983"/>
            <a:ext cx="22343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 «</a:t>
            </a:r>
            <a:r>
              <a:rPr lang="ru-RU" dirty="0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Находчивый дневальный</a:t>
            </a:r>
            <a:r>
              <a:rPr lang="ru-RU" sz="1800" dirty="0">
                <a:solidFill>
                  <a:schemeClr val="bg1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800" dirty="0"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~ 5 мин.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50E280-0B9C-C4BA-75C3-6B332B68D8F3}"/>
              </a:ext>
            </a:extLst>
          </p:cNvPr>
          <p:cNvGrpSpPr/>
          <p:nvPr/>
        </p:nvGrpSpPr>
        <p:grpSpPr>
          <a:xfrm>
            <a:off x="1822463" y="1669797"/>
            <a:ext cx="403200" cy="403200"/>
            <a:chOff x="-2038833" y="3011313"/>
            <a:chExt cx="403200" cy="4032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A8FA9BB-772B-9FBF-96A4-49E51388B7A2}"/>
                </a:ext>
              </a:extLst>
            </p:cNvPr>
            <p:cNvSpPr>
              <a:spLocks/>
            </p:cNvSpPr>
            <p:nvPr/>
          </p:nvSpPr>
          <p:spPr>
            <a:xfrm>
              <a:off x="-2038833" y="3011313"/>
              <a:ext cx="403200" cy="403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A8BD525-F5D6-EAC1-9162-41215358F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7233" y="3032913"/>
              <a:ext cx="360000" cy="3600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937AF3-4589-9A85-B4C7-7654C0176591}"/>
              </a:ext>
            </a:extLst>
          </p:cNvPr>
          <p:cNvGrpSpPr/>
          <p:nvPr/>
        </p:nvGrpSpPr>
        <p:grpSpPr>
          <a:xfrm>
            <a:off x="4674020" y="1669797"/>
            <a:ext cx="403200" cy="403200"/>
            <a:chOff x="-2038833" y="3011313"/>
            <a:chExt cx="403200" cy="4032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2D1A952-7AAB-31E4-3FD1-6921731CFA00}"/>
                </a:ext>
              </a:extLst>
            </p:cNvPr>
            <p:cNvSpPr>
              <a:spLocks/>
            </p:cNvSpPr>
            <p:nvPr/>
          </p:nvSpPr>
          <p:spPr>
            <a:xfrm>
              <a:off x="-2038833" y="3011313"/>
              <a:ext cx="403200" cy="403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E45A7B0-256D-9EED-EE63-AFBD8A639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7233" y="3032913"/>
              <a:ext cx="360000" cy="3600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7140567-D1A8-A2C9-7396-4783005A3620}"/>
              </a:ext>
            </a:extLst>
          </p:cNvPr>
          <p:cNvGrpSpPr/>
          <p:nvPr/>
        </p:nvGrpSpPr>
        <p:grpSpPr>
          <a:xfrm>
            <a:off x="1822463" y="2994395"/>
            <a:ext cx="403200" cy="403200"/>
            <a:chOff x="-2038833" y="3011313"/>
            <a:chExt cx="403200" cy="4032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36047EE-4903-F3DA-8E5B-1632DA2D9495}"/>
                </a:ext>
              </a:extLst>
            </p:cNvPr>
            <p:cNvSpPr>
              <a:spLocks/>
            </p:cNvSpPr>
            <p:nvPr/>
          </p:nvSpPr>
          <p:spPr>
            <a:xfrm>
              <a:off x="-2038833" y="3011313"/>
              <a:ext cx="403200" cy="403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68B35D9-235A-F116-A92B-BF3E549BB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7233" y="3032913"/>
              <a:ext cx="360000" cy="3600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CBD375-0F7A-CB72-5E25-87AFCC8426E7}"/>
              </a:ext>
            </a:extLst>
          </p:cNvPr>
          <p:cNvGrpSpPr/>
          <p:nvPr/>
        </p:nvGrpSpPr>
        <p:grpSpPr>
          <a:xfrm>
            <a:off x="4674020" y="2994395"/>
            <a:ext cx="403200" cy="403200"/>
            <a:chOff x="-2038833" y="3011313"/>
            <a:chExt cx="403200" cy="4032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15C77CC-5D99-AB71-1B65-88B68DC30C83}"/>
                </a:ext>
              </a:extLst>
            </p:cNvPr>
            <p:cNvSpPr>
              <a:spLocks/>
            </p:cNvSpPr>
            <p:nvPr/>
          </p:nvSpPr>
          <p:spPr>
            <a:xfrm>
              <a:off x="-2038833" y="3011313"/>
              <a:ext cx="403200" cy="403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35033C3-4009-65C6-B221-A7086AE1A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7233" y="3032913"/>
              <a:ext cx="360000" cy="36000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1FB5FB3-5063-5652-121F-75BE11B73B68}"/>
              </a:ext>
            </a:extLst>
          </p:cNvPr>
          <p:cNvGrpSpPr/>
          <p:nvPr/>
        </p:nvGrpSpPr>
        <p:grpSpPr>
          <a:xfrm>
            <a:off x="1822463" y="4269216"/>
            <a:ext cx="403200" cy="403200"/>
            <a:chOff x="-2038833" y="3011313"/>
            <a:chExt cx="403200" cy="4032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DBABD3A-8874-C1EF-A3FD-9FC3BD66F446}"/>
                </a:ext>
              </a:extLst>
            </p:cNvPr>
            <p:cNvSpPr>
              <a:spLocks/>
            </p:cNvSpPr>
            <p:nvPr/>
          </p:nvSpPr>
          <p:spPr>
            <a:xfrm>
              <a:off x="-2038833" y="3011313"/>
              <a:ext cx="403200" cy="403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4B89CE7-99FD-6E4D-0CB4-76556ED5D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7233" y="3032913"/>
              <a:ext cx="360000" cy="36000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D1C094D-C6F6-9247-9803-55068B31234C}"/>
              </a:ext>
            </a:extLst>
          </p:cNvPr>
          <p:cNvGrpSpPr/>
          <p:nvPr/>
        </p:nvGrpSpPr>
        <p:grpSpPr>
          <a:xfrm>
            <a:off x="4674020" y="4269216"/>
            <a:ext cx="403200" cy="403200"/>
            <a:chOff x="-2038833" y="3011313"/>
            <a:chExt cx="403200" cy="4032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CECAD6C-DB9F-5F28-E9CB-38AA48A10DF3}"/>
                </a:ext>
              </a:extLst>
            </p:cNvPr>
            <p:cNvSpPr>
              <a:spLocks/>
            </p:cNvSpPr>
            <p:nvPr/>
          </p:nvSpPr>
          <p:spPr>
            <a:xfrm>
              <a:off x="-2038833" y="3011313"/>
              <a:ext cx="403200" cy="403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CD3DFCE-9BD9-BC0E-524F-669245FEE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7233" y="3032913"/>
              <a:ext cx="360000" cy="3600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94A7D9E-3887-67B4-53BD-9B028976D8AF}"/>
              </a:ext>
            </a:extLst>
          </p:cNvPr>
          <p:cNvGrpSpPr/>
          <p:nvPr/>
        </p:nvGrpSpPr>
        <p:grpSpPr>
          <a:xfrm>
            <a:off x="1822463" y="5571628"/>
            <a:ext cx="403200" cy="403200"/>
            <a:chOff x="-2038833" y="3011313"/>
            <a:chExt cx="403200" cy="4032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7AF4B01-4753-40E9-630E-E60BABC998F5}"/>
                </a:ext>
              </a:extLst>
            </p:cNvPr>
            <p:cNvSpPr>
              <a:spLocks/>
            </p:cNvSpPr>
            <p:nvPr/>
          </p:nvSpPr>
          <p:spPr>
            <a:xfrm>
              <a:off x="-2038833" y="3011313"/>
              <a:ext cx="403200" cy="403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A8A824E-559D-046B-6D16-D66A4DBA7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7233" y="3032913"/>
              <a:ext cx="360000" cy="3600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9E098B5-B0CF-A3D8-0029-899745277EB5}"/>
              </a:ext>
            </a:extLst>
          </p:cNvPr>
          <p:cNvGrpSpPr/>
          <p:nvPr/>
        </p:nvGrpSpPr>
        <p:grpSpPr>
          <a:xfrm>
            <a:off x="4674020" y="5571628"/>
            <a:ext cx="403200" cy="403200"/>
            <a:chOff x="-2038833" y="3011313"/>
            <a:chExt cx="403200" cy="4032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5529E52-74D6-5C2E-AF4D-706096983CEC}"/>
                </a:ext>
              </a:extLst>
            </p:cNvPr>
            <p:cNvSpPr>
              <a:spLocks/>
            </p:cNvSpPr>
            <p:nvPr/>
          </p:nvSpPr>
          <p:spPr>
            <a:xfrm>
              <a:off x="-2038833" y="3011313"/>
              <a:ext cx="403200" cy="403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8BB1B9C-11BF-A929-4068-EBD7229B5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7233" y="3032913"/>
              <a:ext cx="360000" cy="3600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CBB3333-258A-82F5-02C2-06A800F93143}"/>
              </a:ext>
            </a:extLst>
          </p:cNvPr>
          <p:cNvGrpSpPr/>
          <p:nvPr/>
        </p:nvGrpSpPr>
        <p:grpSpPr>
          <a:xfrm>
            <a:off x="1822463" y="6880497"/>
            <a:ext cx="403200" cy="403200"/>
            <a:chOff x="-2038833" y="3011313"/>
            <a:chExt cx="403200" cy="4032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2D25E5A-98DE-5CD6-3658-1B8D976077AB}"/>
                </a:ext>
              </a:extLst>
            </p:cNvPr>
            <p:cNvSpPr>
              <a:spLocks/>
            </p:cNvSpPr>
            <p:nvPr/>
          </p:nvSpPr>
          <p:spPr>
            <a:xfrm>
              <a:off x="-2038833" y="3011313"/>
              <a:ext cx="403200" cy="403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69485E1F-D79E-2FCB-B9FD-F6DD4C587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7233" y="3032913"/>
              <a:ext cx="360000" cy="36000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BEB496E-066B-DA2C-C9E3-99DE4E5B4385}"/>
              </a:ext>
            </a:extLst>
          </p:cNvPr>
          <p:cNvGrpSpPr/>
          <p:nvPr/>
        </p:nvGrpSpPr>
        <p:grpSpPr>
          <a:xfrm>
            <a:off x="4674020" y="6880497"/>
            <a:ext cx="403200" cy="403200"/>
            <a:chOff x="-2038833" y="3011313"/>
            <a:chExt cx="403200" cy="4032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0E616C1-EF13-DFF8-1638-3B41954D4D22}"/>
                </a:ext>
              </a:extLst>
            </p:cNvPr>
            <p:cNvSpPr>
              <a:spLocks/>
            </p:cNvSpPr>
            <p:nvPr/>
          </p:nvSpPr>
          <p:spPr>
            <a:xfrm>
              <a:off x="-2038833" y="3011313"/>
              <a:ext cx="403200" cy="403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0B6C95D-894E-ACB4-F81E-01E52F121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7233" y="3032913"/>
              <a:ext cx="360000" cy="3600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B749673-8B3F-5963-BC03-A7E0AC005399}"/>
              </a:ext>
            </a:extLst>
          </p:cNvPr>
          <p:cNvGrpSpPr/>
          <p:nvPr/>
        </p:nvGrpSpPr>
        <p:grpSpPr>
          <a:xfrm>
            <a:off x="1822463" y="8205587"/>
            <a:ext cx="403200" cy="403200"/>
            <a:chOff x="-2038833" y="3011313"/>
            <a:chExt cx="403200" cy="4032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917AB6D-69BE-F945-9625-655B5234E72C}"/>
                </a:ext>
              </a:extLst>
            </p:cNvPr>
            <p:cNvSpPr>
              <a:spLocks/>
            </p:cNvSpPr>
            <p:nvPr/>
          </p:nvSpPr>
          <p:spPr>
            <a:xfrm>
              <a:off x="-2038833" y="3011313"/>
              <a:ext cx="403200" cy="403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8A5BCA7F-C9B8-63FA-8339-9D2F167E2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7233" y="3032913"/>
              <a:ext cx="360000" cy="3600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BCD08AD-ADAF-917E-29D9-47CA92684C9F}"/>
              </a:ext>
            </a:extLst>
          </p:cNvPr>
          <p:cNvGrpSpPr/>
          <p:nvPr/>
        </p:nvGrpSpPr>
        <p:grpSpPr>
          <a:xfrm>
            <a:off x="4674020" y="8205587"/>
            <a:ext cx="403200" cy="403200"/>
            <a:chOff x="-2038833" y="3011313"/>
            <a:chExt cx="403200" cy="4032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041AABA-2963-4E2A-3E80-D1A9CEC8D5E3}"/>
                </a:ext>
              </a:extLst>
            </p:cNvPr>
            <p:cNvSpPr>
              <a:spLocks/>
            </p:cNvSpPr>
            <p:nvPr/>
          </p:nvSpPr>
          <p:spPr>
            <a:xfrm>
              <a:off x="-2038833" y="3011313"/>
              <a:ext cx="403200" cy="403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03C5BE7-CE11-B7A0-248B-2ECD635D1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7233" y="3032913"/>
              <a:ext cx="360000" cy="360000"/>
            </a:xfrm>
            <a:prstGeom prst="rect">
              <a:avLst/>
            </a:prstGeom>
          </p:spPr>
        </p:pic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3B211351-8FD3-7D5C-9EFC-00B17BB77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5" y="7996063"/>
            <a:ext cx="792000" cy="79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89C937-0C35-C74A-8439-E9C82981CA50}"/>
              </a:ext>
            </a:extLst>
          </p:cNvPr>
          <p:cNvSpPr txBox="1"/>
          <p:nvPr/>
        </p:nvSpPr>
        <p:spPr>
          <a:xfrm>
            <a:off x="2127266" y="9690427"/>
            <a:ext cx="481755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srgbClr val="000000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автор-составитель: ВОРОТНИКОВА АНАСТАСИЯ АЛЕКСАНДРОВНА педагог-организатор ГАУДО «</a:t>
            </a:r>
            <a:r>
              <a:rPr lang="ru-RU" sz="700" dirty="0" err="1">
                <a:solidFill>
                  <a:srgbClr val="000000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Домисолька</a:t>
            </a:r>
            <a:r>
              <a:rPr lang="ru-RU" sz="700" dirty="0">
                <a:solidFill>
                  <a:srgbClr val="000000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51227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11A53-570E-39E4-2191-4A8B7126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30" y="363455"/>
            <a:ext cx="4703370" cy="45631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Russo One" panose="02000503050000020004" pitchFamily="2" charset="0"/>
                <a:ea typeface="Blogger Sans Light" panose="02000506030000020004" pitchFamily="50" charset="0"/>
              </a:rPr>
              <a:t>ПЛАН-СЦЕНАРИЙ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8E6A0-E664-3ACA-42FB-45452689C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123" y="2686166"/>
            <a:ext cx="5749651" cy="38004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400" b="0" dirty="0">
                <a:solidFill>
                  <a:schemeClr val="bg1">
                    <a:lumMod val="95000"/>
                  </a:schemeClr>
                </a:solidFill>
                <a:effectLst/>
                <a:latin typeface="Exo 2" panose="00000500000000000000" pitchFamily="2" charset="-52"/>
                <a:ea typeface="Times New Roman" panose="02020603050405020304" pitchFamily="18" charset="0"/>
                <a:cs typeface="Clear Sans" panose="020B0503030202020304" pitchFamily="34" charset="0"/>
              </a:rPr>
              <a:t>Здравствуйте,  мои дорогие друзья.  Я очень рада  видеть вас в этом зале, и надеюсь,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Exo 2" panose="00000500000000000000" pitchFamily="2" charset="-52"/>
                <a:ea typeface="Times New Roman" panose="02020603050405020304" pitchFamily="18" charset="0"/>
                <a:cs typeface="Clear Sans" panose="020B0503030202020304" pitchFamily="34" charset="0"/>
              </a:rPr>
              <a:t>что это с</a:t>
            </a:r>
            <a:r>
              <a:rPr lang="ru-RU" sz="1400" b="0" dirty="0">
                <a:solidFill>
                  <a:schemeClr val="bg1">
                    <a:lumMod val="95000"/>
                  </a:schemeClr>
                </a:solidFill>
                <a:effectLst/>
                <a:latin typeface="Exo 2" panose="00000500000000000000" pitchFamily="2" charset="-52"/>
                <a:ea typeface="Times New Roman" panose="02020603050405020304" pitchFamily="18" charset="0"/>
                <a:cs typeface="Clear Sans" panose="020B0503030202020304" pitchFamily="34" charset="0"/>
              </a:rPr>
              <a:t>танет доброй традицией накануне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Exo 2" panose="00000500000000000000" pitchFamily="2" charset="-52"/>
                <a:ea typeface="Times New Roman" panose="02020603050405020304" pitchFamily="18" charset="0"/>
                <a:cs typeface="Clear Sans" panose="020B0503030202020304" pitchFamily="34" charset="0"/>
              </a:rPr>
              <a:t> </a:t>
            </a:r>
            <a:r>
              <a:rPr lang="ru-RU" sz="1400" b="0" dirty="0">
                <a:solidFill>
                  <a:schemeClr val="bg1">
                    <a:lumMod val="95000"/>
                  </a:schemeClr>
                </a:solidFill>
                <a:effectLst/>
                <a:latin typeface="Exo 2" panose="00000500000000000000" pitchFamily="2" charset="-52"/>
                <a:ea typeface="Times New Roman" panose="02020603050405020304" pitchFamily="18" charset="0"/>
                <a:cs typeface="Clear Sans" panose="020B0503030202020304" pitchFamily="34" charset="0"/>
              </a:rPr>
              <a:t>праздника Дня защитника Отчества, проводить праздник для  наших парней, где они смогли бы показать   свою силу, ловкость, смекалку, творчество.</a:t>
            </a:r>
            <a:r>
              <a:rPr lang="en-US" sz="1400" b="0" dirty="0">
                <a:solidFill>
                  <a:schemeClr val="bg1">
                    <a:lumMod val="95000"/>
                  </a:schemeClr>
                </a:solidFill>
                <a:effectLst/>
                <a:latin typeface="Exo 2" panose="00000500000000000000" pitchFamily="2" charset="-52"/>
                <a:ea typeface="Times New Roman" panose="02020603050405020304" pitchFamily="18" charset="0"/>
                <a:cs typeface="Clear Sans" panose="020B0503030202020304" pitchFamily="34" charset="0"/>
              </a:rPr>
              <a:t> </a:t>
            </a:r>
            <a:r>
              <a:rPr lang="ru-RU" sz="1400" b="0" dirty="0">
                <a:solidFill>
                  <a:schemeClr val="bg1">
                    <a:lumMod val="95000"/>
                  </a:schemeClr>
                </a:solidFill>
                <a:effectLst/>
                <a:latin typeface="Exo 2" panose="00000500000000000000" pitchFamily="2" charset="-52"/>
                <a:ea typeface="Times New Roman" panose="02020603050405020304" pitchFamily="18" charset="0"/>
                <a:cs typeface="Clear Sans" panose="020B0503030202020304" pitchFamily="34" charset="0"/>
              </a:rPr>
              <a:t>Но для начала я хотела бы спросить у наших прекрасных  девушек. Какими качествами обладают  наши парни?  </a:t>
            </a:r>
            <a:r>
              <a:rPr lang="ru-RU" sz="1400" b="0" i="1" dirty="0">
                <a:solidFill>
                  <a:schemeClr val="bg1">
                    <a:lumMod val="95000"/>
                  </a:schemeClr>
                </a:solidFill>
                <a:effectLst/>
                <a:latin typeface="Exo 2" panose="00000500000000000000" pitchFamily="2" charset="-52"/>
                <a:ea typeface="Times New Roman" panose="02020603050405020304" pitchFamily="18" charset="0"/>
                <a:cs typeface="Clear Sans" panose="020B0503030202020304" pitchFamily="34" charset="0"/>
              </a:rPr>
              <a:t>(девочки перечисляют).  </a:t>
            </a:r>
            <a:r>
              <a:rPr lang="ru-RU" sz="1400" i="1" dirty="0">
                <a:solidFill>
                  <a:schemeClr val="bg1">
                    <a:lumMod val="95000"/>
                  </a:schemeClr>
                </a:solidFill>
                <a:latin typeface="Exo 2" panose="00000500000000000000" pitchFamily="2" charset="-52"/>
                <a:ea typeface="Times New Roman" panose="02020603050405020304" pitchFamily="18" charset="0"/>
                <a:cs typeface="Clear Sans" panose="020B0503030202020304" pitchFamily="34" charset="0"/>
              </a:rPr>
              <a:t>С</a:t>
            </a:r>
            <a:r>
              <a:rPr lang="ru-RU" sz="1400" b="0" dirty="0">
                <a:solidFill>
                  <a:schemeClr val="bg1">
                    <a:lumMod val="95000"/>
                  </a:schemeClr>
                </a:solidFill>
                <a:effectLst/>
                <a:latin typeface="Exo 2" panose="00000500000000000000" pitchFamily="2" charset="-52"/>
                <a:ea typeface="Times New Roman" panose="02020603050405020304" pitchFamily="18" charset="0"/>
                <a:cs typeface="Clear Sans" panose="020B0503030202020304" pitchFamily="34" charset="0"/>
              </a:rPr>
              <a:t>егодня мы в этом ещё раз убедимся. Ребятам</a:t>
            </a:r>
            <a:r>
              <a:rPr lang="ru-RU" sz="1400" b="0" i="1" dirty="0">
                <a:solidFill>
                  <a:schemeClr val="bg1">
                    <a:lumMod val="95000"/>
                  </a:schemeClr>
                </a:solidFill>
                <a:effectLst/>
                <a:latin typeface="Exo 2" panose="00000500000000000000" pitchFamily="2" charset="-52"/>
                <a:ea typeface="Times New Roman" panose="02020603050405020304" pitchFamily="18" charset="0"/>
                <a:cs typeface="Clear Sans" panose="020B0503030202020304" pitchFamily="34" charset="0"/>
              </a:rPr>
              <a:t> </a:t>
            </a:r>
            <a:r>
              <a:rPr lang="ru-RU" sz="1400" b="0" dirty="0">
                <a:solidFill>
                  <a:schemeClr val="bg1">
                    <a:lumMod val="95000"/>
                  </a:schemeClr>
                </a:solidFill>
                <a:effectLst/>
                <a:latin typeface="Exo 2" panose="00000500000000000000" pitchFamily="2" charset="-52"/>
                <a:ea typeface="Times New Roman" panose="02020603050405020304" pitchFamily="18" charset="0"/>
                <a:cs typeface="Clear Sans" panose="020B0503030202020304" pitchFamily="34" charset="0"/>
              </a:rPr>
              <a:t>предстоит поучаствовать в разных конкурсах.</a:t>
            </a:r>
            <a:r>
              <a:rPr lang="ru-RU" sz="1400" b="0" i="1" dirty="0">
                <a:solidFill>
                  <a:schemeClr val="bg1">
                    <a:lumMod val="95000"/>
                  </a:schemeClr>
                </a:solidFill>
                <a:effectLst/>
                <a:latin typeface="Exo 2" panose="00000500000000000000" pitchFamily="2" charset="-52"/>
                <a:ea typeface="Times New Roman" panose="02020603050405020304" pitchFamily="18" charset="0"/>
                <a:cs typeface="Clear Sans" panose="020B0503030202020304" pitchFamily="34" charset="0"/>
              </a:rPr>
              <a:t>  </a:t>
            </a:r>
            <a:r>
              <a:rPr lang="ru-RU" sz="1400" b="0" dirty="0">
                <a:solidFill>
                  <a:schemeClr val="bg1">
                    <a:lumMod val="95000"/>
                  </a:schemeClr>
                </a:solidFill>
                <a:effectLst/>
                <a:latin typeface="Exo 2" panose="00000500000000000000" pitchFamily="2" charset="-52"/>
                <a:ea typeface="Times New Roman" panose="02020603050405020304" pitchFamily="18" charset="0"/>
                <a:cs typeface="Clear Sans" panose="020B0503030202020304" pitchFamily="34" charset="0"/>
              </a:rPr>
              <a:t>   Оценивать эти конкурсы у нас будет наше жюри.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Exo 2" panose="00000500000000000000" pitchFamily="2" charset="-52"/>
              <a:ea typeface="Times New Roman" panose="02020603050405020304" pitchFamily="18" charset="0"/>
              <a:cs typeface="Clear Sans" panose="020B05030302020203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400" b="0" dirty="0">
                <a:solidFill>
                  <a:schemeClr val="bg1">
                    <a:lumMod val="95000"/>
                  </a:schemeClr>
                </a:solidFill>
                <a:effectLst/>
                <a:latin typeface="Exo 2" panose="00000500000000000000" pitchFamily="2" charset="-52"/>
                <a:ea typeface="Times New Roman" panose="02020603050405020304" pitchFamily="18" charset="0"/>
                <a:cs typeface="Clear Sans" panose="020B0503030202020304" pitchFamily="34" charset="0"/>
              </a:rPr>
              <a:t> Но начать я хочу с общего конкурса для всех вас.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8F86A0-4F59-D864-8469-BAEF067B37BF}"/>
              </a:ext>
            </a:extLst>
          </p:cNvPr>
          <p:cNvSpPr txBox="1"/>
          <p:nvPr/>
        </p:nvSpPr>
        <p:spPr>
          <a:xfrm>
            <a:off x="631720" y="1031277"/>
            <a:ext cx="62510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69307" algn="l"/>
              </a:tabLst>
            </a:pPr>
            <a:r>
              <a:rPr lang="ru-RU" sz="1400" dirty="0">
                <a:latin typeface="Exo 2" panose="00000500000000000000" pitchFamily="2" charset="-52"/>
                <a:ea typeface="Blogger Sans Light" panose="02000506030000020004" pitchFamily="50" charset="0"/>
              </a:rPr>
              <a:t>Зал украшен в тематике 23 февраля, куда приглашаются дети, которые рассаживаются на банкетки по группам.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A9BC4D-60F8-DB5A-40E7-6E4F83781CD2}"/>
              </a:ext>
            </a:extLst>
          </p:cNvPr>
          <p:cNvSpPr txBox="1"/>
          <p:nvPr/>
        </p:nvSpPr>
        <p:spPr>
          <a:xfrm>
            <a:off x="728918" y="1982261"/>
            <a:ext cx="6002219" cy="307777"/>
          </a:xfrm>
          <a:prstGeom prst="rect">
            <a:avLst/>
          </a:prstGeom>
          <a:solidFill>
            <a:srgbClr val="B4B4B4"/>
          </a:solidFill>
        </p:spPr>
        <p:txBody>
          <a:bodyPr wrap="square">
            <a:spAutoFit/>
          </a:bodyPr>
          <a:lstStyle/>
          <a:p>
            <a:pPr>
              <a:tabLst>
                <a:tab pos="169307" algn="l"/>
              </a:tabLst>
            </a:pPr>
            <a:r>
              <a:rPr lang="ru-RU" sz="1400" dirty="0">
                <a:solidFill>
                  <a:srgbClr val="000000"/>
                </a:solidFill>
                <a:latin typeface="Exo 2" panose="00000500000000000000" pitchFamily="2" charset="-52"/>
                <a:ea typeface="Blogger Sans Light" panose="02000506030000020004" pitchFamily="50" charset="0"/>
              </a:rPr>
              <a:t>Звучат патриотические песни военных лет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D813A6-BD0D-5971-1C07-D0F553FCBDD5}"/>
              </a:ext>
            </a:extLst>
          </p:cNvPr>
          <p:cNvGrpSpPr/>
          <p:nvPr/>
        </p:nvGrpSpPr>
        <p:grpSpPr>
          <a:xfrm>
            <a:off x="97073" y="1904158"/>
            <a:ext cx="542454" cy="542454"/>
            <a:chOff x="-55375" y="1504340"/>
            <a:chExt cx="716693" cy="716693"/>
          </a:xfrm>
          <a:solidFill>
            <a:srgbClr val="B4B4B4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33FF178-8D5D-70E2-AF79-8866A17FFA3F}"/>
                </a:ext>
              </a:extLst>
            </p:cNvPr>
            <p:cNvSpPr/>
            <p:nvPr/>
          </p:nvSpPr>
          <p:spPr>
            <a:xfrm>
              <a:off x="-55375" y="1504340"/>
              <a:ext cx="716693" cy="7166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Exo 2" panose="00000500000000000000" pitchFamily="2" charset="-52"/>
                <a:ea typeface="Blogger Sans Light" panose="02000506030000020004" pitchFamily="50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40276D2-5A61-EAE0-88E7-28585695C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" y="1601759"/>
              <a:ext cx="510056" cy="510056"/>
            </a:xfrm>
            <a:prstGeom prst="rect">
              <a:avLst/>
            </a:prstGeom>
            <a:grpFill/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8720546-58D2-1AD0-65CC-05D4BF30A55D}"/>
              </a:ext>
            </a:extLst>
          </p:cNvPr>
          <p:cNvSpPr txBox="1"/>
          <p:nvPr/>
        </p:nvSpPr>
        <p:spPr>
          <a:xfrm>
            <a:off x="2127266" y="9690427"/>
            <a:ext cx="481755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srgbClr val="000000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автор-составитель: ВОРОТНИКОВА АНАСТАСИЯ АЛЕКСАНДРОВНА педагог-организатор ГАУДО «</a:t>
            </a:r>
            <a:r>
              <a:rPr lang="ru-RU" sz="700" dirty="0" err="1">
                <a:solidFill>
                  <a:srgbClr val="000000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Домисолька</a:t>
            </a:r>
            <a:r>
              <a:rPr lang="ru-RU" sz="700" dirty="0">
                <a:solidFill>
                  <a:srgbClr val="000000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»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2B74E33-A1AF-4A1F-0EC3-0F934F9CE5DA}"/>
              </a:ext>
            </a:extLst>
          </p:cNvPr>
          <p:cNvGrpSpPr/>
          <p:nvPr/>
        </p:nvGrpSpPr>
        <p:grpSpPr>
          <a:xfrm>
            <a:off x="126276" y="6531244"/>
            <a:ext cx="542454" cy="542454"/>
            <a:chOff x="-55375" y="1504340"/>
            <a:chExt cx="716693" cy="716693"/>
          </a:xfrm>
          <a:solidFill>
            <a:srgbClr val="B4B4B4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CF57DA7-A4BE-5120-3FF4-BAA2ACDB64BE}"/>
                </a:ext>
              </a:extLst>
            </p:cNvPr>
            <p:cNvSpPr/>
            <p:nvPr/>
          </p:nvSpPr>
          <p:spPr>
            <a:xfrm>
              <a:off x="-55375" y="1504340"/>
              <a:ext cx="716693" cy="7166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Exo 2" panose="00000500000000000000" pitchFamily="2" charset="-52"/>
                <a:ea typeface="Blogger Sans Light" panose="02000506030000020004" pitchFamily="50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1E13300-E6A7-4E5B-BDC6-F2EAC1F7C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" y="1601759"/>
              <a:ext cx="510056" cy="510056"/>
            </a:xfrm>
            <a:prstGeom prst="rect">
              <a:avLst/>
            </a:prstGeom>
            <a:grpFill/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AFB3116-C12F-7F01-5C28-3F8279978411}"/>
              </a:ext>
            </a:extLst>
          </p:cNvPr>
          <p:cNvSpPr txBox="1"/>
          <p:nvPr/>
        </p:nvSpPr>
        <p:spPr>
          <a:xfrm>
            <a:off x="743047" y="6625225"/>
            <a:ext cx="6002219" cy="307777"/>
          </a:xfrm>
          <a:prstGeom prst="rect">
            <a:avLst/>
          </a:prstGeom>
          <a:solidFill>
            <a:srgbClr val="B4B4B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tabLst>
                <a:tab pos="169307" algn="l"/>
              </a:tabLst>
              <a:defRPr sz="160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</a:lstStyle>
          <a:p>
            <a:r>
              <a:rPr lang="ru-RU" sz="1400" dirty="0">
                <a:latin typeface="Exo 2" panose="00000500000000000000" pitchFamily="2" charset="-52"/>
              </a:rPr>
              <a:t>Звучат фанфары (тематически подобранные к</a:t>
            </a:r>
            <a:r>
              <a:rPr lang="en-US" sz="1400" dirty="0">
                <a:latin typeface="Exo 2" panose="00000500000000000000" pitchFamily="2" charset="-52"/>
              </a:rPr>
              <a:t> </a:t>
            </a:r>
            <a:r>
              <a:rPr lang="ru-RU" sz="1400" dirty="0">
                <a:latin typeface="Exo 2" panose="00000500000000000000" pitchFamily="2" charset="-52"/>
              </a:rPr>
              <a:t>мероприятию).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EB517F-1236-4354-A207-81995B0B3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" y="7743950"/>
            <a:ext cx="720000" cy="7200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59A8B483-0936-6EA6-34C4-FDDD5D927F26}"/>
              </a:ext>
            </a:extLst>
          </p:cNvPr>
          <p:cNvGrpSpPr/>
          <p:nvPr/>
        </p:nvGrpSpPr>
        <p:grpSpPr>
          <a:xfrm>
            <a:off x="0" y="4191516"/>
            <a:ext cx="648000" cy="648000"/>
            <a:chOff x="8267356" y="2683639"/>
            <a:chExt cx="648000" cy="6480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5DC94CB-B6CD-0723-BEFC-BFA9F9F6D506}"/>
                </a:ext>
              </a:extLst>
            </p:cNvPr>
            <p:cNvSpPr/>
            <p:nvPr/>
          </p:nvSpPr>
          <p:spPr>
            <a:xfrm>
              <a:off x="8267356" y="2683639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Phenomena" panose="00000500000000000000" pitchFamily="50" charset="-52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1FABDF0-A847-7DDB-E6E6-B43BBEDC1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8058" y="2774341"/>
              <a:ext cx="466597" cy="466597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B21A2BC-C283-14D0-D616-2324FC455F4D}"/>
              </a:ext>
            </a:extLst>
          </p:cNvPr>
          <p:cNvSpPr txBox="1"/>
          <p:nvPr/>
        </p:nvSpPr>
        <p:spPr>
          <a:xfrm>
            <a:off x="875980" y="7743950"/>
            <a:ext cx="5855158" cy="738664"/>
          </a:xfrm>
          <a:prstGeom prst="rect">
            <a:avLst/>
          </a:prstGeom>
          <a:solidFill>
            <a:srgbClr val="B4B4B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tabLst>
                <a:tab pos="169307" algn="l"/>
              </a:tabLst>
              <a:defRPr sz="160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</a:lstStyle>
          <a:p>
            <a:r>
              <a:rPr lang="ru-RU" sz="1400" dirty="0">
                <a:latin typeface="Exo 2" panose="00000500000000000000" pitchFamily="2" charset="-52"/>
              </a:rPr>
              <a:t>Конкурс «Секретная шифровка» </a:t>
            </a:r>
            <a:endParaRPr lang="en-US" sz="1400" dirty="0">
              <a:latin typeface="Exo 2" panose="00000500000000000000" pitchFamily="2" charset="-52"/>
            </a:endParaRPr>
          </a:p>
          <a:p>
            <a:r>
              <a:rPr lang="ru-RU" sz="1400" dirty="0">
                <a:latin typeface="Exo 2" panose="00000500000000000000" pitchFamily="2" charset="-52"/>
              </a:rPr>
              <a:t>С помощью подсказок отгадайте слова, в которых звучит призывное и победное слово «УРА».</a:t>
            </a:r>
          </a:p>
        </p:txBody>
      </p:sp>
    </p:spTree>
    <p:extLst>
      <p:ext uri="{BB962C8B-B14F-4D97-AF65-F5344CB8AC3E}">
        <p14:creationId xmlns:p14="http://schemas.microsoft.com/office/powerpoint/2010/main" val="34708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501FBA-8E8A-0561-D4E5-E6866AF8B6A0}"/>
              </a:ext>
            </a:extLst>
          </p:cNvPr>
          <p:cNvSpPr txBox="1"/>
          <p:nvPr/>
        </p:nvSpPr>
        <p:spPr>
          <a:xfrm>
            <a:off x="2127266" y="9690427"/>
            <a:ext cx="481755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srgbClr val="000000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автор-составитель: ВОРОТНИКОВА АНАСТАСИЯ АЛЕКСАНДРОВНА педагог-организатор ГАУДО «</a:t>
            </a:r>
            <a:r>
              <a:rPr lang="ru-RU" sz="700" dirty="0" err="1">
                <a:solidFill>
                  <a:srgbClr val="000000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Домисолька</a:t>
            </a:r>
            <a:r>
              <a:rPr lang="ru-RU" sz="700" dirty="0">
                <a:solidFill>
                  <a:srgbClr val="000000"/>
                </a:solidFill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641881E-6A6D-6019-D95F-BF796DEE1FAF}"/>
              </a:ext>
            </a:extLst>
          </p:cNvPr>
          <p:cNvSpPr txBox="1"/>
          <p:nvPr/>
        </p:nvSpPr>
        <p:spPr>
          <a:xfrm>
            <a:off x="7348819" y="8186665"/>
            <a:ext cx="37700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Посмотрите друг на друга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И айда играть по кругу!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F62D80C-FCA5-C350-006F-AA060474995E}"/>
              </a:ext>
            </a:extLst>
          </p:cNvPr>
          <p:cNvGrpSpPr/>
          <p:nvPr/>
        </p:nvGrpSpPr>
        <p:grpSpPr>
          <a:xfrm>
            <a:off x="235205" y="8585883"/>
            <a:ext cx="549680" cy="549680"/>
            <a:chOff x="-155865" y="5017741"/>
            <a:chExt cx="542454" cy="542454"/>
          </a:xfrm>
          <a:solidFill>
            <a:srgbClr val="B4B4B4"/>
          </a:solidFill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433C4B1-CEEB-E9DD-FF13-42BF81B80C5B}"/>
                </a:ext>
              </a:extLst>
            </p:cNvPr>
            <p:cNvSpPr/>
            <p:nvPr/>
          </p:nvSpPr>
          <p:spPr>
            <a:xfrm>
              <a:off x="-155865" y="5017741"/>
              <a:ext cx="542454" cy="5424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Exo 2" panose="00000500000000000000" pitchFamily="2" charset="-52"/>
                <a:ea typeface="Blogger Sans Light" panose="02000506030000020004" pitchFamily="50" charset="0"/>
              </a:endParaRPr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EF8F8F59-B7AA-E91B-CD81-09A0E544C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541" y="5097065"/>
              <a:ext cx="383807" cy="383807"/>
            </a:xfrm>
            <a:prstGeom prst="rect">
              <a:avLst/>
            </a:prstGeom>
            <a:grpFill/>
          </p:spPr>
        </p:pic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1A4E0774-114E-C75C-B319-994C2C987BB6}"/>
              </a:ext>
            </a:extLst>
          </p:cNvPr>
          <p:cNvSpPr txBox="1"/>
          <p:nvPr/>
        </p:nvSpPr>
        <p:spPr>
          <a:xfrm>
            <a:off x="913392" y="8734355"/>
            <a:ext cx="5639566" cy="307777"/>
          </a:xfrm>
          <a:prstGeom prst="rect">
            <a:avLst/>
          </a:prstGeom>
          <a:solidFill>
            <a:srgbClr val="B4B4B4"/>
          </a:solidFill>
        </p:spPr>
        <p:txBody>
          <a:bodyPr wrap="square">
            <a:spAutoFit/>
          </a:bodyPr>
          <a:lstStyle/>
          <a:p>
            <a:pPr>
              <a:tabLst>
                <a:tab pos="142518" algn="l"/>
              </a:tabLst>
            </a:pPr>
            <a:r>
              <a:rPr lang="ru-RU" sz="1400" dirty="0">
                <a:latin typeface="Exo 2" panose="00000500000000000000" pitchFamily="2" charset="-52"/>
                <a:ea typeface="Times New Roman" panose="02020603050405020304" pitchFamily="18" charset="0"/>
              </a:rPr>
              <a:t>«Из чего же сделаны наши мальчишки» (Жюри подводит итоги)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5243A3B-4936-7103-61D1-C4F367710F10}"/>
              </a:ext>
            </a:extLst>
          </p:cNvPr>
          <p:cNvSpPr txBox="1"/>
          <p:nvPr/>
        </p:nvSpPr>
        <p:spPr>
          <a:xfrm>
            <a:off x="279462" y="7365606"/>
            <a:ext cx="37700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xo 2" panose="00000500000000000000" pitchFamily="2" charset="-52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21EF82-5481-C18D-23BF-006E5E317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2" y="603320"/>
            <a:ext cx="716037" cy="716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BE1BCD-E0D3-BB62-27A9-03E6BB3F8196}"/>
              </a:ext>
            </a:extLst>
          </p:cNvPr>
          <p:cNvSpPr txBox="1"/>
          <p:nvPr/>
        </p:nvSpPr>
        <p:spPr>
          <a:xfrm>
            <a:off x="1086157" y="522137"/>
            <a:ext cx="5294037" cy="8063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УРА – и опорный край державы, и каменный пояс России.(Урал.)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УРА – и бог неба, и планета, и химический элемент.(Уран.)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УРА– разрушительный ветер.(Ураган.)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УРА– математическое место жительства икса и игрека.(Уравнение.)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УРА  –  река в Закавказье.(Кура.)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УРА  –  река РФ, приток Волги.(Сура.)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УРА  –  грузовик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   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дальнобойщиков(Фура.)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УРА–снежная буря.(Буран.)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УРА–свёкла мужского рода.(Бурак.)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УРА–инструмент для сверления отверстий, необходимый на уроках физики.(Бурав, правило буравчика.)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УРА–элитный сухофрукт.(Курага.)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УРА–молодая трава из сказок.(Мурава.)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УРА –главные часы России.(Куранты.)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УРА–головной убор.(Фуражка.)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УРА– </a:t>
            </a:r>
            <a:r>
              <a:rPr lang="ru-RU" sz="1400" dirty="0">
                <a:solidFill>
                  <a:prstClr val="white"/>
                </a:solidFill>
                <a:latin typeface="Exo 2" panose="00000500000000000000" pitchFamily="2" charset="-52"/>
                <a:ea typeface="Times New Roman" panose="02020603050405020304" pitchFamily="18" charset="0"/>
              </a:rPr>
              <a:t>т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рудолюбивое</a:t>
            </a:r>
            <a:endParaRPr lang="ru-RU" sz="1400" dirty="0">
              <a:solidFill>
                <a:prstClr val="white"/>
              </a:solidFill>
              <a:latin typeface="Exo 2" panose="00000500000000000000" pitchFamily="2" charset="-52"/>
              <a:ea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насекомое.</a:t>
            </a:r>
            <a:r>
              <a:rPr lang="ru-RU" sz="1400" dirty="0">
                <a:solidFill>
                  <a:prstClr val="white"/>
                </a:solidFill>
                <a:latin typeface="Exo 2" panose="00000500000000000000" pitchFamily="2" charset="-52"/>
                <a:ea typeface="Times New Roman" panose="02020603050405020304" pitchFamily="18" charset="0"/>
              </a:rPr>
              <a:t>(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Муравей.)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УРА –птица, которая поможет воды из колодца напиться.(Журавль.)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УРА–деревянный сказочный герой.(Буратино.)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УРА –ёлочный новогодний дождик.(Мишура.)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УРА– японский рыцарь.(Самурай.)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УРА – домик собаки.(Конура.)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УРА–и украинский музыкальный инструмент, и громоздкая вещь.(Бандура.) УРА–нотная запись музыкального произведения.(Партитура.)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 УРА–самый книжный школьный предмет.(Литература.)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 УРА-бумажные отходы.(Макулатура.)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 УРА–то, что получается из камня, если от него отсечь всё лишнее.(Скульптура.)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 УРА–шарж женского рода.(Карикатура.)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 УРА–компьютерная «Клава».(Клавиатура.)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 УРА–самый подвижный школьный урок.(Физкультура.)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 УРА–гордость культуриста.(Мускулатура)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xo 2" panose="00000500000000000000" pitchFamily="2" charset="-52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8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720546-58D2-1AD0-65CC-05D4BF30A55D}"/>
              </a:ext>
            </a:extLst>
          </p:cNvPr>
          <p:cNvSpPr txBox="1"/>
          <p:nvPr/>
        </p:nvSpPr>
        <p:spPr>
          <a:xfrm>
            <a:off x="2127266" y="9690427"/>
            <a:ext cx="481755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автор-составитель: ВОРОТНИКОВА АНАСТАСИЯ АЛЕКСАНДРОВНА педагог-организатор ГАУДО «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Домисолька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»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2B74E33-A1AF-4A1F-0EC3-0F934F9CE5DA}"/>
              </a:ext>
            </a:extLst>
          </p:cNvPr>
          <p:cNvGrpSpPr/>
          <p:nvPr/>
        </p:nvGrpSpPr>
        <p:grpSpPr>
          <a:xfrm>
            <a:off x="156958" y="5924931"/>
            <a:ext cx="542454" cy="542454"/>
            <a:chOff x="-55375" y="1504340"/>
            <a:chExt cx="716693" cy="716693"/>
          </a:xfrm>
          <a:solidFill>
            <a:srgbClr val="B4B4B4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CF57DA7-A4BE-5120-3FF4-BAA2ACDB64BE}"/>
                </a:ext>
              </a:extLst>
            </p:cNvPr>
            <p:cNvSpPr/>
            <p:nvPr/>
          </p:nvSpPr>
          <p:spPr>
            <a:xfrm>
              <a:off x="-55375" y="1504340"/>
              <a:ext cx="716693" cy="7166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+mn-cs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1E13300-E6A7-4E5B-BDC6-F2EAC1F7C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" y="1601759"/>
              <a:ext cx="510056" cy="510056"/>
            </a:xfrm>
            <a:prstGeom prst="rect">
              <a:avLst/>
            </a:prstGeom>
            <a:grpFill/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AFB3116-C12F-7F01-5C28-3F8279978411}"/>
              </a:ext>
            </a:extLst>
          </p:cNvPr>
          <p:cNvSpPr txBox="1"/>
          <p:nvPr/>
        </p:nvSpPr>
        <p:spPr>
          <a:xfrm>
            <a:off x="977030" y="4707688"/>
            <a:ext cx="5448822" cy="307777"/>
          </a:xfrm>
          <a:prstGeom prst="rect">
            <a:avLst/>
          </a:prstGeom>
          <a:solidFill>
            <a:srgbClr val="B4B4B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tabLst>
                <a:tab pos="169307" algn="l"/>
              </a:tabLst>
              <a:defRPr sz="160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9307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+mn-cs"/>
              </a:rPr>
              <a:t>Конкурс   «Врач»  (по одному участнику </a:t>
            </a:r>
            <a:r>
              <a:rPr lang="ru-RU" sz="1400" dirty="0">
                <a:latin typeface="Exo 2" panose="00000500000000000000" pitchFamily="2" charset="-52"/>
              </a:rPr>
              <a:t>от каждой группы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+mn-cs"/>
              </a:rPr>
              <a:t>)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EB517F-1236-4354-A207-81995B0B3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5" y="382495"/>
            <a:ext cx="720000" cy="720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1A79808-5581-A252-E1F3-6A7A609718F3}"/>
              </a:ext>
            </a:extLst>
          </p:cNvPr>
          <p:cNvSpPr txBox="1"/>
          <p:nvPr/>
        </p:nvSpPr>
        <p:spPr>
          <a:xfrm>
            <a:off x="901874" y="1283535"/>
            <a:ext cx="529403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1. Каждому участнику нужно по очереди  назвать один из ингредиентов манной каши или омлета.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2. Назвать по 2 съедобных гриба, по очереди.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3. Каждому участнику предлагается набор карточек, на которых написаны названия разных продуктов, необходимых для приготовления блюда. Нужно приготовить «Борщ».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       Вода, соль, свёкла, помидоры, лук, картошка, капуста, мясо; также добавляется 1-3 карточки, кабачки, сахар, лимон.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xo 2" panose="00000500000000000000" pitchFamily="2" charset="-52"/>
              <a:ea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 Участникам  даётся минута времени для разделения карточек на две части - какие продукты нужны для приготовления и лишние. Выигрывает команда, которая быстрее и правильно разложит карточки. 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CE90829-C963-7027-D570-B2EFDE2DC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5" y="4501576"/>
            <a:ext cx="720000" cy="720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37C63325-C70A-B3A3-0402-D246B6622E69}"/>
              </a:ext>
            </a:extLst>
          </p:cNvPr>
          <p:cNvSpPr txBox="1"/>
          <p:nvPr/>
        </p:nvSpPr>
        <p:spPr>
          <a:xfrm>
            <a:off x="977030" y="500531"/>
            <a:ext cx="5448822" cy="523220"/>
          </a:xfrm>
          <a:prstGeom prst="rect">
            <a:avLst/>
          </a:prstGeom>
          <a:solidFill>
            <a:srgbClr val="B4B4B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tabLst>
                <a:tab pos="169307" algn="l"/>
              </a:tabLst>
              <a:defRPr sz="160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9307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+mn-cs"/>
              </a:rPr>
              <a:t>Конкурс «Каша из топора» (по одному участнику </a:t>
            </a:r>
            <a:r>
              <a:rPr lang="ru-RU" sz="1400" dirty="0">
                <a:latin typeface="Exo 2" panose="00000500000000000000" pitchFamily="2" charset="-52"/>
              </a:rPr>
              <a:t>от каждой группы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+mn-cs"/>
              </a:rPr>
              <a:t>)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BA5F928-D919-A992-2B5A-651E9A703627}"/>
              </a:ext>
            </a:extLst>
          </p:cNvPr>
          <p:cNvSpPr txBox="1"/>
          <p:nvPr/>
        </p:nvSpPr>
        <p:spPr>
          <a:xfrm>
            <a:off x="905885" y="5212865"/>
            <a:ext cx="52940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Участнику дается размотанный бинт, его нужно скрутить. Побеждает тот, кто быстрее  и аккуратнее это сделает.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EBB86D6-D72F-080E-927D-2250F8EC96EF}"/>
              </a:ext>
            </a:extLst>
          </p:cNvPr>
          <p:cNvSpPr txBox="1"/>
          <p:nvPr/>
        </p:nvSpPr>
        <p:spPr>
          <a:xfrm>
            <a:off x="977030" y="6037804"/>
            <a:ext cx="5448822" cy="307777"/>
          </a:xfrm>
          <a:prstGeom prst="rect">
            <a:avLst/>
          </a:prstGeom>
          <a:solidFill>
            <a:srgbClr val="B4B4B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tabLst>
                <a:tab pos="169307" algn="l"/>
              </a:tabLst>
              <a:defRPr sz="160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9307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+mn-cs"/>
              </a:rPr>
              <a:t>«А ну, давай наяривай»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0C5B5AE-05D7-F6B6-D8A6-8888CD377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5" y="6810740"/>
            <a:ext cx="720000" cy="7200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C85A402E-2074-DF94-899D-45A786C8D143}"/>
              </a:ext>
            </a:extLst>
          </p:cNvPr>
          <p:cNvSpPr txBox="1"/>
          <p:nvPr/>
        </p:nvSpPr>
        <p:spPr>
          <a:xfrm>
            <a:off x="977030" y="7057735"/>
            <a:ext cx="5448822" cy="307777"/>
          </a:xfrm>
          <a:prstGeom prst="rect">
            <a:avLst/>
          </a:prstGeom>
          <a:solidFill>
            <a:srgbClr val="B4B4B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tabLst>
                <a:tab pos="169307" algn="l"/>
              </a:tabLst>
              <a:defRPr sz="160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9307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+mn-cs"/>
              </a:rPr>
              <a:t>конкурс «Разведчики» (по одному участнику от группы)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9271E0-7487-E4B1-BDD5-2B6C0E9C046A}"/>
              </a:ext>
            </a:extLst>
          </p:cNvPr>
          <p:cNvSpPr txBox="1"/>
          <p:nvPr/>
        </p:nvSpPr>
        <p:spPr>
          <a:xfrm>
            <a:off x="901874" y="7588366"/>
            <a:ext cx="55239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 -На поднос кладется  6–8  разных мелких предметов (игрушки, самолетики, машинки, кубики и т.д.). «Разведчики» смотрят на все это и запоминают как можно больше вещей.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По команде все участники отворачиваются. Убирается одна вещь.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 - Вопрос: какого предмета не хватает? (ракушка)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 Поворачиваются второй раз – запоминают.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</a:rPr>
              <a:t> -Вопрос: какие  предметы поменяли местами? (два значка – большой и маленький)</a:t>
            </a:r>
          </a:p>
        </p:txBody>
      </p:sp>
    </p:spTree>
    <p:extLst>
      <p:ext uri="{BB962C8B-B14F-4D97-AF65-F5344CB8AC3E}">
        <p14:creationId xmlns:p14="http://schemas.microsoft.com/office/powerpoint/2010/main" val="201910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720546-58D2-1AD0-65CC-05D4BF30A55D}"/>
              </a:ext>
            </a:extLst>
          </p:cNvPr>
          <p:cNvSpPr txBox="1"/>
          <p:nvPr/>
        </p:nvSpPr>
        <p:spPr>
          <a:xfrm>
            <a:off x="2127266" y="9690427"/>
            <a:ext cx="481755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автор-составитель: ВОРОТНИКОВА АНАСТАСИЯ АЛЕКСАНДРОВНА педагог-организатор ГАУДО «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Домисолька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AFB3116-C12F-7F01-5C28-3F8279978411}"/>
              </a:ext>
            </a:extLst>
          </p:cNvPr>
          <p:cNvSpPr txBox="1"/>
          <p:nvPr/>
        </p:nvSpPr>
        <p:spPr>
          <a:xfrm>
            <a:off x="977030" y="1642548"/>
            <a:ext cx="5448822" cy="523220"/>
          </a:xfrm>
          <a:prstGeom prst="rect">
            <a:avLst/>
          </a:prstGeom>
          <a:solidFill>
            <a:srgbClr val="B4B4B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tabLst>
                <a:tab pos="169307" algn="l"/>
              </a:tabLst>
              <a:defRPr sz="160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9307" algn="l"/>
              </a:tabLst>
              <a:defRPr/>
            </a:pPr>
            <a:r>
              <a:rPr lang="ru-RU" sz="1400" dirty="0">
                <a:latin typeface="Exo 2" panose="00000500000000000000" pitchFamily="2" charset="-52"/>
              </a:rPr>
              <a:t>К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+mn-cs"/>
              </a:rPr>
              <a:t>онкурс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+mn-cs"/>
              </a:rPr>
              <a:t> « Заходи сбоку! Прыгай выше!» (по одному участнику от группы)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A79808-5581-A252-E1F3-6A7A609718F3}"/>
              </a:ext>
            </a:extLst>
          </p:cNvPr>
          <p:cNvSpPr txBox="1"/>
          <p:nvPr/>
        </p:nvSpPr>
        <p:spPr>
          <a:xfrm>
            <a:off x="855781" y="695747"/>
            <a:ext cx="52940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 Поворачиваются третий раз – запоминают.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- Какой предмет появился ? (маленький скотч) 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CE90829-C963-7027-D570-B2EFDE2DC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" y="1508159"/>
            <a:ext cx="720000" cy="7200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BA5F928-D919-A992-2B5A-651E9A703627}"/>
              </a:ext>
            </a:extLst>
          </p:cNvPr>
          <p:cNvSpPr txBox="1"/>
          <p:nvPr/>
        </p:nvSpPr>
        <p:spPr>
          <a:xfrm>
            <a:off x="893361" y="2567870"/>
            <a:ext cx="52505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Задача: первым прочитать, что написано на спине соперника и не позволить ему прочитать надпись на своей спине.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Можно прыгать и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увер</a:t>
            </a:r>
            <a:r>
              <a:rPr lang="ru-RU" sz="1400" dirty="0" err="1">
                <a:solidFill>
                  <a:prstClr val="white"/>
                </a:solidFill>
                <a:latin typeface="Exo 2" panose="00000500000000000000" pitchFamily="2" charset="-52"/>
                <a:ea typeface="Times New Roman" panose="02020603050405020304" pitchFamily="18" charset="0"/>
              </a:rPr>
              <a:t>тыва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ться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, но нельзя пускать в ход руки.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На спину одному  прикрепляют надпись ЗАХОДИ СБОКУ!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На спину другому прикрепляется надпись ПРЫГАЙ ВЫШЕ!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Публика подбадривает играющих возгласами: «Заходи сбоку!» «Прыгай выше!», но они не догадываются, что это и есть надписи.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EBB86D6-D72F-080E-927D-2250F8EC96EF}"/>
              </a:ext>
            </a:extLst>
          </p:cNvPr>
          <p:cNvSpPr txBox="1"/>
          <p:nvPr/>
        </p:nvSpPr>
        <p:spPr>
          <a:xfrm>
            <a:off x="893361" y="5159223"/>
            <a:ext cx="5448822" cy="307777"/>
          </a:xfrm>
          <a:prstGeom prst="rect">
            <a:avLst/>
          </a:prstGeom>
          <a:solidFill>
            <a:srgbClr val="B4B4B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tabLst>
                <a:tab pos="169307" algn="l"/>
              </a:tabLst>
              <a:defRPr sz="160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9307" algn="l"/>
              </a:tabLst>
              <a:defRPr/>
            </a:pPr>
            <a:r>
              <a:rPr lang="ru-RU" sz="1400" dirty="0">
                <a:latin typeface="Exo 2" panose="00000500000000000000" pitchFamily="2" charset="-52"/>
              </a:rPr>
              <a:t>Танцевальный номер от девочек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xo 2" panose="00000500000000000000" pitchFamily="2" charset="-52"/>
              <a:ea typeface="Blogger Sans Light" panose="02000506030000020004" pitchFamily="50" charset="0"/>
              <a:cs typeface="+mn-cs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0C5B5AE-05D7-F6B6-D8A6-8888CD377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" y="6047271"/>
            <a:ext cx="720000" cy="7200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C85A402E-2074-DF94-899D-45A786C8D143}"/>
              </a:ext>
            </a:extLst>
          </p:cNvPr>
          <p:cNvSpPr txBox="1"/>
          <p:nvPr/>
        </p:nvSpPr>
        <p:spPr>
          <a:xfrm>
            <a:off x="977030" y="6163542"/>
            <a:ext cx="5448822" cy="307777"/>
          </a:xfrm>
          <a:prstGeom prst="rect">
            <a:avLst/>
          </a:prstGeom>
          <a:solidFill>
            <a:srgbClr val="B4B4B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tabLst>
                <a:tab pos="169307" algn="l"/>
              </a:tabLst>
              <a:defRPr sz="160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9307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+mn-cs"/>
              </a:rPr>
              <a:t>« Морская команда» (от каждой группы по 2 парня )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9271E0-7487-E4B1-BDD5-2B6C0E9C046A}"/>
              </a:ext>
            </a:extLst>
          </p:cNvPr>
          <p:cNvSpPr txBox="1"/>
          <p:nvPr/>
        </p:nvSpPr>
        <p:spPr>
          <a:xfrm>
            <a:off x="893359" y="6867479"/>
            <a:ext cx="529403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Выбрать по одному капитану от каждой команды – он становитесь боцманом.   Задача боцманов: объяснить задание своему экипажу без слов,  только жестами и мимикой.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1. Встать всему экипажу в шеренгу, положив руки друг другу на плечи. Ноги на ширине плеч. Качаться с одной ноги на другую.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2. Встать всему экипажу в шеренгу и изобразить, что тянут канат.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xo 2" panose="00000500000000000000" pitchFamily="2" charset="-52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E2A29C-4499-16D2-5C01-447D27046736}"/>
              </a:ext>
            </a:extLst>
          </p:cNvPr>
          <p:cNvGrpSpPr/>
          <p:nvPr/>
        </p:nvGrpSpPr>
        <p:grpSpPr>
          <a:xfrm>
            <a:off x="172720" y="5049700"/>
            <a:ext cx="549680" cy="549680"/>
            <a:chOff x="-155865" y="5017741"/>
            <a:chExt cx="542454" cy="542454"/>
          </a:xfrm>
          <a:solidFill>
            <a:srgbClr val="B4B4B4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826EBE2-59F1-7A2B-B89E-3744615EBDB7}"/>
                </a:ext>
              </a:extLst>
            </p:cNvPr>
            <p:cNvSpPr/>
            <p:nvPr/>
          </p:nvSpPr>
          <p:spPr>
            <a:xfrm>
              <a:off x="-155865" y="5017741"/>
              <a:ext cx="542454" cy="5424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Exo 2" panose="00000500000000000000" pitchFamily="2" charset="-52"/>
                <a:ea typeface="Blogger Sans Light" panose="02000506030000020004" pitchFamily="50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62248F4-8E2F-1AE6-6C91-C936B98F8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541" y="5097065"/>
              <a:ext cx="383807" cy="38380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238008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720546-58D2-1AD0-65CC-05D4BF30A55D}"/>
              </a:ext>
            </a:extLst>
          </p:cNvPr>
          <p:cNvSpPr txBox="1"/>
          <p:nvPr/>
        </p:nvSpPr>
        <p:spPr>
          <a:xfrm>
            <a:off x="2127266" y="9690427"/>
            <a:ext cx="481755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автор-составитель: ВОРОТНИКОВА АНАСТАСИЯ АЛЕКСАНДРОВНА педагог-организатор ГАУДО «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Домисолька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CE90829-C963-7027-D570-B2EFDE2DC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8" y="338003"/>
            <a:ext cx="720000" cy="7200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BA5F928-D919-A992-2B5A-651E9A703627}"/>
              </a:ext>
            </a:extLst>
          </p:cNvPr>
          <p:cNvSpPr txBox="1"/>
          <p:nvPr/>
        </p:nvSpPr>
        <p:spPr>
          <a:xfrm>
            <a:off x="917967" y="1058003"/>
            <a:ext cx="52505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Командам вслух не объявляется тема ( показывается на карточке молча), а зрители по окончании работы должны угадать, что это. Команды коллективно – эстафетно за одну минуту рисуют на большом листе ватмана «Танк».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Выигрывает та команда, у которой рисунок будет более детализирован и более похож. 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0C5B5AE-05D7-F6B6-D8A6-8888CD377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2" y="2751970"/>
            <a:ext cx="720000" cy="7200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C85A402E-2074-DF94-899D-45A786C8D143}"/>
              </a:ext>
            </a:extLst>
          </p:cNvPr>
          <p:cNvSpPr txBox="1"/>
          <p:nvPr/>
        </p:nvSpPr>
        <p:spPr>
          <a:xfrm>
            <a:off x="1004292" y="2939245"/>
            <a:ext cx="5448822" cy="307777"/>
          </a:xfrm>
          <a:prstGeom prst="rect">
            <a:avLst/>
          </a:prstGeom>
          <a:solidFill>
            <a:srgbClr val="B4B4B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tabLst>
                <a:tab pos="169307" algn="l"/>
              </a:tabLst>
              <a:defRPr sz="160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9307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+mn-cs"/>
              </a:rPr>
              <a:t>конкурс “Самый внимательный” (для всех </a:t>
            </a:r>
            <a:r>
              <a:rPr lang="ru-RU" sz="1400" dirty="0">
                <a:latin typeface="Exo 2" panose="00000500000000000000" pitchFamily="2" charset="-52"/>
              </a:rPr>
              <a:t>групп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+mn-cs"/>
              </a:rPr>
              <a:t>)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9271E0-7487-E4B1-BDD5-2B6C0E9C046A}"/>
              </a:ext>
            </a:extLst>
          </p:cNvPr>
          <p:cNvSpPr txBox="1"/>
          <p:nvPr/>
        </p:nvSpPr>
        <p:spPr>
          <a:xfrm>
            <a:off x="917967" y="3615429"/>
            <a:ext cx="529403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Каждому классу выдается картинка «Три богатыря» и «Современные три богатыря».  Дается одна минута, чтобы они рассмотрели  внимательно эти картины. После этого картины  собираются  и командам задаются вопросы, ответы записывают на листе.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«Три богатыря»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1. Какого цвета кони у богатырей? (белый, черный, гнедой)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2. Какое оружие у богатырей? (меч, щит, булава, копье, лук, стрелы)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3. Какие деревья вы увидели на переднем плане картины?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xo 2" panose="00000500000000000000" pitchFamily="2" charset="-52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(сосны – елки)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«Современные три богатыря»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1. Какая обувь на ногах у богатырей? (валенки)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2. У какого богатыря на одежде есть пуговица? ( у того, кто стоит по центру)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3. Какого цвета рукавицы – варежки (зеленые, оранжево – красные)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4. Нарисуйте схематично то, что изображено на мече у центрального богатыря.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" panose="00000500000000000000" pitchFamily="2" charset="-52"/>
                <a:ea typeface="Times New Roman" panose="02020603050405020304" pitchFamily="18" charset="0"/>
                <a:cs typeface="+mn-cs"/>
              </a:rPr>
              <a:t> В конце конкурса картина поворачивается обратно и все ответы объясняются, правильные ответы подсчитываются.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xo 2" panose="00000500000000000000" pitchFamily="2" charset="-52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C3B02D-26C6-B4E6-8541-43E16CFB4452}"/>
              </a:ext>
            </a:extLst>
          </p:cNvPr>
          <p:cNvSpPr txBox="1"/>
          <p:nvPr/>
        </p:nvSpPr>
        <p:spPr>
          <a:xfrm>
            <a:off x="1004292" y="512232"/>
            <a:ext cx="5448822" cy="307777"/>
          </a:xfrm>
          <a:prstGeom prst="rect">
            <a:avLst/>
          </a:prstGeom>
          <a:solidFill>
            <a:srgbClr val="B4B4B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tabLst>
                <a:tab pos="169307" algn="l"/>
              </a:tabLst>
              <a:defRPr sz="160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9307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+mn-cs"/>
              </a:rPr>
              <a:t>конкурс  «Художники» (участвуют эти же команды)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ACEFC4-D057-DC0D-F0AC-4F2FD0108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2" y="8327929"/>
            <a:ext cx="720000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66DD7C-62F9-6622-F315-11D69F6FDB89}"/>
              </a:ext>
            </a:extLst>
          </p:cNvPr>
          <p:cNvSpPr txBox="1"/>
          <p:nvPr/>
        </p:nvSpPr>
        <p:spPr>
          <a:xfrm>
            <a:off x="1004292" y="8599912"/>
            <a:ext cx="5448822" cy="738664"/>
          </a:xfrm>
          <a:prstGeom prst="rect">
            <a:avLst/>
          </a:prstGeom>
          <a:solidFill>
            <a:srgbClr val="B4B4B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tabLst>
                <a:tab pos="169307" algn="l"/>
              </a:tabLst>
              <a:defRPr sz="160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9307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 panose="00000500000000000000" pitchFamily="2" charset="-52"/>
                <a:ea typeface="Blogger Sans Light" panose="02000506030000020004" pitchFamily="50" charset="0"/>
                <a:cs typeface="+mn-cs"/>
              </a:rPr>
              <a:t>конкурс  «Находчивый дневальный» (по одному участнику от каждой группы)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9307" algn="l"/>
              </a:tabLst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xo 2" panose="00000500000000000000" pitchFamily="2" charset="-52"/>
              <a:ea typeface="Blogger Sans Light" panose="02000506030000020004" pitchFamily="5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75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9582</TotalTime>
  <Words>1765</Words>
  <Application>Microsoft Office PowerPoint</Application>
  <PresentationFormat>A4 Paper (210x297 mm)</PresentationFormat>
  <Paragraphs>160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Blogger Sans Light</vt:lpstr>
      <vt:lpstr>Calibri</vt:lpstr>
      <vt:lpstr>Calibri Light</vt:lpstr>
      <vt:lpstr>Clear Sans</vt:lpstr>
      <vt:lpstr>Exo 2</vt:lpstr>
      <vt:lpstr>Phenomena</vt:lpstr>
      <vt:lpstr>Russo One</vt:lpstr>
      <vt:lpstr>Office Theme</vt:lpstr>
      <vt:lpstr>PowerPoint Presentation</vt:lpstr>
      <vt:lpstr>PowerPoint Presentation</vt:lpstr>
      <vt:lpstr>PowerPoint Presentation</vt:lpstr>
      <vt:lpstr>ОБЩЕЕ ВРЕМЯ МЕРОПРИЯТИЯ ~ 1ч 10мин</vt:lpstr>
      <vt:lpstr>ПЛАН-СЦЕНАРИЙ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Андрей Андрей</dc:creator>
  <cp:lastModifiedBy>Андрей Андрей</cp:lastModifiedBy>
  <cp:revision>143</cp:revision>
  <dcterms:created xsi:type="dcterms:W3CDTF">2022-12-03T14:32:02Z</dcterms:created>
  <dcterms:modified xsi:type="dcterms:W3CDTF">2025-01-19T11:39:28Z</dcterms:modified>
</cp:coreProperties>
</file>