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2" r:id="rId4"/>
    <p:sldId id="261" r:id="rId5"/>
    <p:sldId id="260" r:id="rId6"/>
    <p:sldId id="259" r:id="rId7"/>
    <p:sldId id="257" r:id="rId8"/>
    <p:sldId id="268" r:id="rId9"/>
    <p:sldId id="267" r:id="rId10"/>
    <p:sldId id="266" r:id="rId11"/>
    <p:sldId id="265" r:id="rId12"/>
    <p:sldId id="264" r:id="rId13"/>
    <p:sldId id="274" r:id="rId14"/>
    <p:sldId id="273" r:id="rId15"/>
    <p:sldId id="269" r:id="rId16"/>
    <p:sldId id="272" r:id="rId17"/>
    <p:sldId id="271" r:id="rId18"/>
    <p:sldId id="27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AD893-99A6-7810-E3F5-5C1F0174D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A42A14-EE7C-1CA2-F0A9-8A858344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DA6D90-7031-CF68-6DC0-C42F0EAFF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E6A-2CC9-4E45-B24A-F24AB7339F7F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01F9FE-C824-AE79-5E2B-719BDD176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8BECF0-A77E-2A47-0B77-A41A488F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7116-49D0-48F3-8A47-CEF76D614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19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5A421-C3E3-4D32-B281-26CBC1A9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1299A3-6537-53E7-5876-7C2FA2CF3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D29914-1343-52BD-E3F3-0AF0AABB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E6A-2CC9-4E45-B24A-F24AB7339F7F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214C6A-6AEC-C526-8C71-73AB870FB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BDC47C-1639-B2AC-748D-7DD1F1FF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7116-49D0-48F3-8A47-CEF76D614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76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DB5098-1075-607F-AE48-507E42B16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8C9866-CE01-FAB8-81D0-533C340E0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26839-B5C1-8E1E-0DAC-AEFB42281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E6A-2CC9-4E45-B24A-F24AB7339F7F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D2740C-893F-0F17-EF15-60749D55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00111B-C8C6-DCCC-6A7A-8A6943BF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7116-49D0-48F3-8A47-CEF76D614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04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341E2-615D-4DEF-0EC3-797F2C6AB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C3E3A3-6AE0-CE55-A15F-9C4BC1249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8C68B0-770F-CEB6-F1F4-EC61C9544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E6A-2CC9-4E45-B24A-F24AB7339F7F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157A9E-3C78-949C-4383-B40E1D37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EE4E6B-2A62-BAF2-9472-69F6C36C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7116-49D0-48F3-8A47-CEF76D614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95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23515-A55A-9E15-5691-A3A970A49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2558AA-06D3-644B-F4E7-C24F57A58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712B26-5343-54C2-9E31-3E3CB1050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E6A-2CC9-4E45-B24A-F24AB7339F7F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0EABEC-0C21-79B1-C700-70555A453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026FE2-B989-2ED1-7526-0ED72DFA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7116-49D0-48F3-8A47-CEF76D614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51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98F07-06CF-A12A-DD48-6CCFC9764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E714D4-33D7-5EE3-6BC4-14A2988E6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D953FE-31E2-0F17-8C6E-4A5F8D115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A48D95-9755-B582-42DC-6D4AE62CB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E6A-2CC9-4E45-B24A-F24AB7339F7F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8452ED-E577-6FFE-0EAE-5DC3D1562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A7CD3F-506D-2ED7-05AB-B388F27FE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7116-49D0-48F3-8A47-CEF76D614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374B2-0E8A-A1CB-8287-972C7F96E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8EFF33-A625-43AB-CBEE-BA833A978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073405-DA91-AEF3-6C05-D1F5CAED0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68145A-61B9-915D-46E4-48C8D719D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83162A-F0A5-4B1E-420C-6CA500F7C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BD3E94-30C9-B632-C182-8B6716282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E6A-2CC9-4E45-B24A-F24AB7339F7F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7309D3-2D48-08CB-9189-995391FE6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3CD35D-A160-0103-4F0D-3E3DD730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7116-49D0-48F3-8A47-CEF76D614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08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6C991-AA6C-4D79-54F5-3DE035AE8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1D3E98-6E81-7E0D-5DB3-4910E81BB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E6A-2CC9-4E45-B24A-F24AB7339F7F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6B84CB-BDC1-9202-1623-F6259FCF6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0BD367-FCB4-F942-AB9C-3C75EB4D9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7116-49D0-48F3-8A47-CEF76D614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8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2E5680-3D42-9A26-5D22-9678DA586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E6A-2CC9-4E45-B24A-F24AB7339F7F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B70266-DABB-9559-6174-6B4067C52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5E83A4-57D1-642C-7192-B1E54640D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7116-49D0-48F3-8A47-CEF76D614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1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96DBF-464E-7D98-DD6A-D83B2F96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525FAB-D944-AB22-E579-97B101FD9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11F5DF-AF28-0EAB-CBC5-CEF1E2783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6B8609-BEC1-35F5-E490-4EF3E3B84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E6A-2CC9-4E45-B24A-F24AB7339F7F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3763ED-8F7D-BCF9-0532-BCA168634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5F25CE-4047-AB56-071A-C6CEDF6B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7116-49D0-48F3-8A47-CEF76D614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9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6B619-44BC-1285-1DFB-2B176867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47BF34-DA17-2A72-1B16-37C4C8EBA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AA3E16-7205-5CC3-1E34-2D59A9F31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FD78FF-F2E3-0A38-A7C4-A6D8E325F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E6A-2CC9-4E45-B24A-F24AB7339F7F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114E26-66E3-1C3E-0175-0BCEA9E2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FE8196-BEE5-327C-A537-5F61EF2D9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7116-49D0-48F3-8A47-CEF76D614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69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4DEA1-AEE1-D46A-D712-F23C6673B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03A1C7-5FEB-274C-E9D2-EE16BBEFC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80B6B8-E87D-1C75-FD16-E64E0BECA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5DE6A-2CC9-4E45-B24A-F24AB7339F7F}" type="datetimeFigureOut">
              <a:rPr lang="ru-RU" smtClean="0"/>
              <a:pPr/>
              <a:t>18.01.2025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C3FAF-7B36-F4F4-9BA7-83CD45394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C5C750-87C6-3196-A755-8BB21346B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47116-49D0-48F3-8A47-CEF76D614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30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57;&#1091;&#1076;%20&#1054;&#1089;&#1080;&#1088;&#1080;&#1089;&#1072;%20&#1044;&#1088;&#1077;&#1074;&#1085;&#1080;&#1081;%20&#1045;&#1075;&#1080;&#1087;&#1077;&#1090;%20&#1089;&#1091;&#1076;%20&#1084;&#1077;&#1088;&#1090;&#1074;&#1099;&#1093;%20shotrs%20&#1080;&#1089;&#1090;&#1086;&#1088;&#1080;&#1080;720.m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E6C0732-EFC6-328A-DB90-8F4356B0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"/>
            <a:ext cx="12192000" cy="685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E2DA5-2A9A-52EF-24D0-7BB22FC6C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0254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 к уроку по теме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«Религия Древнего Египта»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35DD2C-8236-EA14-638B-330A97CF1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6170" y="3602038"/>
            <a:ext cx="5457216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/>
              <a:t>Автор : Карнаухова Наталья Георгиевна</a:t>
            </a:r>
          </a:p>
          <a:p>
            <a:pPr algn="r"/>
            <a:r>
              <a:rPr lang="ru-RU" dirty="0"/>
              <a:t>учитель истории и обществознания </a:t>
            </a:r>
          </a:p>
          <a:p>
            <a:pPr algn="r"/>
            <a:r>
              <a:rPr lang="ru-RU" dirty="0"/>
              <a:t>МКОУ «</a:t>
            </a:r>
            <a:r>
              <a:rPr lang="ru-RU" dirty="0" err="1"/>
              <a:t>Илирская</a:t>
            </a:r>
            <a:r>
              <a:rPr lang="ru-RU" dirty="0"/>
              <a:t> СОШ №2»</a:t>
            </a:r>
          </a:p>
          <a:p>
            <a:pPr algn="r"/>
            <a:r>
              <a:rPr lang="ru-RU" dirty="0" err="1"/>
              <a:t>П.Прибрежный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662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E6C0732-EFC6-328A-DB90-8F4356B0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"/>
            <a:ext cx="12176351" cy="68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E2DA5-2A9A-52EF-24D0-7BB22FC6C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740" y="731197"/>
            <a:ext cx="11614826" cy="1270641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Мумия – сохраненное бальзамированием тело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35DD2C-8236-EA14-638B-330A97CF15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F39D604F-417C-7ADE-9354-E003CA438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25" y="2184571"/>
            <a:ext cx="8995118" cy="361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268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E6C0732-EFC6-328A-DB90-8F4356B0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"/>
            <a:ext cx="12192000" cy="685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E2DA5-2A9A-52EF-24D0-7BB22FC6C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918" y="1281028"/>
            <a:ext cx="11507821" cy="63834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Саркофаг – красиво украшенный гроб, куда помещали мумию.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35DD2C-8236-EA14-638B-330A97CF15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729FB16-C5DA-80BD-4947-5CE01223D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78" y="2270484"/>
            <a:ext cx="2495502" cy="374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16E7D299-FC59-A0F2-333B-3B672AA19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39" y="1890188"/>
            <a:ext cx="5526699" cy="214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B67FC3A7-F236-39C5-46A7-D482F4FFB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02" y="4145039"/>
            <a:ext cx="3641388" cy="246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844F2354-DB4B-8F4E-9053-2EC99E520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587" y="2528972"/>
            <a:ext cx="3316091" cy="349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58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E6C0732-EFC6-328A-DB90-8F4356B0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"/>
            <a:ext cx="12192000" cy="685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E2DA5-2A9A-52EF-24D0-7BB22FC6C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369" y="833340"/>
            <a:ext cx="11702375" cy="8794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Гробница – сооружение для захоронения умерших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35DD2C-8236-EA14-638B-330A97CF15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38BBCAE-3FFD-C654-1207-FF59E1451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33" y="1843392"/>
            <a:ext cx="3480071" cy="232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73A4F2E1-F4D0-0BD5-8A26-AEA385DEF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903" y="3385356"/>
            <a:ext cx="4062416" cy="270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51474DA6-32AB-A632-0880-FAFAAA0F6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025" y="2892357"/>
            <a:ext cx="40671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05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E6C0732-EFC6-328A-DB90-8F4356B0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43"/>
            <a:ext cx="12192000" cy="685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E2DA5-2A9A-52EF-24D0-7BB22FC6C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9175" y="470610"/>
            <a:ext cx="9144000" cy="57997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Тест: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35DD2C-8236-EA14-638B-330A97CF1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225" y="926932"/>
            <a:ext cx="5499372" cy="5697604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Царь и судья в «стране мертвых»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Сет    Б) Гог   В) Осирис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 пустыни и песчаных бурь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Сет    Б) Амон   В) Тот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Древнеегипетское божество земли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Геб    Б)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В) Анубис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Покровительница женщин и их красоты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Нут  Б) Исида  В) Бастет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Священный бык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Б) Ра  В) Апис</a:t>
            </a:r>
          </a:p>
          <a:p>
            <a:pPr algn="just"/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2924E8A1-5C3E-B86B-6F6C-8C21C786097F}"/>
              </a:ext>
            </a:extLst>
          </p:cNvPr>
          <p:cNvSpPr txBox="1">
            <a:spLocks/>
          </p:cNvSpPr>
          <p:nvPr/>
        </p:nvSpPr>
        <p:spPr>
          <a:xfrm>
            <a:off x="5911175" y="926494"/>
            <a:ext cx="5499372" cy="5697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соответствие между понятиями и их значением</a:t>
            </a:r>
          </a:p>
          <a:p>
            <a:pPr algn="just"/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3F72760-5CCA-F32D-3DF2-8E1EF099A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819714"/>
              </p:ext>
            </p:extLst>
          </p:nvPr>
        </p:nvGraphicFramePr>
        <p:xfrm>
          <a:off x="5924146" y="1711887"/>
          <a:ext cx="5930630" cy="16667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5315">
                  <a:extLst>
                    <a:ext uri="{9D8B030D-6E8A-4147-A177-3AD203B41FA5}">
                      <a16:colId xmlns:a16="http://schemas.microsoft.com/office/drawing/2014/main" val="3876581187"/>
                    </a:ext>
                  </a:extLst>
                </a:gridCol>
                <a:gridCol w="2965315">
                  <a:extLst>
                    <a:ext uri="{9D8B030D-6E8A-4147-A177-3AD203B41FA5}">
                      <a16:colId xmlns:a16="http://schemas.microsoft.com/office/drawing/2014/main" val="2386294767"/>
                    </a:ext>
                  </a:extLst>
                </a:gridCol>
              </a:tblGrid>
              <a:tr h="376197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Жрец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жилище для богов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805110"/>
                  </a:ext>
                </a:extLst>
              </a:tr>
              <a:tr h="376197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Саркофаг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«служитель бога»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110288"/>
                  </a:ext>
                </a:extLst>
              </a:tr>
              <a:tr h="376197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Храм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красиво украшенный гроб, куда помещали мумию человека.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891345"/>
                  </a:ext>
                </a:extLst>
              </a:tr>
            </a:tbl>
          </a:graphicData>
        </a:graphic>
      </p:graphicFrame>
      <p:pic>
        <p:nvPicPr>
          <p:cNvPr id="10242" name="Picture 2">
            <a:extLst>
              <a:ext uri="{FF2B5EF4-FFF2-40B4-BE49-F238E27FC236}">
                <a16:creationId xmlns:a16="http://schemas.microsoft.com/office/drawing/2014/main" id="{B3E81512-8F11-E923-23E4-A12AEA252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727" y="4039981"/>
            <a:ext cx="5368048" cy="25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818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E6C0732-EFC6-328A-DB90-8F4356B0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E2DA5-2A9A-52EF-24D0-7BB22FC6C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9175" y="470610"/>
            <a:ext cx="9144000" cy="57997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35DD2C-8236-EA14-638B-330A97CF1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3987" y="1125338"/>
            <a:ext cx="2725152" cy="2816933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marL="457200" indent="-457200" algn="just">
              <a:buAutoNum type="arabicPeriod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marL="457200" indent="-457200" algn="just">
              <a:buAutoNum type="arabicPeriod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marL="457200" indent="-457200" algn="just">
              <a:buAutoNum type="arabicPeriod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marL="457200" indent="-457200" algn="just">
              <a:buAutoNum type="arabicPeriod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marL="457200" indent="-457200" algn="just">
              <a:buAutoNum type="arabicPeriod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1Б    2В   3А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2924E8A1-5C3E-B86B-6F6C-8C21C786097F}"/>
              </a:ext>
            </a:extLst>
          </p:cNvPr>
          <p:cNvSpPr txBox="1">
            <a:spLocks/>
          </p:cNvSpPr>
          <p:nvPr/>
        </p:nvSpPr>
        <p:spPr>
          <a:xfrm>
            <a:off x="5911175" y="926494"/>
            <a:ext cx="5499372" cy="5697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dirty="0"/>
          </a:p>
        </p:txBody>
      </p:sp>
      <p:sp>
        <p:nvSpPr>
          <p:cNvPr id="6146" name="AutoShape 2" descr="Мифология смерти. Часть 3. Древний Египет - Официальный сайт МУП «РИТУАЛ»  г. Краснознамен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Мифология смерти. Часть 3. Древний Египет - Официальный сайт МУП «РИТУАЛ»  г. Краснознамен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Мифология смерти. Часть 3. Древний Египет - Официальный сайт МУП «РИТУАЛ»  г. Краснознамен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8" name="Picture 14" descr="Богини Древнего Египта | Goara Mk | Дз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3567" y="1939801"/>
            <a:ext cx="6129869" cy="36932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1818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E6C0732-EFC6-328A-DB90-8F4356B0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"/>
            <a:ext cx="12192000" cy="685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E2DA5-2A9A-52EF-24D0-7BB22FC6C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906" y="504657"/>
            <a:ext cx="9144000" cy="1095543"/>
          </a:xfrm>
        </p:spPr>
        <p:txBody>
          <a:bodyPr/>
          <a:lstStyle/>
          <a:p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35DD2C-8236-EA14-638B-330A97CF1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4621" y="210218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 10, вопросы после параграфа устно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желанию, на дополнительную оценку можно нарисовать рисунок на тему «Боги Древнего Египта».</a:t>
            </a:r>
          </a:p>
        </p:txBody>
      </p:sp>
    </p:spTree>
    <p:extLst>
      <p:ext uri="{BB962C8B-B14F-4D97-AF65-F5344CB8AC3E}">
        <p14:creationId xmlns:p14="http://schemas.microsoft.com/office/powerpoint/2010/main" val="3959989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E6C0732-EFC6-328A-DB90-8F4356B0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72"/>
            <a:ext cx="12242416" cy="688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E2DA5-2A9A-52EF-24D0-7BB22FC6C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368470"/>
            <a:ext cx="11488366" cy="857216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бога по внешнему виду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35DD2C-8236-EA14-638B-330A97CF15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Picture background">
            <a:extLst>
              <a:ext uri="{FF2B5EF4-FFF2-40B4-BE49-F238E27FC236}">
                <a16:creationId xmlns:a16="http://schemas.microsoft.com/office/drawing/2014/main" id="{F795FF90-03D1-AB39-8452-AE0545F30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85" y="1296581"/>
            <a:ext cx="3520087" cy="461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icture background">
            <a:extLst>
              <a:ext uri="{FF2B5EF4-FFF2-40B4-BE49-F238E27FC236}">
                <a16:creationId xmlns:a16="http://schemas.microsoft.com/office/drawing/2014/main" id="{BC27CCCF-9D3F-B2E6-05C0-8D0887011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657" y="1413311"/>
            <a:ext cx="3564782" cy="437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ow Magic was used in the Early Ages?">
            <a:extLst>
              <a:ext uri="{FF2B5EF4-FFF2-40B4-BE49-F238E27FC236}">
                <a16:creationId xmlns:a16="http://schemas.microsoft.com/office/drawing/2014/main" id="{132D526B-F91B-B304-A9BB-6C0B79BA6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25" y="2007143"/>
            <a:ext cx="40671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AA13DB-CED6-689C-4077-9E3975613FE5}"/>
              </a:ext>
            </a:extLst>
          </p:cNvPr>
          <p:cNvSpPr txBox="1"/>
          <p:nvPr/>
        </p:nvSpPr>
        <p:spPr>
          <a:xfrm>
            <a:off x="505838" y="6000591"/>
            <a:ext cx="311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1D68AE-02BC-6C4C-821A-D88DAD3722A2}"/>
              </a:ext>
            </a:extLst>
          </p:cNvPr>
          <p:cNvSpPr txBox="1"/>
          <p:nvPr/>
        </p:nvSpPr>
        <p:spPr>
          <a:xfrm>
            <a:off x="4952282" y="5907490"/>
            <a:ext cx="1945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71270B-88FA-FB37-FEF2-4D7D734115C3}"/>
              </a:ext>
            </a:extLst>
          </p:cNvPr>
          <p:cNvSpPr txBox="1"/>
          <p:nvPr/>
        </p:nvSpPr>
        <p:spPr>
          <a:xfrm>
            <a:off x="9005965" y="5207800"/>
            <a:ext cx="189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АНУБИС</a:t>
            </a:r>
          </a:p>
        </p:txBody>
      </p:sp>
    </p:spTree>
    <p:extLst>
      <p:ext uri="{BB962C8B-B14F-4D97-AF65-F5344CB8AC3E}">
        <p14:creationId xmlns:p14="http://schemas.microsoft.com/office/powerpoint/2010/main" val="374208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E6C0732-EFC6-328A-DB90-8F4356B0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"/>
            <a:ext cx="12192000" cy="685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E2DA5-2A9A-52EF-24D0-7BB22FC6C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902" y="314967"/>
            <a:ext cx="11780196" cy="74534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бога по внешнему виду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35DD2C-8236-EA14-638B-330A97CF15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Picture background">
            <a:extLst>
              <a:ext uri="{FF2B5EF4-FFF2-40B4-BE49-F238E27FC236}">
                <a16:creationId xmlns:a16="http://schemas.microsoft.com/office/drawing/2014/main" id="{47495F90-3090-2E30-9904-8F33EAF44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03" y="1233791"/>
            <a:ext cx="3177296" cy="423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00EE67E4-9C5B-3D60-A825-01493A45D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91" y="1233792"/>
            <a:ext cx="34671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64DDCF87-E646-6916-E19F-B298B880A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904" y="1398131"/>
            <a:ext cx="2934105" cy="42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4B231F-0B0C-C517-1F01-98E826788223}"/>
              </a:ext>
            </a:extLst>
          </p:cNvPr>
          <p:cNvSpPr txBox="1"/>
          <p:nvPr/>
        </p:nvSpPr>
        <p:spPr>
          <a:xfrm>
            <a:off x="700390" y="5629550"/>
            <a:ext cx="2227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БАСТЕТ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A35ADE-4D54-55E2-8875-2222DC5E97D0}"/>
              </a:ext>
            </a:extLst>
          </p:cNvPr>
          <p:cNvSpPr txBox="1"/>
          <p:nvPr/>
        </p:nvSpPr>
        <p:spPr>
          <a:xfrm>
            <a:off x="4815192" y="4400464"/>
            <a:ext cx="17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3B9EA6-961B-6C63-6474-FB41BBF0CD07}"/>
              </a:ext>
            </a:extLst>
          </p:cNvPr>
          <p:cNvSpPr txBox="1"/>
          <p:nvPr/>
        </p:nvSpPr>
        <p:spPr>
          <a:xfrm>
            <a:off x="8881353" y="5688568"/>
            <a:ext cx="161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ОСИРИС</a:t>
            </a:r>
          </a:p>
        </p:txBody>
      </p:sp>
    </p:spTree>
    <p:extLst>
      <p:ext uri="{BB962C8B-B14F-4D97-AF65-F5344CB8AC3E}">
        <p14:creationId xmlns:p14="http://schemas.microsoft.com/office/powerpoint/2010/main" val="415513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E6C0732-EFC6-328A-DB90-8F4356B0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"/>
            <a:ext cx="12192000" cy="685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E2DA5-2A9A-52EF-24D0-7BB22FC6C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04" y="431699"/>
            <a:ext cx="11731558" cy="71616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бога по внешнему виду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35DD2C-8236-EA14-638B-330A97CF15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ACE1B520-43E2-EDAF-6B54-E36F75621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7" y="1227762"/>
            <a:ext cx="4335596" cy="243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Picture background">
            <a:extLst>
              <a:ext uri="{FF2B5EF4-FFF2-40B4-BE49-F238E27FC236}">
                <a16:creationId xmlns:a16="http://schemas.microsoft.com/office/drawing/2014/main" id="{FA7754CD-0A0F-46BB-4658-25E3A5ECA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157" y="1147864"/>
            <a:ext cx="4017826" cy="259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F7643AE6-92E6-CC73-DCD1-45AD3932C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55809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C98655-7513-96BE-7E1E-3757472A2131}"/>
              </a:ext>
            </a:extLst>
          </p:cNvPr>
          <p:cNvSpPr txBox="1"/>
          <p:nvPr/>
        </p:nvSpPr>
        <p:spPr>
          <a:xfrm>
            <a:off x="661481" y="3825368"/>
            <a:ext cx="172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АПИС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86E7F5-EA55-F30B-5930-3B0F473D944A}"/>
              </a:ext>
            </a:extLst>
          </p:cNvPr>
          <p:cNvSpPr txBox="1"/>
          <p:nvPr/>
        </p:nvSpPr>
        <p:spPr>
          <a:xfrm>
            <a:off x="10476689" y="1459149"/>
            <a:ext cx="111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88DBD-AE8F-FF58-3307-9AA4C31B1324}"/>
              </a:ext>
            </a:extLst>
          </p:cNvPr>
          <p:cNvSpPr txBox="1"/>
          <p:nvPr/>
        </p:nvSpPr>
        <p:spPr>
          <a:xfrm>
            <a:off x="8579796" y="4834647"/>
            <a:ext cx="107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МААТ</a:t>
            </a:r>
          </a:p>
        </p:txBody>
      </p:sp>
    </p:spTree>
    <p:extLst>
      <p:ext uri="{BB962C8B-B14F-4D97-AF65-F5344CB8AC3E}">
        <p14:creationId xmlns:p14="http://schemas.microsoft.com/office/powerpoint/2010/main" val="180348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E6C0732-EFC6-328A-DB90-8F4356B0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"/>
            <a:ext cx="12192000" cy="685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E2DA5-2A9A-52EF-24D0-7BB22FC6C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5021"/>
            <a:ext cx="9144000" cy="146681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Разгадайте ребус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35DD2C-8236-EA14-638B-330A97CF15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966E9304-63CF-1C15-7094-0B2D83739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t="39900" r="17947" b="26292"/>
          <a:stretch/>
        </p:blipFill>
        <p:spPr bwMode="auto">
          <a:xfrm>
            <a:off x="2040547" y="1600200"/>
            <a:ext cx="811090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6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E6C0732-EFC6-328A-DB90-8F4356B0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"/>
            <a:ext cx="12192000" cy="685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E2DA5-2A9A-52EF-24D0-7BB22FC6C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843" y="1122363"/>
            <a:ext cx="10055157" cy="112472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«Религия Древнего Египта»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35DD2C-8236-EA14-638B-330A97CF1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6" name="Picture 4" descr="Суд Осириса. Взвешивание сердца умершего. Древнеегипетский рельеф. Размеры 155 x 62 см - Продажа предметов декора - &quot;Искусство в">
            <a:extLst>
              <a:ext uri="{FF2B5EF4-FFF2-40B4-BE49-F238E27FC236}">
                <a16:creationId xmlns:a16="http://schemas.microsoft.com/office/drawing/2014/main" id="{37CA966A-CFC4-9DDE-A3A5-74653F1B3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481" y="2610640"/>
            <a:ext cx="9413037" cy="400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26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E6C0732-EFC6-328A-DB90-8F4356B0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"/>
            <a:ext cx="12192000" cy="685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E2DA5-2A9A-52EF-24D0-7BB22FC6C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2589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урока: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35DD2C-8236-EA14-638B-330A97CF1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88723"/>
            <a:ext cx="9144000" cy="3069077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Храмы и жрецы</a:t>
            </a:r>
          </a:p>
          <a:p>
            <a:pPr marL="457200" indent="-457200" algn="just">
              <a:buAutoNum type="arabicPeriod"/>
            </a:pP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Боги Египта</a:t>
            </a:r>
          </a:p>
          <a:p>
            <a:pPr marL="457200" indent="-457200" algn="just">
              <a:buAutoNum type="arabicPeriod"/>
            </a:pP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Осирис и «страна мертвых»</a:t>
            </a:r>
          </a:p>
          <a:p>
            <a:pPr marL="457200" indent="-457200" algn="just">
              <a:buAutoNum type="arabicPeriod"/>
            </a:pP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Мумии, саркофаги и гробницы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63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E6C0732-EFC6-328A-DB90-8F4356B0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"/>
            <a:ext cx="12192000" cy="685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E2DA5-2A9A-52EF-24D0-7BB22FC6C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2516"/>
            <a:ext cx="9144000" cy="87947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Храмы и жрецы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35DD2C-8236-EA14-638B-330A97CF1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3531" y="1773238"/>
            <a:ext cx="9144000" cy="165576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Пар. 10,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1, стр. 51-52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 – что такое храмы?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вариант – кто такие жрецы?</a:t>
            </a:r>
          </a:p>
        </p:txBody>
      </p:sp>
    </p:spTree>
    <p:extLst>
      <p:ext uri="{BB962C8B-B14F-4D97-AF65-F5344CB8AC3E}">
        <p14:creationId xmlns:p14="http://schemas.microsoft.com/office/powerpoint/2010/main" val="1959465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E6C0732-EFC6-328A-DB90-8F4356B0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"/>
            <a:ext cx="12192000" cy="685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E2DA5-2A9A-52EF-24D0-7BB22FC6C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996" y="684618"/>
            <a:ext cx="9144000" cy="988539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 – жилище для богов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35DD2C-8236-EA14-638B-330A97CF15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7F3A46C0-FA3B-31EF-0394-AC79C1DB8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646" y="1811338"/>
            <a:ext cx="4691488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File:Luxor07(js).jpg">
            <a:extLst>
              <a:ext uri="{FF2B5EF4-FFF2-40B4-BE49-F238E27FC236}">
                <a16:creationId xmlns:a16="http://schemas.microsoft.com/office/drawing/2014/main" id="{9E2A95A6-D46A-72A5-95D3-A6606F7D1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72803" y="2657273"/>
            <a:ext cx="6065759" cy="3942744"/>
          </a:xfrm>
          <a:prstGeom prst="roundRect">
            <a:avLst>
              <a:gd name="adj" fmla="val 7088"/>
            </a:avLst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09970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E6C0732-EFC6-328A-DB90-8F4356B0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E2DA5-2A9A-52EF-24D0-7BB22FC6C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1971"/>
            <a:ext cx="9144000" cy="101772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Жрецы – служители богов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35DD2C-8236-EA14-638B-330A97CF15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049215A-B0CA-5556-86B9-132EF6008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2" y="2154676"/>
            <a:ext cx="5190760" cy="314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637C8783-D913-09B2-0A75-B08E4989D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592" y="1600200"/>
            <a:ext cx="5159408" cy="515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0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E6C0732-EFC6-328A-DB90-8F4356B0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E2DA5-2A9A-52EF-24D0-7BB22FC6C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540" y="106789"/>
            <a:ext cx="9144000" cy="557446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Боги Древнего Египта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35DD2C-8236-EA14-638B-330A97CF1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00687"/>
            <a:ext cx="10502629" cy="38474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Пар. 10,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2,3,4 стр. 52-55    Найти информацию о богах и заполнить таблицу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3372D2F-A87E-39D2-A2D9-0477169D3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457565"/>
              </p:ext>
            </p:extLst>
          </p:nvPr>
        </p:nvGraphicFramePr>
        <p:xfrm>
          <a:off x="753455" y="1005840"/>
          <a:ext cx="9788024" cy="585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9699">
                  <a:extLst>
                    <a:ext uri="{9D8B030D-6E8A-4147-A177-3AD203B41FA5}">
                      <a16:colId xmlns:a16="http://schemas.microsoft.com/office/drawing/2014/main" val="1438724395"/>
                    </a:ext>
                  </a:extLst>
                </a:gridCol>
                <a:gridCol w="2363638">
                  <a:extLst>
                    <a:ext uri="{9D8B030D-6E8A-4147-A177-3AD203B41FA5}">
                      <a16:colId xmlns:a16="http://schemas.microsoft.com/office/drawing/2014/main" val="29912849"/>
                    </a:ext>
                  </a:extLst>
                </a:gridCol>
                <a:gridCol w="3424687">
                  <a:extLst>
                    <a:ext uri="{9D8B030D-6E8A-4147-A177-3AD203B41FA5}">
                      <a16:colId xmlns:a16="http://schemas.microsoft.com/office/drawing/2014/main" val="935605232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БОГОМ ЧЕГО ЯВЛЯЛСЯ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ВЫГЛЯДЕЛ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314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Ра, Амон, Амон-Ра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885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Апоп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241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Геб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891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Нут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512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Тот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709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Бастет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46845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Апис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20243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Осирис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04333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5257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Исида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Анубис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Маат</a:t>
                      </a:r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883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E6C0732-EFC6-328A-DB90-8F4356B0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"/>
            <a:ext cx="12192000" cy="685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E2DA5-2A9A-52EF-24D0-7BB22FC6C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9793"/>
            <a:ext cx="9144000" cy="56052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 ОСИРИСА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35DD2C-8236-EA14-638B-330A97CF15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Это.. 2017 Точка Сборки ВКонтакте">
            <a:hlinkClick r:id="rId3" action="ppaction://hlinkfile"/>
            <a:extLst>
              <a:ext uri="{FF2B5EF4-FFF2-40B4-BE49-F238E27FC236}">
                <a16:creationId xmlns:a16="http://schemas.microsoft.com/office/drawing/2014/main" id="{240424F3-7779-FE64-25C2-3BAFFFF7E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34" y="1234521"/>
            <a:ext cx="10622604" cy="484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4162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347</Words>
  <Application>Microsoft Office PowerPoint</Application>
  <PresentationFormat>Широкоэкранный</PresentationFormat>
  <Paragraphs>81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 к уроку по теме  «Религия Древнего Египта»</vt:lpstr>
      <vt:lpstr>Разгадайте ребус </vt:lpstr>
      <vt:lpstr>Тема урока:  «Религия Древнего Египта»</vt:lpstr>
      <vt:lpstr>План урока:</vt:lpstr>
      <vt:lpstr>Храмы и жрецы</vt:lpstr>
      <vt:lpstr>Храм – жилище для богов</vt:lpstr>
      <vt:lpstr>Жрецы – служители богов</vt:lpstr>
      <vt:lpstr>Боги Древнего Египта</vt:lpstr>
      <vt:lpstr>СУД ОСИРИСА</vt:lpstr>
      <vt:lpstr>Мумия – сохраненное бальзамированием тело</vt:lpstr>
      <vt:lpstr>Саркофаг – красиво украшенный гроб, куда помещали мумию.</vt:lpstr>
      <vt:lpstr>Гробница – сооружение для захоронения умерших</vt:lpstr>
      <vt:lpstr>Тест: </vt:lpstr>
      <vt:lpstr>Ответы:</vt:lpstr>
      <vt:lpstr>Домашнее задание:</vt:lpstr>
      <vt:lpstr>Определить бога по внешнему виду</vt:lpstr>
      <vt:lpstr>Определить бога по внешнему виду</vt:lpstr>
      <vt:lpstr>Определить бога по внешнему виду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8</cp:revision>
  <dcterms:created xsi:type="dcterms:W3CDTF">2024-10-06T04:28:16Z</dcterms:created>
  <dcterms:modified xsi:type="dcterms:W3CDTF">2025-01-18T07:00:23Z</dcterms:modified>
</cp:coreProperties>
</file>