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avi" ContentType="video/avi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7" r:id="rId3"/>
    <p:sldId id="278" r:id="rId4"/>
    <p:sldId id="279" r:id="rId5"/>
    <p:sldId id="303" r:id="rId6"/>
    <p:sldId id="280" r:id="rId7"/>
    <p:sldId id="281" r:id="rId8"/>
    <p:sldId id="305" r:id="rId9"/>
    <p:sldId id="306" r:id="rId10"/>
    <p:sldId id="286" r:id="rId11"/>
    <p:sldId id="287" r:id="rId12"/>
    <p:sldId id="304" r:id="rId13"/>
    <p:sldId id="284" r:id="rId14"/>
    <p:sldId id="300" r:id="rId15"/>
    <p:sldId id="308" r:id="rId16"/>
    <p:sldId id="290" r:id="rId17"/>
    <p:sldId id="291" r:id="rId18"/>
    <p:sldId id="292" r:id="rId19"/>
    <p:sldId id="299" r:id="rId20"/>
    <p:sldId id="294" r:id="rId21"/>
    <p:sldId id="295" r:id="rId22"/>
    <p:sldId id="311" r:id="rId23"/>
    <p:sldId id="312" r:id="rId24"/>
    <p:sldId id="309" r:id="rId25"/>
    <p:sldId id="288" r:id="rId26"/>
    <p:sldId id="293" r:id="rId27"/>
    <p:sldId id="313" r:id="rId28"/>
    <p:sldId id="31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80" autoAdjust="0"/>
  </p:normalViewPr>
  <p:slideViewPr>
    <p:cSldViewPr>
      <p:cViewPr>
        <p:scale>
          <a:sx n="77" d="100"/>
          <a:sy n="77" d="100"/>
        </p:scale>
        <p:origin x="-11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B7A4-DEEF-496A-9FDE-40FC56295DF8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8AA48-E17C-4935-BA46-4E9E62650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58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2859-43CE-424C-B40D-007C982C587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94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DJ%20Slon%20-%20&#1062;&#1099;&#1087;&#1083;&#1077;&#1085;&#1086;&#1082;%20&#1055;&#1080;%20&#1084;&#1080;&#1085;&#1091;&#1089;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3;&#1086;&#1074;&#1072;&#1103;%20&#1087;&#1072;&#1087;&#1082;&#1072;\1%20&#1074;&#1080;&#1076;&#1077;&#1086;.av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1.avi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215370" cy="1828800"/>
          </a:xfrm>
        </p:spPr>
        <p:txBody>
          <a:bodyPr>
            <a:noAutofit/>
          </a:bodyPr>
          <a:lstStyle/>
          <a:p>
            <a:pPr algn="ctr"/>
            <a:r>
              <a:rPr lang="ru-RU" sz="11500" dirty="0" err="1" smtClean="0"/>
              <a:t>яяяяяяя</a:t>
            </a:r>
            <a:endParaRPr lang="ru-RU" sz="1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362667" cy="190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3500438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ru-RU" sz="13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endParaRPr lang="ru-RU" sz="13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2285992"/>
            <a:ext cx="29674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=7я</a:t>
            </a:r>
            <a:endParaRPr lang="ru-RU" sz="9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76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/>
          <p:cNvSpPr/>
          <p:nvPr/>
        </p:nvSpPr>
        <p:spPr>
          <a:xfrm>
            <a:off x="2771800" y="5877272"/>
            <a:ext cx="864096" cy="79208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932040" y="5949280"/>
            <a:ext cx="864096" cy="79208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7667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2564904"/>
            <a:ext cx="2376264" cy="20162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564904"/>
            <a:ext cx="2376264" cy="20162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10" idx="0"/>
            <a:endCxn id="10" idx="2"/>
          </p:cNvCxnSpPr>
          <p:nvPr/>
        </p:nvCxnSpPr>
        <p:spPr>
          <a:xfrm>
            <a:off x="2303748" y="2564904"/>
            <a:ext cx="0" cy="2016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0" idx="1"/>
            <a:endCxn id="10" idx="3"/>
          </p:cNvCxnSpPr>
          <p:nvPr/>
        </p:nvCxnSpPr>
        <p:spPr>
          <a:xfrm>
            <a:off x="1115616" y="3573016"/>
            <a:ext cx="23762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1" idx="0"/>
            <a:endCxn id="11" idx="2"/>
          </p:cNvCxnSpPr>
          <p:nvPr/>
        </p:nvCxnSpPr>
        <p:spPr>
          <a:xfrm>
            <a:off x="6480212" y="2564904"/>
            <a:ext cx="0" cy="2016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1" idx="1"/>
            <a:endCxn id="11" idx="3"/>
          </p:cNvCxnSpPr>
          <p:nvPr/>
        </p:nvCxnSpPr>
        <p:spPr>
          <a:xfrm>
            <a:off x="5292080" y="3573016"/>
            <a:ext cx="23762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115616" y="2564904"/>
            <a:ext cx="11881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03748" y="2564904"/>
            <a:ext cx="11881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92080" y="2564904"/>
            <a:ext cx="1188132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80212" y="2564904"/>
            <a:ext cx="1188132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80212" y="3573016"/>
            <a:ext cx="1188132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9912" y="2570128"/>
            <a:ext cx="1440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2000" b="1" dirty="0">
                <a:solidFill>
                  <a:srgbClr val="5ECCF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endParaRPr lang="ru-RU" sz="12000" b="1" dirty="0">
              <a:solidFill>
                <a:srgbClr val="5ECCF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68900530"/>
              </p:ext>
            </p:extLst>
          </p:nvPr>
        </p:nvGraphicFramePr>
        <p:xfrm>
          <a:off x="2857488" y="4710348"/>
          <a:ext cx="853176" cy="2147652"/>
        </p:xfrm>
        <a:graphic>
          <a:graphicData uri="http://schemas.openxmlformats.org/presentationml/2006/ole">
            <p:oleObj spid="_x0000_s9234" name="Формула" r:id="rId4" imgW="152334" imgH="393529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779912" y="4658360"/>
            <a:ext cx="1440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2000" b="1" dirty="0">
                <a:solidFill>
                  <a:srgbClr val="5ECCF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endParaRPr lang="ru-RU" sz="12000" b="1" dirty="0">
              <a:solidFill>
                <a:srgbClr val="5ECCF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02719257"/>
              </p:ext>
            </p:extLst>
          </p:nvPr>
        </p:nvGraphicFramePr>
        <p:xfrm>
          <a:off x="4943649" y="4667076"/>
          <a:ext cx="852487" cy="2146300"/>
        </p:xfrm>
        <a:graphic>
          <a:graphicData uri="http://schemas.openxmlformats.org/presentationml/2006/ole">
            <p:oleObj spid="_x0000_s9235" name="Формула" r:id="rId5" imgW="152334" imgH="393529" progId="Equation.3">
              <p:embed/>
            </p:oleObj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071538" y="357166"/>
            <a:ext cx="50465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Сравните дроби    и </a:t>
            </a:r>
            <a:endParaRPr lang="ru-RU" sz="4400" dirty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143504" y="357166"/>
          <a:ext cx="360362" cy="906462"/>
        </p:xfrm>
        <a:graphic>
          <a:graphicData uri="http://schemas.openxmlformats.org/presentationml/2006/ole">
            <p:oleObj spid="_x0000_s9236" name="Формула" r:id="rId6" imgW="152334" imgH="393529" progId="Equation.3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6000760" y="357166"/>
          <a:ext cx="360362" cy="903287"/>
        </p:xfrm>
        <a:graphic>
          <a:graphicData uri="http://schemas.openxmlformats.org/presentationml/2006/ole">
            <p:oleObj spid="_x0000_s9237" name="Формула" r:id="rId7" imgW="152334" imgH="393529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115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18488" cy="109694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6600" dirty="0">
                <a:solidFill>
                  <a:srgbClr val="FF0000"/>
                </a:solidFill>
              </a:rPr>
              <a:t>Вывод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15517" y="1196752"/>
            <a:ext cx="8928484" cy="3995961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Из двух дробей с одинаковыми знаменателями больше та, у которой числитель больше.</a:t>
            </a:r>
          </a:p>
          <a:p>
            <a:pPr marL="609600" indent="-609600">
              <a:buFontTx/>
              <a:buNone/>
            </a:pPr>
            <a:endParaRPr lang="ru-RU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98263613"/>
              </p:ext>
            </p:extLst>
          </p:nvPr>
        </p:nvGraphicFramePr>
        <p:xfrm>
          <a:off x="2519772" y="2456892"/>
          <a:ext cx="854075" cy="2147888"/>
        </p:xfrm>
        <a:graphic>
          <a:graphicData uri="http://schemas.openxmlformats.org/presentationml/2006/ole">
            <p:oleObj spid="_x0000_s10250" name="Формула" r:id="rId3" imgW="152334" imgH="393529" progId="Equation.3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22563373"/>
              </p:ext>
            </p:extLst>
          </p:nvPr>
        </p:nvGraphicFramePr>
        <p:xfrm>
          <a:off x="4860032" y="2459628"/>
          <a:ext cx="852488" cy="2146300"/>
        </p:xfrm>
        <a:graphic>
          <a:graphicData uri="http://schemas.openxmlformats.org/presentationml/2006/ole">
            <p:oleObj spid="_x0000_s10251" name="Формула" r:id="rId4" imgW="152334" imgH="393529" progId="Equation.3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71900" y="2459504"/>
            <a:ext cx="102944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2000" b="1" dirty="0">
                <a:solidFill>
                  <a:srgbClr val="5ECCF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endParaRPr lang="ru-RU" sz="12000" b="1" dirty="0">
              <a:solidFill>
                <a:srgbClr val="5ECCF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764024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Теллермановский</a:t>
            </a:r>
            <a:r>
              <a:rPr lang="ru-RU" b="1" dirty="0" smtClean="0"/>
              <a:t> лес </a:t>
            </a:r>
            <a:r>
              <a:rPr lang="ru-RU" dirty="0" smtClean="0"/>
              <a:t>— участок леса, являющийся частью Борисоглебского лесного массива в Воронежской области</a:t>
            </a:r>
            <a:endParaRPr lang="ru-RU" dirty="0"/>
          </a:p>
        </p:txBody>
      </p:sp>
      <p:pic>
        <p:nvPicPr>
          <p:cNvPr id="66562" name="Picture 2" descr="C:\Users\Admin\Desktop\распечатать\XBQEuxJlM6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спечатать\ml-OkZ_A9l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000240"/>
            <a:ext cx="5715040" cy="4500593"/>
          </a:xfrm>
          <a:prstGeom prst="rect">
            <a:avLst/>
          </a:prstGeom>
          <a:noFill/>
        </p:spPr>
      </p:pic>
      <p:pic>
        <p:nvPicPr>
          <p:cNvPr id="5" name="Picture 4" descr="C:\Users\Admin\Desktop\распечатать\4f5d7a66571dddd0ea715ad78067a83f.jpg"/>
          <p:cNvPicPr>
            <a:picLocks noChangeAspect="1" noChangeArrowheads="1"/>
          </p:cNvPicPr>
          <p:nvPr/>
        </p:nvPicPr>
        <p:blipFill>
          <a:blip r:embed="rId4"/>
          <a:srcRect l="64957" t="21519" r="18804" b="3798"/>
          <a:stretch>
            <a:fillRect/>
          </a:stretch>
        </p:blipFill>
        <p:spPr bwMode="auto">
          <a:xfrm>
            <a:off x="357158" y="2000240"/>
            <a:ext cx="1357322" cy="4214842"/>
          </a:xfrm>
          <a:prstGeom prst="rect">
            <a:avLst/>
          </a:prstGeom>
          <a:noFill/>
        </p:spPr>
      </p:pic>
      <p:pic>
        <p:nvPicPr>
          <p:cNvPr id="6" name="Picture 4" descr="C:\Users\Admin\Desktop\распечатать\4f5d7a66571dddd0ea715ad78067a83f.jpg"/>
          <p:cNvPicPr>
            <a:picLocks noChangeAspect="1" noChangeArrowheads="1"/>
          </p:cNvPicPr>
          <p:nvPr/>
        </p:nvPicPr>
        <p:blipFill>
          <a:blip r:embed="rId4"/>
          <a:srcRect l="14530" t="30380" r="67521" b="7595"/>
          <a:stretch>
            <a:fillRect/>
          </a:stretch>
        </p:blipFill>
        <p:spPr bwMode="auto">
          <a:xfrm>
            <a:off x="1714480" y="2000240"/>
            <a:ext cx="1428760" cy="3571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428604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r>
              <a:rPr lang="ru-RU" sz="2000" dirty="0" smtClean="0"/>
              <a:t>Бабушка собрала    корзинки, а внук    . Кто собрал грибов больше?</a:t>
            </a:r>
            <a:endParaRPr lang="ru-RU" sz="2000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286116" y="785794"/>
          <a:ext cx="228793" cy="714380"/>
        </p:xfrm>
        <a:graphic>
          <a:graphicData uri="http://schemas.openxmlformats.org/presentationml/2006/ole">
            <p:oleObj spid="_x0000_s12298" name="Формула" r:id="rId5" imgW="152334" imgH="393529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929322" y="785794"/>
          <a:ext cx="228600" cy="714375"/>
        </p:xfrm>
        <a:graphic>
          <a:graphicData uri="http://schemas.openxmlformats.org/presentationml/2006/ole">
            <p:oleObj spid="_x0000_s12299" name="Формула" r:id="rId6" imgW="152334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843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143240" y="1643050"/>
          <a:ext cx="785818" cy="1858969"/>
        </p:xfrm>
        <a:graphic>
          <a:graphicData uri="http://schemas.openxmlformats.org/presentationml/2006/ole">
            <p:oleObj spid="_x0000_s18442" name="Формула" r:id="rId3" imgW="152334" imgH="393529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429124" y="1643050"/>
          <a:ext cx="826364" cy="1910995"/>
        </p:xfrm>
        <a:graphic>
          <a:graphicData uri="http://schemas.openxmlformats.org/presentationml/2006/ole">
            <p:oleObj spid="_x0000_s18443" name="Формула" r:id="rId4" imgW="152334" imgH="393529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29058" y="228599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&gt;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64331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Заштриховать       первого прямоугольника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84070"/>
          </a:xfrm>
        </p:spPr>
        <p:txBody>
          <a:bodyPr/>
          <a:lstStyle/>
          <a:p>
            <a:pPr algn="ctr"/>
            <a:r>
              <a:rPr lang="ru-RU" b="1" dirty="0" smtClean="0"/>
              <a:t>ПРАКТИЧЕСКАЯ РАБОТА №2</a:t>
            </a:r>
          </a:p>
          <a:p>
            <a:pPr algn="ctr"/>
            <a:endParaRPr lang="ru-RU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90984096"/>
              </p:ext>
            </p:extLst>
          </p:nvPr>
        </p:nvGraphicFramePr>
        <p:xfrm>
          <a:off x="428596" y="1500174"/>
          <a:ext cx="3600405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05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5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0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03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03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038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3500430" y="3429000"/>
          <a:ext cx="361950" cy="857250"/>
        </p:xfrm>
        <a:graphic>
          <a:graphicData uri="http://schemas.openxmlformats.org/presentationml/2006/ole">
            <p:oleObj spid="_x0000_s70668" name="Формула" r:id="rId3" imgW="152334" imgH="393529" progId="Equation.3">
              <p:embed/>
            </p:oleObj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1000100" y="4071942"/>
          <a:ext cx="482600" cy="857250"/>
        </p:xfrm>
        <a:graphic>
          <a:graphicData uri="http://schemas.openxmlformats.org/presentationml/2006/ole">
            <p:oleObj spid="_x0000_s70669" name="Формула" r:id="rId4" imgW="203112" imgH="393529" progId="Equation.3">
              <p:embed/>
            </p:oleObj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5227173"/>
              </p:ext>
            </p:extLst>
          </p:nvPr>
        </p:nvGraphicFramePr>
        <p:xfrm>
          <a:off x="4500562" y="1500174"/>
          <a:ext cx="3564396" cy="1714511"/>
        </p:xfrm>
        <a:graphic>
          <a:graphicData uri="http://schemas.openxmlformats.org/drawingml/2006/table">
            <a:tbl>
              <a:tblPr firstRow="1" firstCol="1" bandRow="1"/>
              <a:tblGrid>
                <a:gridCol w="296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6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68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68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71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71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971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9718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971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9718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9718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171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90984096"/>
              </p:ext>
            </p:extLst>
          </p:nvPr>
        </p:nvGraphicFramePr>
        <p:xfrm>
          <a:off x="251520" y="1021378"/>
          <a:ext cx="3600405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605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5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0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03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03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038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278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5227173"/>
              </p:ext>
            </p:extLst>
          </p:nvPr>
        </p:nvGraphicFramePr>
        <p:xfrm>
          <a:off x="5040052" y="1000108"/>
          <a:ext cx="3564396" cy="1714511"/>
        </p:xfrm>
        <a:graphic>
          <a:graphicData uri="http://schemas.openxmlformats.org/drawingml/2006/table">
            <a:tbl>
              <a:tblPr firstRow="1" firstCol="1" bandRow="1"/>
              <a:tblGrid>
                <a:gridCol w="296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6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68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68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71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71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971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9718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971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9718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9718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171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33525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278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760455" y="1088740"/>
                <a:ext cx="131478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ru-RU" sz="6000" i="1" smtClean="0"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455" y="1088740"/>
                <a:ext cx="1314784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2714612" y="3071810"/>
          <a:ext cx="852488" cy="2147887"/>
        </p:xfrm>
        <a:graphic>
          <a:graphicData uri="http://schemas.openxmlformats.org/presentationml/2006/ole">
            <p:oleObj spid="_x0000_s72713" name="Формула" r:id="rId4" imgW="152334" imgH="393529" progId="Equation.3">
              <p:embed/>
            </p:oleObj>
          </a:graphicData>
        </a:graphic>
      </p:graphicFrame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5000628" y="3071810"/>
          <a:ext cx="1136650" cy="2147887"/>
        </p:xfrm>
        <a:graphic>
          <a:graphicData uri="http://schemas.openxmlformats.org/presentationml/2006/ole">
            <p:oleObj spid="_x0000_s72714" name="Формула" r:id="rId5" imgW="203112" imgH="393529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43372" y="3786190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&gt;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357787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291513" cy="1189037"/>
          </a:xfrm>
        </p:spPr>
        <p:txBody>
          <a:bodyPr/>
          <a:lstStyle/>
          <a:p>
            <a:pPr algn="ctr">
              <a:defRPr/>
            </a:pPr>
            <a:r>
              <a:rPr lang="ru-RU" sz="6600" dirty="0">
                <a:solidFill>
                  <a:srgbClr val="FF0000"/>
                </a:solidFill>
              </a:rPr>
              <a:t>Вывод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15517" y="1520788"/>
            <a:ext cx="8687184" cy="4140237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Из двух дробей с одинаковыми числителями больше та, у которой знаменатель меньше.</a:t>
            </a:r>
          </a:p>
          <a:p>
            <a:pPr marL="2209800" lvl="4" indent="-381000">
              <a:buFontTx/>
              <a:buNone/>
            </a:pPr>
            <a:endParaRPr lang="ru-RU" sz="3200" dirty="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857620" y="4143380"/>
          <a:ext cx="1955800" cy="1908175"/>
        </p:xfrm>
        <a:graphic>
          <a:graphicData uri="http://schemas.openxmlformats.org/presentationml/2006/ole">
            <p:oleObj spid="_x0000_s11270" name="Equation" r:id="rId3" imgW="380835" imgH="3935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Папа, готовясь ко дню рождения сына,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потратил  в магазине </a:t>
            </a:r>
            <a:r>
              <a:rPr lang="en-US" b="1" dirty="0" err="1" smtClean="0"/>
              <a:t>Wildberries</a:t>
            </a: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своей зарплаты, а мама   .Кто потратил денег больше?</a:t>
            </a:r>
          </a:p>
          <a:p>
            <a:endParaRPr lang="ru-RU" dirty="0"/>
          </a:p>
        </p:txBody>
      </p:sp>
      <p:pic>
        <p:nvPicPr>
          <p:cNvPr id="13314" name="Picture 2" descr="C:\Users\Admin\Desktop\распечатать\231339-valberis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929066"/>
            <a:ext cx="4929222" cy="2357454"/>
          </a:xfrm>
          <a:prstGeom prst="rect">
            <a:avLst/>
          </a:prstGeom>
          <a:noFill/>
        </p:spPr>
      </p:pic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7358082" y="1071546"/>
          <a:ext cx="490538" cy="1000125"/>
        </p:xfrm>
        <a:graphic>
          <a:graphicData uri="http://schemas.openxmlformats.org/presentationml/2006/ole">
            <p:oleObj spid="_x0000_s13326" name="Формула" r:id="rId4" imgW="203112" imgH="393529" progId="Equation.3">
              <p:embed/>
            </p:oleObj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5214942" y="2071678"/>
          <a:ext cx="368300" cy="1000125"/>
        </p:xfrm>
        <a:graphic>
          <a:graphicData uri="http://schemas.openxmlformats.org/presentationml/2006/ole">
            <p:oleObj spid="_x0000_s13327" name="Формула" r:id="rId5" imgW="152334" imgH="393529" progId="Equation.3">
              <p:embed/>
            </p:oleObj>
          </a:graphicData>
        </a:graphic>
      </p:graphicFrame>
      <p:pic>
        <p:nvPicPr>
          <p:cNvPr id="11" name="Picture 4" descr="C:\Users\Admin\Desktop\распечатать\4f5d7a66571dddd0ea715ad78067a83f.jpg"/>
          <p:cNvPicPr>
            <a:picLocks noChangeAspect="1" noChangeArrowheads="1"/>
          </p:cNvPicPr>
          <p:nvPr/>
        </p:nvPicPr>
        <p:blipFill>
          <a:blip r:embed="rId6"/>
          <a:srcRect l="32937" t="8537" r="52241" b="28049"/>
          <a:stretch>
            <a:fillRect/>
          </a:stretch>
        </p:blipFill>
        <p:spPr bwMode="auto">
          <a:xfrm>
            <a:off x="571472" y="3500438"/>
            <a:ext cx="1230932" cy="3143272"/>
          </a:xfrm>
          <a:prstGeom prst="rect">
            <a:avLst/>
          </a:prstGeom>
          <a:noFill/>
        </p:spPr>
      </p:pic>
      <p:pic>
        <p:nvPicPr>
          <p:cNvPr id="12" name="Picture 4" descr="C:\Users\Admin\Desktop\распечатать\4f5d7a66571dddd0ea715ad78067a83f.jpg"/>
          <p:cNvPicPr>
            <a:picLocks noChangeAspect="1" noChangeArrowheads="1"/>
          </p:cNvPicPr>
          <p:nvPr/>
        </p:nvPicPr>
        <p:blipFill>
          <a:blip r:embed="rId6"/>
          <a:srcRect l="49573" t="16456" r="33333" b="18987"/>
          <a:stretch>
            <a:fillRect/>
          </a:stretch>
        </p:blipFill>
        <p:spPr bwMode="auto">
          <a:xfrm>
            <a:off x="6715140" y="3357562"/>
            <a:ext cx="142876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357430"/>
            <a:ext cx="714380" cy="962966"/>
          </a:xfrm>
        </p:spPr>
        <p:txBody>
          <a:bodyPr>
            <a:noAutofit/>
          </a:bodyPr>
          <a:lstStyle/>
          <a:p>
            <a:r>
              <a:rPr lang="en-US" sz="9600" dirty="0" smtClean="0"/>
              <a:t>&lt;</a:t>
            </a:r>
            <a:endParaRPr lang="ru-RU" sz="9600" dirty="0"/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786050" y="1714488"/>
          <a:ext cx="1071569" cy="2071701"/>
        </p:xfrm>
        <a:graphic>
          <a:graphicData uri="http://schemas.openxmlformats.org/presentationml/2006/ole">
            <p:oleObj spid="_x0000_s17418" name="Формула" r:id="rId3" imgW="203112" imgH="393529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929190" y="1714488"/>
          <a:ext cx="642942" cy="2197247"/>
        </p:xfrm>
        <a:graphic>
          <a:graphicData uri="http://schemas.openxmlformats.org/presentationml/2006/ole">
            <p:oleObj spid="_x0000_s17419" name="Формула" r:id="rId4" imgW="152334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214422"/>
            <a:ext cx="4257676" cy="4898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Указом Президента России Владимиром Владимировичем Путиным </a:t>
            </a:r>
            <a:r>
              <a:rPr lang="ru-RU" b="1" dirty="0" smtClean="0"/>
              <a:t>2024</a:t>
            </a:r>
            <a:r>
              <a:rPr lang="ru-RU" dirty="0" smtClean="0"/>
              <a:t> год в нашей стране объявлен </a:t>
            </a:r>
            <a:r>
              <a:rPr lang="ru-RU" b="1" dirty="0" smtClean="0"/>
              <a:t>годом Семьи</a:t>
            </a:r>
            <a:endParaRPr lang="ru-RU" b="1" dirty="0"/>
          </a:p>
        </p:txBody>
      </p:sp>
      <p:pic>
        <p:nvPicPr>
          <p:cNvPr id="44033" name="Picture 1" descr="C:\Users\Admin\Desktop\распечатать\1131715114_0_108_3186_1900_2072x0_60_0_0_7aa5cf2c78d5267a7147d8e617c15fe2.jpg"/>
          <p:cNvPicPr>
            <a:picLocks noChangeAspect="1" noChangeArrowheads="1"/>
          </p:cNvPicPr>
          <p:nvPr/>
        </p:nvPicPr>
        <p:blipFill>
          <a:blip r:embed="rId2"/>
          <a:srcRect l="32031" r="7812"/>
          <a:stretch>
            <a:fillRect/>
          </a:stretch>
        </p:blipFill>
        <p:spPr bwMode="auto">
          <a:xfrm>
            <a:off x="500034" y="1285860"/>
            <a:ext cx="4143404" cy="4141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распечатать\ca709270f5f117424d0ffb50475ef6d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7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71736" y="785794"/>
            <a:ext cx="4000528" cy="2000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2</a:t>
            </a:r>
            <a:endParaRPr lang="ru-RU" sz="13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3357562"/>
            <a:ext cx="4000528" cy="207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800" b="1" dirty="0" smtClean="0"/>
              <a:t>6</a:t>
            </a:r>
            <a:endParaRPr lang="ru-RU" sz="138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00100" y="3071810"/>
            <a:ext cx="73581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DJ Slon - Цыпленок Пи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50006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5" name="1 видео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3108" y="500042"/>
            <a:ext cx="4610112" cy="7024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Новый проект (1)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 rotWithShape="1">
          <a:blip r:embed="rId4"/>
          <a:srcRect r="2492" b="11018"/>
          <a:stretch/>
        </p:blipFill>
        <p:spPr>
          <a:xfrm>
            <a:off x="2555776" y="476672"/>
            <a:ext cx="3919165" cy="60229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Групповая работа</a:t>
            </a:r>
            <a:endParaRPr lang="ru-RU" sz="4400" b="1" dirty="0"/>
          </a:p>
        </p:txBody>
      </p:sp>
      <p:pic>
        <p:nvPicPr>
          <p:cNvPr id="73730" name="Picture 2" descr="C:\Users\Admin\Downloads\2024-10-30_09-39-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9"/>
            <a:ext cx="7773042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распечатать\scale_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469" r="2000"/>
          <a:stretch>
            <a:fillRect/>
          </a:stretch>
        </p:blipFill>
        <p:spPr bwMode="auto">
          <a:xfrm>
            <a:off x="357158" y="571480"/>
            <a:ext cx="3500462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357166"/>
            <a:ext cx="47863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 Человек есть дробь, у которой </a:t>
            </a: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числитель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есть – то, что человек собой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представляет, а 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знаменатель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– то, что он о себе думает».   </a:t>
            </a:r>
          </a:p>
          <a:p>
            <a:pPr algn="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Л.Н.Толстой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ДРОБЬ </a:t>
            </a:r>
            <a:r>
              <a:rPr lang="ru-RU" b="1" dirty="0" smtClean="0">
                <a:solidFill>
                  <a:srgbClr val="FF0000"/>
                </a:solidFill>
              </a:rPr>
              <a:t>УСПЕХОВ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ОЦЕНКА УЧИТЕЛЯ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2910" y="2500306"/>
            <a:ext cx="385765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00100" y="2500306"/>
            <a:ext cx="3079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САМООЦЕНКА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2143116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=</a:t>
            </a:r>
            <a:endParaRPr lang="ru-RU" sz="36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72066" y="2500306"/>
            <a:ext cx="100013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143504" y="1928802"/>
            <a:ext cx="857256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2643182"/>
            <a:ext cx="857256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?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72066" y="1928802"/>
            <a:ext cx="928694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76802" name="Picture 2" descr="C:\Users\Admin\Downloads\Screenshot_20241101-162234 (1).jpg"/>
          <p:cNvPicPr>
            <a:picLocks noChangeAspect="1" noChangeArrowheads="1"/>
          </p:cNvPicPr>
          <p:nvPr/>
        </p:nvPicPr>
        <p:blipFill>
          <a:blip r:embed="rId2"/>
          <a:srcRect t="37500" r="7464" b="34375"/>
          <a:stretch>
            <a:fillRect/>
          </a:stretch>
        </p:blipFill>
        <p:spPr bwMode="auto">
          <a:xfrm>
            <a:off x="2714612" y="1428736"/>
            <a:ext cx="407196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sz="4000" dirty="0" smtClean="0"/>
              <a:t>Спасибо за урок!!!!!!</a:t>
            </a:r>
            <a:endParaRPr lang="ru-RU" dirty="0"/>
          </a:p>
        </p:txBody>
      </p:sp>
      <p:pic>
        <p:nvPicPr>
          <p:cNvPr id="4" name="Picture 4" descr="C:\Users\Admin\Desktop\распечатать\4f5d7a66571dddd0ea715ad78067a8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35824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Admin\Desktop\распечатать\4f5d7a66571dddd0ea715ad78067a8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25557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Мама разрезала первый пирог на 4 части и папа взял 1 кусок этого пирога, а второй на 8 и бабушка взяла 3 куска. Кто взял больше?</a:t>
            </a:r>
            <a:endParaRPr lang="ru-RU" dirty="0"/>
          </a:p>
        </p:txBody>
      </p:sp>
      <p:pic>
        <p:nvPicPr>
          <p:cNvPr id="41985" name="Picture 1" descr="C:\Users\Admin\Desktop\распечатать\c6f9f4cd-b29e-5f5b-9afe-b25e2ac113d6.jpg"/>
          <p:cNvPicPr>
            <a:picLocks noChangeAspect="1" noChangeArrowheads="1"/>
          </p:cNvPicPr>
          <p:nvPr/>
        </p:nvPicPr>
        <p:blipFill>
          <a:blip r:embed="rId2"/>
          <a:srcRect b="7547"/>
          <a:stretch>
            <a:fillRect/>
          </a:stretch>
        </p:blipFill>
        <p:spPr bwMode="auto">
          <a:xfrm>
            <a:off x="428596" y="1928802"/>
            <a:ext cx="4214842" cy="3500462"/>
          </a:xfrm>
          <a:prstGeom prst="rect">
            <a:avLst/>
          </a:prstGeom>
          <a:noFill/>
        </p:spPr>
      </p:pic>
      <p:pic>
        <p:nvPicPr>
          <p:cNvPr id="7" name="Picture 1" descr="C:\Users\Admin\Desktop\распечатать\c6f9f4cd-b29e-5f5b-9afe-b25e2ac113d6.jpg"/>
          <p:cNvPicPr>
            <a:picLocks noChangeAspect="1" noChangeArrowheads="1"/>
          </p:cNvPicPr>
          <p:nvPr/>
        </p:nvPicPr>
        <p:blipFill>
          <a:blip r:embed="rId2"/>
          <a:srcRect b="7547"/>
          <a:stretch>
            <a:fillRect/>
          </a:stretch>
        </p:blipFill>
        <p:spPr bwMode="auto">
          <a:xfrm>
            <a:off x="4643438" y="1928802"/>
            <a:ext cx="407196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Тема урока</a:t>
            </a:r>
            <a:r>
              <a:rPr lang="ru-RU" dirty="0" smtClean="0"/>
              <a:t>: </a:t>
            </a:r>
            <a:r>
              <a:rPr lang="ru-RU" sz="4000" b="1" dirty="0" smtClean="0">
                <a:solidFill>
                  <a:srgbClr val="FF0000"/>
                </a:solidFill>
              </a:rPr>
              <a:t>Сравнение и упорядочивание дробей</a:t>
            </a:r>
          </a:p>
          <a:p>
            <a:r>
              <a:rPr lang="ru-RU" u="sng" dirty="0" smtClean="0"/>
              <a:t>Цель урока: </a:t>
            </a:r>
          </a:p>
          <a:p>
            <a:r>
              <a:rPr lang="ru-RU" dirty="0" smtClean="0"/>
              <a:t>сформулировать правила сравнения обыкновенных дробей с одинаковыми знаменателями;</a:t>
            </a:r>
          </a:p>
          <a:p>
            <a:r>
              <a:rPr lang="ru-RU" dirty="0" smtClean="0"/>
              <a:t>с одинаковыми числителями;</a:t>
            </a:r>
          </a:p>
          <a:p>
            <a:r>
              <a:rPr lang="ru-RU" dirty="0" smtClean="0"/>
              <a:t>с разными знаменателями.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dmin\Downloads\2024-10-27_18-05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786478"/>
          </a:xfrm>
          <a:prstGeom prst="rect">
            <a:avLst/>
          </a:prstGeom>
          <a:noFill/>
        </p:spPr>
      </p:pic>
      <p:pic>
        <p:nvPicPr>
          <p:cNvPr id="12" name="Рисунок 11" descr="004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71569">
            <a:off x="6592991" y="4214697"/>
            <a:ext cx="1788281" cy="1571625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распечатать\izgoGkot1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C:\Users\Admin\Downloads\2024-10-29_08-47-3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7915275" cy="44481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857232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0"/>
              </a:spcBef>
              <a:buAutoNum type="arabicParenR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одном рисунке заштрихуйте   квадрата, а  на втором 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6858016" y="642918"/>
          <a:ext cx="360362" cy="906463"/>
        </p:xfrm>
        <a:graphic>
          <a:graphicData uri="http://schemas.openxmlformats.org/presentationml/2006/ole">
            <p:oleObj spid="_x0000_s67595" name="Формула" r:id="rId4" imgW="152334" imgH="393529" progId="Equation.3">
              <p:embed/>
            </p:oleObj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5429256" y="1285860"/>
          <a:ext cx="360362" cy="903287"/>
        </p:xfrm>
        <a:graphic>
          <a:graphicData uri="http://schemas.openxmlformats.org/presentationml/2006/ole">
            <p:oleObj spid="_x0000_s67596" name="Формула" r:id="rId5" imgW="152334" imgH="393529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3108" y="357166"/>
            <a:ext cx="5248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ПРАКТИЧЕСКАЯ РАБОТА №1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Сравните заштрихованные части</a:t>
            </a:r>
            <a:endParaRPr lang="ru-RU" dirty="0"/>
          </a:p>
        </p:txBody>
      </p:sp>
      <p:pic>
        <p:nvPicPr>
          <p:cNvPr id="68610" name="Picture 2" descr="C:\Users\Admin\Downloads\2024-10-29_08-51-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76337"/>
            <a:ext cx="8286750" cy="4505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2786058"/>
            <a:ext cx="1440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2000" b="1" dirty="0">
                <a:solidFill>
                  <a:srgbClr val="5ECCF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endParaRPr lang="ru-RU" sz="12000" b="1" dirty="0">
              <a:solidFill>
                <a:srgbClr val="5ECCF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2150</TotalTime>
  <Words>206</Words>
  <Application>Microsoft Office PowerPoint</Application>
  <PresentationFormat>Экран (4:3)</PresentationFormat>
  <Paragraphs>302</Paragraphs>
  <Slides>28</Slides>
  <Notes>1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Аспект</vt:lpstr>
      <vt:lpstr>Формула</vt:lpstr>
      <vt:lpstr>Equation</vt:lpstr>
      <vt:lpstr>яяяяяяя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Вывод</vt:lpstr>
      <vt:lpstr>.</vt:lpstr>
      <vt:lpstr>Слайд 13</vt:lpstr>
      <vt:lpstr>Слайд 14</vt:lpstr>
      <vt:lpstr>1. Заштриховать       первого прямоугольника  и </vt:lpstr>
      <vt:lpstr>Слайд 16</vt:lpstr>
      <vt:lpstr>Вывод</vt:lpstr>
      <vt:lpstr>Слайд 18</vt:lpstr>
      <vt:lpstr>&lt;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и упорядочивание обыкновенных дробей  6 класс</dc:title>
  <dc:creator>NATALIA</dc:creator>
  <cp:lastModifiedBy>Shkola</cp:lastModifiedBy>
  <cp:revision>45</cp:revision>
  <dcterms:created xsi:type="dcterms:W3CDTF">2023-11-07T15:35:58Z</dcterms:created>
  <dcterms:modified xsi:type="dcterms:W3CDTF">2024-11-02T05:47:15Z</dcterms:modified>
</cp:coreProperties>
</file>