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3" r:id="rId22"/>
    <p:sldId id="282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8288000" cy="10287000"/>
  <p:notesSz cx="6858000" cy="9144000"/>
  <p:embeddedFontLst>
    <p:embeddedFont>
      <p:font typeface="Open Sans Light Bold" panose="020B0604020202020204" charset="0"/>
      <p:regular r:id="rId32"/>
    </p:embeddedFont>
    <p:embeddedFont>
      <p:font typeface="Blinker Bold" panose="020B0604020202020204" charset="0"/>
      <p:regular r:id="rId33"/>
    </p:embeddedFont>
    <p:embeddedFont>
      <p:font typeface="Arial Black" panose="020B0A04020102020204" pitchFamily="34" charset="0"/>
      <p:bold r:id="rId34"/>
    </p:embeddedFont>
    <p:embeddedFont>
      <p:font typeface="Blinker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lvl="0">
      <a:defRPr lang="en-US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22" autoAdjust="0"/>
  </p:normalViewPr>
  <p:slideViewPr>
    <p:cSldViewPr>
      <p:cViewPr varScale="1">
        <p:scale>
          <a:sx n="47" d="100"/>
          <a:sy n="47" d="100"/>
        </p:scale>
        <p:origin x="7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7FF24-7859-4F82-8290-DF0FF48930F2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47DF1-B0A3-4D40-AB48-27065C3B4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3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47DF1-B0A3-4D40-AB48-27065C3B4B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1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47DF1-B0A3-4D40-AB48-27065C3B4B3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1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39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7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3465"/>
            <a:ext cx="6454198" cy="11300465"/>
            <a:chOff x="0" y="0"/>
            <a:chExt cx="5353494" cy="9373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3493" cy="9373274"/>
            </a:xfrm>
            <a:custGeom>
              <a:avLst/>
              <a:gdLst/>
              <a:ahLst/>
              <a:cxnLst/>
              <a:rect l="l" t="t" r="r" b="b"/>
              <a:pathLst>
                <a:path w="5353493" h="9373274">
                  <a:moveTo>
                    <a:pt x="5353493" y="9373274"/>
                  </a:moveTo>
                  <a:lnTo>
                    <a:pt x="0" y="9373274"/>
                  </a:lnTo>
                  <a:lnTo>
                    <a:pt x="0" y="0"/>
                  </a:lnTo>
                  <a:lnTo>
                    <a:pt x="5353493" y="93732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2347" y="1628047"/>
            <a:ext cx="7902687" cy="4627543"/>
            <a:chOff x="0" y="0"/>
            <a:chExt cx="8209447" cy="48071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09447" cy="4807171"/>
            </a:xfrm>
            <a:custGeom>
              <a:avLst/>
              <a:gdLst/>
              <a:ahLst/>
              <a:cxnLst/>
              <a:rect l="l" t="t" r="r" b="b"/>
              <a:pathLst>
                <a:path w="8209447" h="4807171">
                  <a:moveTo>
                    <a:pt x="8209447" y="4807171"/>
                  </a:moveTo>
                  <a:lnTo>
                    <a:pt x="0" y="4807171"/>
                  </a:lnTo>
                  <a:lnTo>
                    <a:pt x="0" y="0"/>
                  </a:lnTo>
                  <a:lnTo>
                    <a:pt x="8209447" y="4807171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974449" y="5707676"/>
            <a:ext cx="5406787" cy="4649837"/>
            <a:chOff x="0" y="0"/>
            <a:chExt cx="6350000" cy="5461000"/>
          </a:xfrm>
        </p:grpSpPr>
        <p:sp>
          <p:nvSpPr>
            <p:cNvPr id="7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-14994" r="-1499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128518" y="337113"/>
            <a:ext cx="5305671" cy="4562877"/>
            <a:chOff x="0" y="0"/>
            <a:chExt cx="6350000" cy="5461000"/>
          </a:xfrm>
        </p:grpSpPr>
        <p:sp>
          <p:nvSpPr>
            <p:cNvPr id="9" name="Freeform 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/>
              <a:stretch>
                <a:fillRect l="-14994" r="-1499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12137" y="5297863"/>
            <a:ext cx="5268911" cy="4562877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4868" r="-1486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395940" y="3395602"/>
            <a:ext cx="913037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2000" spc="1730" dirty="0">
                <a:solidFill>
                  <a:srgbClr val="ED140D"/>
                </a:solidFill>
                <a:latin typeface="Blinker Bold"/>
              </a:rPr>
              <a:t>МАСТЕР-</a:t>
            </a:r>
            <a:endParaRPr lang="en-US" sz="12000" spc="1730" dirty="0">
              <a:solidFill>
                <a:srgbClr val="ED140D"/>
              </a:solidFill>
              <a:latin typeface="Blinker Bold"/>
            </a:endParaRPr>
          </a:p>
          <a:p>
            <a:r>
              <a:rPr lang="ru-RU" sz="12000" spc="1730" dirty="0">
                <a:solidFill>
                  <a:srgbClr val="000000"/>
                </a:solidFill>
                <a:latin typeface="Blinker Bold"/>
              </a:rPr>
              <a:t>КЛАСС</a:t>
            </a:r>
            <a:endParaRPr lang="en-US" sz="12000" spc="1730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395939" y="7083617"/>
            <a:ext cx="932117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0"/>
              </a:lnSpc>
              <a:spcBef>
                <a:spcPct val="0"/>
              </a:spcBef>
            </a:pPr>
            <a:endParaRPr lang="ru-RU" sz="3108" dirty="0">
              <a:solidFill>
                <a:srgbClr val="000000"/>
              </a:solidFill>
              <a:latin typeface="Blinker Bold"/>
            </a:endParaRPr>
          </a:p>
          <a:p>
            <a:pPr>
              <a:lnSpc>
                <a:spcPts val="3730"/>
              </a:lnSpc>
              <a:spcBef>
                <a:spcPct val="0"/>
              </a:spcBef>
            </a:pP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преподаватель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русского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языка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и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культуры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речи</a:t>
            </a:r>
            <a:endParaRPr lang="en-US" sz="3108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400462" y="8056189"/>
            <a:ext cx="6578054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Blinker"/>
              </a:rPr>
              <a:t>Гобозова</a:t>
            </a:r>
            <a:r>
              <a:rPr lang="en-US" sz="40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linker"/>
              </a:rPr>
              <a:t>Марина</a:t>
            </a:r>
            <a:r>
              <a:rPr lang="en-US" sz="40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linker"/>
              </a:rPr>
              <a:t>Григорьевна</a:t>
            </a:r>
            <a:endParaRPr lang="en-US" sz="4000" dirty="0">
              <a:solidFill>
                <a:srgbClr val="000000"/>
              </a:solidFill>
              <a:latin typeface="Blinker"/>
            </a:endParaRPr>
          </a:p>
        </p:txBody>
      </p:sp>
      <p:pic>
        <p:nvPicPr>
          <p:cNvPr id="1026" name="Picture 2" descr="C:\Users\user\Downloads\масте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9526"/>
            <a:ext cx="2116912" cy="21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9"/>
          <p:cNvSpPr txBox="1"/>
          <p:nvPr/>
        </p:nvSpPr>
        <p:spPr>
          <a:xfrm>
            <a:off x="5715000" y="351410"/>
            <a:ext cx="9263516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ru-RU" sz="2400" dirty="0">
                <a:solidFill>
                  <a:srgbClr val="000000"/>
                </a:solidFill>
                <a:latin typeface="Blinker Bold"/>
              </a:rPr>
              <a:t>Всероссийский конкурс среди педагогических работников системы среднего профессионального образования «Мастер года»</a:t>
            </a:r>
            <a:endParaRPr lang="en-US" sz="2400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8400462" y="8854528"/>
            <a:ext cx="602364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0"/>
              </a:lnSpc>
              <a:spcBef>
                <a:spcPct val="0"/>
              </a:spcBef>
            </a:pPr>
            <a:endParaRPr lang="ru-RU" sz="3108" dirty="0">
              <a:solidFill>
                <a:srgbClr val="000000"/>
              </a:solidFill>
              <a:latin typeface="Blinker Bold"/>
            </a:endParaRPr>
          </a:p>
          <a:p>
            <a:pPr>
              <a:lnSpc>
                <a:spcPts val="3730"/>
              </a:lnSpc>
              <a:spcBef>
                <a:spcPct val="0"/>
              </a:spcBef>
            </a:pPr>
            <a:r>
              <a:rPr lang="ru-RU" sz="3108" dirty="0">
                <a:solidFill>
                  <a:srgbClr val="000000"/>
                </a:solidFill>
                <a:latin typeface="Blinker Bold"/>
              </a:rPr>
              <a:t>г. Тула,  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2023 </a:t>
            </a:r>
          </a:p>
          <a:p>
            <a:pPr>
              <a:lnSpc>
                <a:spcPts val="3730"/>
              </a:lnSpc>
              <a:spcBef>
                <a:spcPct val="0"/>
              </a:spcBef>
            </a:pPr>
            <a:endParaRPr lang="en-US" sz="3108" dirty="0">
              <a:solidFill>
                <a:srgbClr val="000000"/>
              </a:solidFill>
              <a:latin typeface="Blinker Bold"/>
            </a:endParaRP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xmlns="" id="{F7503AD4-CE69-4B33-BDB6-2933434CFFB6}"/>
              </a:ext>
            </a:extLst>
          </p:cNvPr>
          <p:cNvGrpSpPr/>
          <p:nvPr/>
        </p:nvGrpSpPr>
        <p:grpSpPr>
          <a:xfrm>
            <a:off x="14554200" y="195382"/>
            <a:ext cx="3616581" cy="2661195"/>
            <a:chOff x="0" y="0"/>
            <a:chExt cx="4822109" cy="3548259"/>
          </a:xfrm>
        </p:grpSpPr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xmlns="" id="{FAE501BC-5C60-4E45-87BA-E782DCBED158}"/>
                </a:ext>
              </a:extLst>
            </p:cNvPr>
            <p:cNvSpPr txBox="1"/>
            <p:nvPr/>
          </p:nvSpPr>
          <p:spPr>
            <a:xfrm>
              <a:off x="0" y="2586234"/>
              <a:ext cx="4822109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>
                  <a:solidFill>
                    <a:srgbClr val="091152"/>
                  </a:solidFill>
                  <a:latin typeface="Blinker Bold"/>
                </a:rPr>
                <a:t>ГБПОУ Моздокский</a:t>
              </a: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608">
                  <a:solidFill>
                    <a:srgbClr val="091152"/>
                  </a:solidFill>
                  <a:latin typeface="Blinker Bold"/>
                </a:rPr>
                <a:t>механико-технологический техникум</a:t>
              </a: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C6BFF8BB-8F5F-489D-BB1A-50F20C8CD28F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750" y="2011784"/>
            <a:ext cx="18668214" cy="3336127"/>
            <a:chOff x="0" y="0"/>
            <a:chExt cx="4916731" cy="878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6731" cy="878651"/>
            </a:xfrm>
            <a:custGeom>
              <a:avLst/>
              <a:gdLst/>
              <a:ahLst/>
              <a:cxnLst/>
              <a:rect l="l" t="t" r="r" b="b"/>
              <a:pathLst>
                <a:path w="4916731" h="878651">
                  <a:moveTo>
                    <a:pt x="0" y="0"/>
                  </a:moveTo>
                  <a:lnTo>
                    <a:pt x="4916731" y="0"/>
                  </a:lnTo>
                  <a:lnTo>
                    <a:pt x="4916731" y="878651"/>
                  </a:lnTo>
                  <a:lnTo>
                    <a:pt x="0" y="878651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3899" y="3296298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7474998" y="3301209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635" r="-4363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2992231" y="3301209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6" y="0"/>
                </a:lnTo>
                <a:lnTo>
                  <a:pt x="3553516" y="4442007"/>
                </a:lnTo>
                <a:lnTo>
                  <a:pt x="0" y="444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-632773" y="-720996"/>
            <a:ext cx="19862009" cy="3244608"/>
            <a:chOff x="0" y="0"/>
            <a:chExt cx="5231146" cy="8545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31147" cy="854547"/>
            </a:xfrm>
            <a:custGeom>
              <a:avLst/>
              <a:gdLst/>
              <a:ahLst/>
              <a:cxnLst/>
              <a:rect l="l" t="t" r="r" b="b"/>
              <a:pathLst>
                <a:path w="5231147" h="854547">
                  <a:moveTo>
                    <a:pt x="0" y="0"/>
                  </a:moveTo>
                  <a:lnTo>
                    <a:pt x="5231147" y="0"/>
                  </a:lnTo>
                  <a:lnTo>
                    <a:pt x="5231147" y="854547"/>
                  </a:lnTo>
                  <a:lnTo>
                    <a:pt x="0" y="854547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96075" y="7341410"/>
            <a:ext cx="784838" cy="78483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41277" y="7347240"/>
            <a:ext cx="784838" cy="78483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36443" y="8344195"/>
            <a:ext cx="2900599" cy="10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логичность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точность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</a:t>
            </a:r>
          </a:p>
          <a:p>
            <a:pPr algn="ctr">
              <a:lnSpc>
                <a:spcPts val="2873"/>
              </a:lnSpc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объективность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883396" y="8231863"/>
            <a:ext cx="2900599" cy="145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термины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отсутствие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эмоциональной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лексики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70304" y="8265172"/>
            <a:ext cx="2991998" cy="113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доклад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энциклопедия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диссертация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94324" y="7270178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43028" y="7247455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2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4173884" y="7347240"/>
            <a:ext cx="784838" cy="784838"/>
            <a:chOff x="0" y="0"/>
            <a:chExt cx="1046451" cy="104645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-107646"/>
              <a:ext cx="1046451" cy="96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>
                  <a:solidFill>
                    <a:srgbClr val="000000"/>
                  </a:solidFill>
                  <a:latin typeface="Blinker Bold"/>
                </a:rPr>
                <a:t>3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08340" y="863599"/>
            <a:ext cx="12941037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ED140D"/>
                </a:solidFill>
                <a:latin typeface="Open Sans Light Bold"/>
              </a:rPr>
              <a:t>ОСОБЕННОСТИ</a:t>
            </a:r>
          </a:p>
          <a:p>
            <a:pPr marL="0" lvl="0" indent="0">
              <a:lnSpc>
                <a:spcPts val="60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Open Sans Light Bold"/>
              </a:rPr>
              <a:t>НАУЧНОГО СТИЛЯ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xmlns="" id="{65C5A32B-A8E1-4C53-A062-7E6D3B518A7C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xmlns="" id="{77E81285-1559-4757-8C0C-AB796E999776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51058A52-D8D4-4056-A8B3-C775FE342E6C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31477" y="-14088"/>
            <a:ext cx="9156523" cy="10301088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2335"/>
            <a:ext cx="11990952" cy="8054407"/>
            <a:chOff x="0" y="-9525"/>
            <a:chExt cx="15987937" cy="10739212"/>
          </a:xfrm>
        </p:grpSpPr>
        <p:sp>
          <p:nvSpPr>
            <p:cNvPr id="6" name="TextBox 6"/>
            <p:cNvSpPr txBox="1"/>
            <p:nvPr/>
          </p:nvSpPr>
          <p:spPr>
            <a:xfrm>
              <a:off x="0" y="4271763"/>
              <a:ext cx="6891748" cy="6457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69"/>
                </a:lnSpc>
              </a:pPr>
              <a:endParaRPr dirty="0"/>
            </a:p>
            <a:p>
              <a:pPr>
                <a:lnSpc>
                  <a:spcPts val="3349"/>
                </a:lnSpc>
              </a:pP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Береза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–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род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деревьев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кустарников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семейства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берёзовых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.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Около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120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видов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в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умеренных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и </a:t>
              </a:r>
              <a:endParaRPr lang="ru-RU" sz="2499" dirty="0">
                <a:solidFill>
                  <a:srgbClr val="000000"/>
                </a:solidFill>
                <a:latin typeface="Blinker"/>
              </a:endParaRPr>
            </a:p>
            <a:p>
              <a:pPr>
                <a:lnSpc>
                  <a:spcPts val="3349"/>
                </a:lnSpc>
              </a:pP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холодных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поясах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Северного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полушария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и в 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г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орах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субтропиков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.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Лесообразующая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и 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д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екоративная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порода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.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Наибольшее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хозяйственное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endParaRPr lang="ru-RU" sz="2499" dirty="0">
                <a:solidFill>
                  <a:srgbClr val="000000"/>
                </a:solidFill>
                <a:latin typeface="Blinker"/>
              </a:endParaRPr>
            </a:p>
            <a:p>
              <a:pPr>
                <a:lnSpc>
                  <a:spcPts val="3349"/>
                </a:lnSpc>
              </a:pP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значение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имеют</a:t>
              </a:r>
              <a:r>
                <a:rPr lang="ru-RU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берёзабородавчатая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и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берёза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99" dirty="0" err="1">
                  <a:solidFill>
                    <a:srgbClr val="000000"/>
                  </a:solidFill>
                  <a:latin typeface="Blinker"/>
                </a:rPr>
                <a:t>пушистая</a:t>
              </a:r>
              <a:r>
                <a:rPr lang="en-US" sz="2499" dirty="0">
                  <a:solidFill>
                    <a:srgbClr val="000000"/>
                  </a:solidFill>
                  <a:latin typeface="Blinker"/>
                </a:rPr>
                <a:t>.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5987937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40"/>
                </a:lnSpc>
                <a:spcBef>
                  <a:spcPct val="0"/>
                </a:spcBef>
              </a:pP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Определите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, </a:t>
              </a: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какой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 </a:t>
              </a: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из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 </a:t>
              </a: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тестов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 </a:t>
              </a: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написан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 в </a:t>
              </a: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научном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 </a:t>
              </a:r>
              <a:r>
                <a:rPr lang="en-US" sz="5200" dirty="0" err="1">
                  <a:solidFill>
                    <a:srgbClr val="ED140D"/>
                  </a:solidFill>
                  <a:latin typeface="Blinker Bold"/>
                </a:rPr>
                <a:t>стиле</a:t>
              </a:r>
              <a:r>
                <a:rPr lang="en-US" sz="5200" dirty="0">
                  <a:solidFill>
                    <a:srgbClr val="ED140D"/>
                  </a:solidFill>
                  <a:latin typeface="Blinker Bold"/>
                </a:rPr>
                <a:t>?</a:t>
              </a:r>
              <a:r>
                <a:rPr lang="en-US" sz="5200" dirty="0">
                  <a:solidFill>
                    <a:srgbClr val="000000"/>
                  </a:solidFill>
                  <a:latin typeface="Blinker Bold"/>
                </a:rPr>
                <a:t> </a:t>
              </a:r>
              <a:endParaRPr lang="ru-RU" sz="5200" dirty="0">
                <a:solidFill>
                  <a:srgbClr val="000000"/>
                </a:solidFill>
                <a:latin typeface="Blinker Bold"/>
              </a:endParaRPr>
            </a:p>
            <a:p>
              <a:pPr marL="0" lvl="0" indent="0" algn="l">
                <a:lnSpc>
                  <a:spcPts val="6240"/>
                </a:lnSpc>
                <a:spcBef>
                  <a:spcPct val="0"/>
                </a:spcBef>
              </a:pPr>
              <a:r>
                <a:rPr lang="en-US" sz="5200" dirty="0" err="1">
                  <a:solidFill>
                    <a:srgbClr val="000000"/>
                  </a:solidFill>
                  <a:latin typeface="Blinker"/>
                </a:rPr>
                <a:t>Объясните</a:t>
              </a:r>
              <a:r>
                <a:rPr lang="en-US" sz="5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5200" dirty="0" err="1">
                  <a:solidFill>
                    <a:srgbClr val="000000"/>
                  </a:solidFill>
                  <a:latin typeface="Blinker"/>
                </a:rPr>
                <a:t>свой</a:t>
              </a:r>
              <a:r>
                <a:rPr lang="en-US" sz="5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5200" dirty="0" err="1">
                  <a:solidFill>
                    <a:srgbClr val="000000"/>
                  </a:solidFill>
                  <a:latin typeface="Blinker"/>
                </a:rPr>
                <a:t>выбор</a:t>
              </a:r>
              <a:r>
                <a:rPr lang="en-US" sz="5200" dirty="0">
                  <a:solidFill>
                    <a:srgbClr val="000000"/>
                  </a:solidFill>
                  <a:latin typeface="Blinker"/>
                </a:rPr>
                <a:t>:</a:t>
              </a:r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4EB4ED6E-9CFE-429B-B8C7-66B62B0F2D70}"/>
              </a:ext>
            </a:extLst>
          </p:cNvPr>
          <p:cNvSpPr txBox="1"/>
          <p:nvPr/>
        </p:nvSpPr>
        <p:spPr>
          <a:xfrm>
            <a:off x="7924800" y="4200005"/>
            <a:ext cx="4571452" cy="4626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Белая береза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Под моим окном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Принакрылась снегом,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Точно серебром.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На пушистых ветках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Снежною каймой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Распустились кисти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Белой бахромой…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		</a:t>
            </a:r>
          </a:p>
          <a:p>
            <a:pPr>
              <a:lnSpc>
                <a:spcPts val="3349"/>
              </a:lnSpc>
            </a:pPr>
            <a:r>
              <a:rPr lang="ru-RU" sz="2499" dirty="0">
                <a:solidFill>
                  <a:srgbClr val="000000"/>
                </a:solidFill>
                <a:latin typeface="Blinker"/>
              </a:rPr>
              <a:t>		</a:t>
            </a:r>
            <a:r>
              <a:rPr lang="en-US" sz="2499" dirty="0" err="1">
                <a:solidFill>
                  <a:srgbClr val="000000"/>
                </a:solidFill>
                <a:latin typeface="Blinker"/>
              </a:rPr>
              <a:t>С.Есенин</a:t>
            </a:r>
            <a:endParaRPr lang="ru-RU" sz="2499" dirty="0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3349"/>
              </a:lnSpc>
            </a:pPr>
            <a:r>
              <a:rPr lang="en-US" sz="2499" dirty="0">
                <a:solidFill>
                  <a:srgbClr val="000000"/>
                </a:solidFill>
                <a:latin typeface="Blinker"/>
              </a:rPr>
              <a:t> </a:t>
            </a:r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xmlns="" id="{82CCDCFA-D299-46A7-A5EF-65B69FB1994C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xmlns="" id="{A2BAB64B-49DA-405C-8FB1-D83EBBA7D485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F88874BE-0206-43E8-8AF4-4A12F5BCA3E9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4908620" y="3217073"/>
            <a:ext cx="19808716" cy="13374567"/>
            <a:chOff x="0" y="0"/>
            <a:chExt cx="16341211" cy="11033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182188" y="1975933"/>
            <a:ext cx="1715302" cy="1980718"/>
            <a:chOff x="-23640" y="-19700"/>
            <a:chExt cx="5499100" cy="6350000"/>
          </a:xfrm>
        </p:grpSpPr>
        <p:sp>
          <p:nvSpPr>
            <p:cNvPr id="5" name="Freeform 5"/>
            <p:cNvSpPr/>
            <p:nvPr/>
          </p:nvSpPr>
          <p:spPr>
            <a:xfrm>
              <a:off x="-23640" y="-1970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2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28498" y="3956651"/>
            <a:ext cx="1715302" cy="1980718"/>
            <a:chOff x="0" y="0"/>
            <a:chExt cx="54991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305708" y="5928355"/>
            <a:ext cx="1881714" cy="1980718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52643" r="-5264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085298" y="7961260"/>
            <a:ext cx="1715302" cy="1980718"/>
            <a:chOff x="0" y="0"/>
            <a:chExt cx="54991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2501780" y="5448881"/>
            <a:ext cx="7252210" cy="4896590"/>
            <a:chOff x="0" y="0"/>
            <a:chExt cx="16341211" cy="110333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1668736" y="7566605"/>
            <a:ext cx="3758650" cy="2719243"/>
            <a:chOff x="0" y="0"/>
            <a:chExt cx="98305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5341" y="765720"/>
            <a:ext cx="10548083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ED140D"/>
                </a:solidFill>
                <a:latin typeface="Blinker Bold"/>
              </a:rPr>
              <a:t>ОФИЦИАЛЬНО-ДЕЛОВОЙ</a:t>
            </a:r>
            <a:r>
              <a:rPr lang="en-US" sz="5499">
                <a:solidFill>
                  <a:srgbClr val="000000"/>
                </a:solidFill>
                <a:latin typeface="Blinker Bold"/>
              </a:rPr>
              <a:t> СТИЛЬ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114" y="2648601"/>
            <a:ext cx="319754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О ЧЁМ?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сведения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необходимые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дела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913234" y="4667655"/>
            <a:ext cx="276978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ГДЕ?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законы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приказы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докладные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44439" y="6653210"/>
            <a:ext cx="406453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ЗАЧЕМ?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передача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правовой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служебной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информации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442249" y="8446501"/>
            <a:ext cx="414502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С КЕМ?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linker"/>
              </a:rPr>
              <a:t>с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учреждениями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 </a:t>
            </a:r>
            <a:endParaRPr lang="ru-RU" sz="2400" dirty="0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linker"/>
              </a:rPr>
              <a:t>с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официальными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лицами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xmlns="" id="{44053786-D0AE-443D-B6F3-4002A1DD2A06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xmlns="" id="{48CACC1A-8239-453C-99B5-CED1B6B81705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60F1E0E0-1641-4D4E-B773-0EE8D1C32874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750" y="3213786"/>
            <a:ext cx="18668214" cy="2134125"/>
            <a:chOff x="0" y="0"/>
            <a:chExt cx="4916731" cy="562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6731" cy="562074"/>
            </a:xfrm>
            <a:custGeom>
              <a:avLst/>
              <a:gdLst/>
              <a:ahLst/>
              <a:cxnLst/>
              <a:rect l="l" t="t" r="r" b="b"/>
              <a:pathLst>
                <a:path w="4916731" h="562074">
                  <a:moveTo>
                    <a:pt x="0" y="0"/>
                  </a:moveTo>
                  <a:lnTo>
                    <a:pt x="4916731" y="0"/>
                  </a:lnTo>
                  <a:lnTo>
                    <a:pt x="4916731" y="562074"/>
                  </a:lnTo>
                  <a:lnTo>
                    <a:pt x="0" y="5620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8340" y="3330926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7192230" y="3355101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2789546" y="3355101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-777348" y="-720996"/>
            <a:ext cx="20395823" cy="4178783"/>
            <a:chOff x="0" y="0"/>
            <a:chExt cx="5371739" cy="1100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740" cy="1100585"/>
            </a:xfrm>
            <a:custGeom>
              <a:avLst/>
              <a:gdLst/>
              <a:ahLst/>
              <a:cxnLst/>
              <a:rect l="l" t="t" r="r" b="b"/>
              <a:pathLst>
                <a:path w="5371740" h="1100585">
                  <a:moveTo>
                    <a:pt x="0" y="0"/>
                  </a:moveTo>
                  <a:lnTo>
                    <a:pt x="5371740" y="0"/>
                  </a:lnTo>
                  <a:lnTo>
                    <a:pt x="5371740" y="1100585"/>
                  </a:lnTo>
                  <a:lnTo>
                    <a:pt x="0" y="1100585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692678" y="7404690"/>
            <a:ext cx="784838" cy="78483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83649" y="7351462"/>
            <a:ext cx="784838" cy="78483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797" y="8490199"/>
            <a:ext cx="2900599" cy="72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официальность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точность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18688" y="8490199"/>
            <a:ext cx="2900599" cy="109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>
                <a:solidFill>
                  <a:srgbClr val="000000"/>
                </a:solidFill>
                <a:latin typeface="Blinker Bold"/>
              </a:rPr>
              <a:t>специальная лексика, шаблоны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89355" y="8490199"/>
            <a:ext cx="2991998" cy="113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законы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приказы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справки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667000" y="7351065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83649" y="7314616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>
                <a:solidFill>
                  <a:srgbClr val="000000"/>
                </a:solidFill>
                <a:latin typeface="Blinker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2173" y="806508"/>
            <a:ext cx="14787144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 dirty="0">
                <a:solidFill>
                  <a:srgbClr val="ED140D"/>
                </a:solidFill>
                <a:latin typeface="Open Sans Light Bold"/>
              </a:rPr>
              <a:t>ОСОБЕННОСТИ</a:t>
            </a:r>
          </a:p>
          <a:p>
            <a:pPr marL="0" lvl="0" indent="0">
              <a:lnSpc>
                <a:spcPts val="604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Open Sans Light Bold"/>
              </a:rPr>
              <a:t>ОФИЦИАЛЬНО-ДЕЛОВОГО СТИЛЯ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173884" y="7312966"/>
            <a:ext cx="784838" cy="819112"/>
            <a:chOff x="0" y="-45699"/>
            <a:chExt cx="1046451" cy="109215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-45699"/>
              <a:ext cx="1046451" cy="96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 dirty="0">
                  <a:solidFill>
                    <a:srgbClr val="000000"/>
                  </a:solidFill>
                  <a:latin typeface="Blinker Bold"/>
                </a:rPr>
                <a:t>3</a:t>
              </a:r>
            </a:p>
          </p:txBody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xmlns="" id="{D98E2A19-6184-4913-9679-6C781C11E875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xmlns="" id="{0FD5FE35-2969-4961-BB2E-292347C71D59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2C7C5293-5B0E-43B5-BBE9-0ADB79228AFD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31477" y="-14088"/>
            <a:ext cx="9156523" cy="10301088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15764" y="3086100"/>
            <a:ext cx="6987948" cy="6262948"/>
          </a:xfrm>
          <a:custGeom>
            <a:avLst/>
            <a:gdLst/>
            <a:ahLst/>
            <a:cxnLst/>
            <a:rect l="l" t="t" r="r" b="b"/>
            <a:pathLst>
              <a:path w="6987948" h="6262948">
                <a:moveTo>
                  <a:pt x="0" y="0"/>
                </a:moveTo>
                <a:lnTo>
                  <a:pt x="6987948" y="0"/>
                </a:lnTo>
                <a:lnTo>
                  <a:pt x="6987948" y="6262949"/>
                </a:lnTo>
                <a:lnTo>
                  <a:pt x="0" y="6262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838200" y="3833940"/>
            <a:ext cx="12213117" cy="530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Конституция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Республики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Северная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Осетия-Алания</a:t>
            </a:r>
            <a:endParaRPr lang="en-US" sz="2399" dirty="0">
              <a:solidFill>
                <a:srgbClr val="1E18B1"/>
              </a:solidFill>
              <a:latin typeface="Blinker Bold"/>
            </a:endParaRPr>
          </a:p>
          <a:p>
            <a:pPr algn="ctr">
              <a:lnSpc>
                <a:spcPts val="3215"/>
              </a:lnSpc>
            </a:pPr>
            <a:r>
              <a:rPr lang="en-US" sz="2399" dirty="0">
                <a:solidFill>
                  <a:srgbClr val="1E18B1"/>
                </a:solidFill>
                <a:latin typeface="Blinker Bold"/>
              </a:rPr>
              <a:t> (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принята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Верховным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Советом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Республики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Северная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Осетия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12 </a:t>
            </a:r>
            <a:r>
              <a:rPr lang="en-US" sz="2399" dirty="0" err="1">
                <a:solidFill>
                  <a:srgbClr val="1E18B1"/>
                </a:solidFill>
                <a:latin typeface="Blinker Bold"/>
              </a:rPr>
              <a:t>ноября</a:t>
            </a:r>
            <a:r>
              <a:rPr lang="en-US" sz="2399" dirty="0">
                <a:solidFill>
                  <a:srgbClr val="1E18B1"/>
                </a:solidFill>
                <a:latin typeface="Blinker Bold"/>
              </a:rPr>
              <a:t> 1994г.)</a:t>
            </a:r>
          </a:p>
          <a:p>
            <a:pPr>
              <a:lnSpc>
                <a:spcPts val="3215"/>
              </a:lnSpc>
            </a:pPr>
            <a:endParaRPr lang="en-US" sz="2399" dirty="0">
              <a:solidFill>
                <a:srgbClr val="1E18B1"/>
              </a:solidFill>
              <a:latin typeface="Blinker Bold"/>
            </a:endParaRPr>
          </a:p>
          <a:p>
            <a:pPr>
              <a:lnSpc>
                <a:spcPts val="3215"/>
              </a:lnSpc>
            </a:pPr>
            <a:r>
              <a:rPr lang="en-US" sz="2399" dirty="0">
                <a:solidFill>
                  <a:srgbClr val="000000"/>
                </a:solidFill>
                <a:latin typeface="Blinker"/>
              </a:rPr>
              <a:t>   </a:t>
            </a:r>
            <a:r>
              <a:rPr lang="en-US" sz="2399" dirty="0">
                <a:solidFill>
                  <a:srgbClr val="000000"/>
                </a:solidFill>
                <a:latin typeface="Blinker Bold"/>
              </a:rPr>
              <a:t>1.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Государственными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языками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Республики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Северная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Осетия-Алания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являются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осетинский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русский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как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государствообразующего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народа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входящего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в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многонациональный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союз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равноправных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народов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Российской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Федерации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.</a:t>
            </a:r>
          </a:p>
          <a:p>
            <a:pPr>
              <a:lnSpc>
                <a:spcPts val="3215"/>
              </a:lnSpc>
            </a:pPr>
            <a:endParaRPr lang="en-US" sz="2399" dirty="0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3215"/>
              </a:lnSpc>
            </a:pPr>
            <a:r>
              <a:rPr lang="en-US" sz="2399" dirty="0">
                <a:solidFill>
                  <a:srgbClr val="000000"/>
                </a:solidFill>
                <a:latin typeface="Blinker"/>
              </a:rPr>
              <a:t>   </a:t>
            </a:r>
            <a:r>
              <a:rPr lang="en-US" sz="2399" dirty="0">
                <a:solidFill>
                  <a:srgbClr val="000000"/>
                </a:solidFill>
                <a:latin typeface="Blinker Bold"/>
              </a:rPr>
              <a:t>2.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Осетинский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иронский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дигорский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диалекты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)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является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основой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национального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самосознания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осетинского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народа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.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Сохранение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развитие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осетинского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языка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является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одной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из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важнейших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задач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органов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государственной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власти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Республики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Северная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Осетия-Алания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.</a:t>
            </a:r>
          </a:p>
          <a:p>
            <a:pPr>
              <a:lnSpc>
                <a:spcPts val="3215"/>
              </a:lnSpc>
            </a:pPr>
            <a:endParaRPr lang="en-US" sz="2399" dirty="0">
              <a:solidFill>
                <a:srgbClr val="000000"/>
              </a:solidFill>
              <a:latin typeface="Blinker"/>
            </a:endParaRPr>
          </a:p>
          <a:p>
            <a:pPr marL="0" lvl="0" indent="0" algn="l">
              <a:lnSpc>
                <a:spcPts val="3215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Blinker Bold"/>
              </a:rPr>
              <a:t>3.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В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Республике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Северная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Осетия-Алания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народам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проживающим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ее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территории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гарантируется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право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на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сохранение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родного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языка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создание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условий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для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его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Blinker"/>
              </a:rPr>
              <a:t>изучения</a:t>
            </a:r>
            <a:r>
              <a:rPr lang="en-US" sz="2399" dirty="0">
                <a:solidFill>
                  <a:srgbClr val="000000"/>
                </a:solidFill>
                <a:latin typeface="Blinker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5434" y="266699"/>
            <a:ext cx="13815985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ED140D"/>
                </a:solidFill>
                <a:latin typeface="Blinker Bold"/>
              </a:rPr>
              <a:t>ПРИМЕР</a:t>
            </a:r>
          </a:p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Blinker Bold"/>
              </a:rPr>
              <a:t>ОФИЦИАЛЬНО-</a:t>
            </a:r>
            <a:endParaRPr lang="ru-RU" sz="5499" dirty="0">
              <a:solidFill>
                <a:srgbClr val="000000"/>
              </a:solidFill>
              <a:latin typeface="Blinker Bold"/>
            </a:endParaRPr>
          </a:p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Blinker Bold"/>
              </a:rPr>
              <a:t>ДЕЛОВОГО СТИЛЯ</a:t>
            </a: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xmlns="" id="{0C62C18B-AD39-49DE-B5E4-D280139905B7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xmlns="" id="{A5DDBF97-E831-426E-875B-BB6ACE8B0C65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xmlns="" id="{4C128482-AB21-417F-B8D0-D5A46789D377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979074" y="3217074"/>
            <a:ext cx="19808716" cy="13374567"/>
            <a:chOff x="0" y="0"/>
            <a:chExt cx="16341211" cy="11033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968859" y="862789"/>
            <a:ext cx="1715302" cy="1980718"/>
            <a:chOff x="0" y="0"/>
            <a:chExt cx="54991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2"/>
              <a:stretch>
                <a:fillRect l="-37149" r="-3714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386306" y="3012816"/>
            <a:ext cx="1715302" cy="1980718"/>
            <a:chOff x="0" y="0"/>
            <a:chExt cx="54991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59453" r="-5945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867400" y="5293467"/>
            <a:ext cx="1715302" cy="1980718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43400" y="7566605"/>
            <a:ext cx="1715302" cy="1980718"/>
            <a:chOff x="0" y="0"/>
            <a:chExt cx="54991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2501780" y="5448881"/>
            <a:ext cx="7252210" cy="4896590"/>
            <a:chOff x="0" y="0"/>
            <a:chExt cx="16341211" cy="110333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1668736" y="7566605"/>
            <a:ext cx="3758650" cy="2719243"/>
            <a:chOff x="0" y="0"/>
            <a:chExt cx="98305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486146" y="1967983"/>
            <a:ext cx="3786897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ru-RU" sz="3200" dirty="0">
                <a:solidFill>
                  <a:srgbClr val="000000"/>
                </a:solidFill>
                <a:latin typeface="Blinker Bold"/>
              </a:rPr>
              <a:t>О ЧЕМ?</a:t>
            </a:r>
            <a:endParaRPr lang="en-US" sz="3200" dirty="0">
              <a:solidFill>
                <a:srgbClr val="000000"/>
              </a:solidFill>
              <a:latin typeface="Blinker Bold"/>
            </a:endParaRP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общественно-политические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морально-этические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проблемы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6866" y="853543"/>
            <a:ext cx="9202393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ED140D"/>
                </a:solidFill>
                <a:latin typeface="Blinker Bold"/>
              </a:rPr>
              <a:t>ПУБЛИЦИСТИЧЕСКИЙ </a:t>
            </a:r>
            <a:r>
              <a:rPr lang="en-US" sz="5499">
                <a:solidFill>
                  <a:srgbClr val="000000"/>
                </a:solidFill>
                <a:latin typeface="Blinker Bold"/>
              </a:rPr>
              <a:t>СТИЛЬ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59259" y="4396184"/>
            <a:ext cx="432892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ГДЕ?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linker"/>
              </a:rPr>
              <a:t>СМИ,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митинги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</a:t>
            </a:r>
            <a:r>
              <a:rPr lang="ru-RU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собрания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601359" y="6441687"/>
            <a:ext cx="432892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ЗАЧЕМ?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воздействовать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человека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побудить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к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действиям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144469" y="8597505"/>
            <a:ext cx="399906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С КЕМ?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слушатель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читатель</a:t>
            </a:r>
            <a:r>
              <a:rPr lang="ru-RU" sz="24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зритель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xmlns="" id="{0F7868CB-09A4-4E35-AEB5-780067CB313B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xmlns="" id="{219676EE-53B8-47BF-91ED-6F8D19118AA0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C326C050-3DE1-4EE7-85B8-2CAC0B06940C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750" y="3213786"/>
            <a:ext cx="18668214" cy="2134125"/>
            <a:chOff x="0" y="0"/>
            <a:chExt cx="4916731" cy="562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6731" cy="562074"/>
            </a:xfrm>
            <a:custGeom>
              <a:avLst/>
              <a:gdLst/>
              <a:ahLst/>
              <a:cxnLst/>
              <a:rect l="l" t="t" r="r" b="b"/>
              <a:pathLst>
                <a:path w="4916731" h="562074">
                  <a:moveTo>
                    <a:pt x="0" y="0"/>
                  </a:moveTo>
                  <a:lnTo>
                    <a:pt x="4916731" y="0"/>
                  </a:lnTo>
                  <a:lnTo>
                    <a:pt x="4916731" y="562074"/>
                  </a:lnTo>
                  <a:lnTo>
                    <a:pt x="0" y="5620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8969" y="3384153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11" r="-4091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7223285" y="3394880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6" y="0"/>
                </a:lnTo>
                <a:lnTo>
                  <a:pt x="3553516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2937602" y="3384153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11" r="-4381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-777348" y="-720996"/>
            <a:ext cx="20395823" cy="4178783"/>
            <a:chOff x="0" y="0"/>
            <a:chExt cx="5371739" cy="1100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740" cy="1100585"/>
            </a:xfrm>
            <a:custGeom>
              <a:avLst/>
              <a:gdLst/>
              <a:ahLst/>
              <a:cxnLst/>
              <a:rect l="l" t="t" r="r" b="b"/>
              <a:pathLst>
                <a:path w="5371740" h="1100585">
                  <a:moveTo>
                    <a:pt x="0" y="0"/>
                  </a:moveTo>
                  <a:lnTo>
                    <a:pt x="5371740" y="0"/>
                  </a:lnTo>
                  <a:lnTo>
                    <a:pt x="5371740" y="1100585"/>
                  </a:lnTo>
                  <a:lnTo>
                    <a:pt x="0" y="1100585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93307" y="7429500"/>
            <a:ext cx="784838" cy="78483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51581" y="7429500"/>
            <a:ext cx="784838" cy="78483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63049" y="8486540"/>
            <a:ext cx="3245354" cy="145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конкретность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эмоциональность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общедоступность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  <a:p>
            <a:pPr algn="ctr">
              <a:lnSpc>
                <a:spcPts val="2873"/>
              </a:lnSpc>
            </a:pP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725057" y="8486540"/>
            <a:ext cx="2900599" cy="109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фразеологизмы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риторические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вопросы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368993" y="8490817"/>
            <a:ext cx="2991998" cy="113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статьи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интервью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репотажи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872762" y="7351065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40162" y="7353300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1648" y="838886"/>
            <a:ext cx="14787144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ED140D"/>
                </a:solidFill>
                <a:latin typeface="Open Sans Light Bold"/>
              </a:rPr>
              <a:t>ОСОБЕННОСТИ</a:t>
            </a:r>
          </a:p>
          <a:p>
            <a:pPr marL="0" lvl="0" indent="0">
              <a:lnSpc>
                <a:spcPts val="60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Open Sans Light Bold"/>
              </a:rPr>
              <a:t>ПУБЛИЦИСТИЧЕСКОГО СТИЛЯ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472573" y="7351065"/>
            <a:ext cx="784838" cy="836228"/>
            <a:chOff x="0" y="-68520"/>
            <a:chExt cx="1046451" cy="1114971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-68520"/>
              <a:ext cx="1046451" cy="96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 dirty="0">
                  <a:solidFill>
                    <a:srgbClr val="000000"/>
                  </a:solidFill>
                  <a:latin typeface="Blinker Bold"/>
                </a:rPr>
                <a:t>3</a:t>
              </a:r>
            </a:p>
          </p:txBody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xmlns="" id="{226DEC82-FA4B-4637-A9A2-E1C476252163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xmlns="" id="{B21E940E-46A7-4270-BD29-56B0369B3824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7DEE08A3-92C6-4E55-9D93-17D03AC893E8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296400" y="-47426"/>
            <a:ext cx="9558690" cy="10753526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0086" y="2822129"/>
            <a:ext cx="17011471" cy="6824576"/>
            <a:chOff x="0" y="-959005"/>
            <a:chExt cx="22681962" cy="9099435"/>
          </a:xfrm>
        </p:grpSpPr>
        <p:sp>
          <p:nvSpPr>
            <p:cNvPr id="9" name="Freeform 9"/>
            <p:cNvSpPr/>
            <p:nvPr/>
          </p:nvSpPr>
          <p:spPr>
            <a:xfrm>
              <a:off x="12672686" y="0"/>
              <a:ext cx="10009276" cy="8140430"/>
            </a:xfrm>
            <a:custGeom>
              <a:avLst/>
              <a:gdLst/>
              <a:ahLst/>
              <a:cxnLst/>
              <a:rect l="l" t="t" r="r" b="b"/>
              <a:pathLst>
                <a:path w="10009276" h="8140430">
                  <a:moveTo>
                    <a:pt x="0" y="0"/>
                  </a:moveTo>
                  <a:lnTo>
                    <a:pt x="10009276" y="0"/>
                  </a:lnTo>
                  <a:lnTo>
                    <a:pt x="10009276" y="8140430"/>
                  </a:lnTo>
                  <a:lnTo>
                    <a:pt x="0" y="8140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794" r="-22794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9005"/>
              <a:ext cx="12491578" cy="8378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15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На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дне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Балтики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обнаружено</a:t>
              </a:r>
              <a:endParaRPr lang="en-US" sz="3200" dirty="0">
                <a:solidFill>
                  <a:srgbClr val="000000"/>
                </a:solidFill>
                <a:latin typeface="Blinker Bold"/>
              </a:endParaRPr>
            </a:p>
            <a:p>
              <a:pPr>
                <a:lnSpc>
                  <a:spcPts val="3515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затонувшее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судно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  «</a:t>
              </a: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Фрау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 Bold"/>
                </a:rPr>
                <a:t>Мария</a:t>
              </a: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».</a:t>
              </a:r>
            </a:p>
            <a:p>
              <a:pPr>
                <a:lnSpc>
                  <a:spcPts val="3515"/>
                </a:lnSpc>
              </a:pPr>
              <a:endParaRPr lang="en-US" sz="3200" dirty="0">
                <a:solidFill>
                  <a:srgbClr val="000000"/>
                </a:solidFill>
                <a:latin typeface="Blinker Bold"/>
              </a:endParaRPr>
            </a:p>
            <a:p>
              <a:pPr>
                <a:lnSpc>
                  <a:spcPts val="3515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Финнские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аквалангисты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на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дне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Балтики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обнаружили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затонувшее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в 1771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году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голландское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судно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«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Фрау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Мария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».</a:t>
              </a:r>
            </a:p>
            <a:p>
              <a:pPr>
                <a:lnSpc>
                  <a:spcPts val="3515"/>
                </a:lnSpc>
              </a:pPr>
              <a:endParaRPr lang="en-US" sz="3200" dirty="0">
                <a:solidFill>
                  <a:srgbClr val="000000"/>
                </a:solidFill>
                <a:latin typeface="Blinker"/>
              </a:endParaRPr>
            </a:p>
            <a:p>
              <a:pPr>
                <a:lnSpc>
                  <a:spcPts val="3515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По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имеющимся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архивным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данным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судно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перевозило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</a:p>
            <a:p>
              <a:pPr>
                <a:lnSpc>
                  <a:spcPts val="3515"/>
                </a:lnSpc>
              </a:pP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произведения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искусства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фаянс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золотые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украшения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,</a:t>
              </a:r>
            </a:p>
            <a:p>
              <a:pPr>
                <a:lnSpc>
                  <a:spcPts val="3515"/>
                </a:lnSpc>
              </a:pP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которые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императрица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Екатерина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Великая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купила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в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Амстердаме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.</a:t>
              </a:r>
            </a:p>
            <a:p>
              <a:pPr>
                <a:lnSpc>
                  <a:spcPts val="3515"/>
                </a:lnSpc>
              </a:pPr>
              <a:endParaRPr lang="en-US" sz="3200" dirty="0">
                <a:solidFill>
                  <a:srgbClr val="000000"/>
                </a:solidFill>
                <a:latin typeface="Blinker"/>
              </a:endParaRPr>
            </a:p>
            <a:p>
              <a:pPr marL="0" lvl="0" indent="0">
                <a:lnSpc>
                  <a:spcPts val="351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Как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вы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думаете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кому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по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праву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должны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принадлежать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Blinker"/>
                </a:rPr>
                <a:t>сокровища</a:t>
              </a:r>
              <a:r>
                <a:rPr lang="en-US" sz="3200" dirty="0">
                  <a:solidFill>
                    <a:srgbClr val="000000"/>
                  </a:solidFill>
                  <a:latin typeface="Blinker"/>
                </a:rPr>
                <a:t>?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86369" y="865916"/>
            <a:ext cx="12014181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19"/>
              </a:lnSpc>
            </a:pPr>
            <a:r>
              <a:rPr lang="en-US" sz="5766" dirty="0">
                <a:solidFill>
                  <a:srgbClr val="ED140D"/>
                </a:solidFill>
                <a:latin typeface="Blinker Bold"/>
              </a:rPr>
              <a:t>ПРИМЕР</a:t>
            </a:r>
          </a:p>
          <a:p>
            <a:pPr marL="0" lvl="0" indent="0" algn="l">
              <a:lnSpc>
                <a:spcPts val="6919"/>
              </a:lnSpc>
              <a:spcBef>
                <a:spcPct val="0"/>
              </a:spcBef>
            </a:pPr>
            <a:r>
              <a:rPr lang="en-US" sz="5766" dirty="0">
                <a:solidFill>
                  <a:srgbClr val="000000"/>
                </a:solidFill>
                <a:latin typeface="Blinker Bold"/>
              </a:rPr>
              <a:t>ПУБЛИЦИСТИЧЕСКОГО СТИЛЯ</a:t>
            </a: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xmlns="" id="{40E56996-19A1-4151-988E-9DA3C6221670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xmlns="" id="{45E6B0F5-509D-44D2-ABE6-5733B2C90B42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xmlns="" id="{650E893F-DDFC-447D-B4ED-70DA41E54B82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4893474" y="3139326"/>
            <a:ext cx="19808716" cy="13374567"/>
            <a:chOff x="0" y="0"/>
            <a:chExt cx="16341211" cy="11033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94695" y="1073076"/>
            <a:ext cx="1715302" cy="1980718"/>
            <a:chOff x="0" y="0"/>
            <a:chExt cx="54991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2"/>
              <a:stretch>
                <a:fillRect t="-941" b="-94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126623" y="3238500"/>
            <a:ext cx="1715302" cy="1980718"/>
            <a:chOff x="0" y="0"/>
            <a:chExt cx="54991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22583" r="-2258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584687" y="5491454"/>
            <a:ext cx="1715302" cy="1980718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46227" r="-4622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050726" y="7845893"/>
            <a:ext cx="1715302" cy="1980718"/>
            <a:chOff x="0" y="0"/>
            <a:chExt cx="54991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2839" r="-3283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2213600" y="5221963"/>
            <a:ext cx="7252210" cy="4896590"/>
            <a:chOff x="0" y="0"/>
            <a:chExt cx="16341211" cy="110333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1668736" y="7566605"/>
            <a:ext cx="3758650" cy="2719243"/>
            <a:chOff x="0" y="0"/>
            <a:chExt cx="98305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702056" y="1967945"/>
            <a:ext cx="400545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О ЧЁМ?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описание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жизни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людей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48569" y="614993"/>
            <a:ext cx="920239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  <a:spcBef>
                <a:spcPct val="0"/>
              </a:spcBef>
            </a:pPr>
            <a:r>
              <a:rPr lang="en-US" sz="6300" dirty="0">
                <a:solidFill>
                  <a:srgbClr val="ED140D"/>
                </a:solidFill>
                <a:latin typeface="Blinker Bold"/>
              </a:rPr>
              <a:t>ХУДОЖЕСТВЕННЫЙ </a:t>
            </a:r>
            <a:r>
              <a:rPr lang="en-US" sz="6300" dirty="0">
                <a:solidFill>
                  <a:srgbClr val="000000"/>
                </a:solidFill>
                <a:latin typeface="Blinker Bold"/>
              </a:rPr>
              <a:t>СТИЛЬ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09997" y="4031147"/>
            <a:ext cx="364677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ГДЕ?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литературные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произведения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022664" y="6319545"/>
            <a:ext cx="4486701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55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ЗАЧЕМ?</a:t>
            </a:r>
          </a:p>
          <a:p>
            <a:pPr>
              <a:lnSpc>
                <a:spcPts val="3055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воздействие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воображение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чувства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читателя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9653" y="8591873"/>
            <a:ext cx="407890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С КЕМ?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слушатель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читатель</a:t>
            </a:r>
            <a:r>
              <a:rPr lang="ru-RU" sz="2400" dirty="0">
                <a:solidFill>
                  <a:srgbClr val="000000"/>
                </a:solidFill>
                <a:latin typeface="Blinker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зритель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xmlns="" id="{E4A60352-984D-463E-961B-458C994B79B8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xmlns="" id="{7E69A511-D0C7-41D1-8EC2-CF09473513AD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13CC9129-211B-4C41-A9AF-E60555C1607A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750" y="3213786"/>
            <a:ext cx="18668214" cy="2134125"/>
            <a:chOff x="0" y="0"/>
            <a:chExt cx="4916731" cy="562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6731" cy="562074"/>
            </a:xfrm>
            <a:custGeom>
              <a:avLst/>
              <a:gdLst/>
              <a:ahLst/>
              <a:cxnLst/>
              <a:rect l="l" t="t" r="r" b="b"/>
              <a:pathLst>
                <a:path w="4916731" h="562074">
                  <a:moveTo>
                    <a:pt x="0" y="0"/>
                  </a:moveTo>
                  <a:lnTo>
                    <a:pt x="4916731" y="0"/>
                  </a:lnTo>
                  <a:lnTo>
                    <a:pt x="4916731" y="562074"/>
                  </a:lnTo>
                  <a:lnTo>
                    <a:pt x="0" y="5620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8969" y="3384153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75" b="-1168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7221911" y="3384153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6" y="0"/>
                </a:lnTo>
                <a:lnTo>
                  <a:pt x="3553516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5" b="-144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2937602" y="3384153"/>
            <a:ext cx="3553515" cy="4442008"/>
          </a:xfrm>
          <a:custGeom>
            <a:avLst/>
            <a:gdLst/>
            <a:ahLst/>
            <a:cxnLst/>
            <a:rect l="l" t="t" r="r" b="b"/>
            <a:pathLst>
              <a:path w="3553515" h="4442008">
                <a:moveTo>
                  <a:pt x="0" y="0"/>
                </a:moveTo>
                <a:lnTo>
                  <a:pt x="3553515" y="0"/>
                </a:lnTo>
                <a:lnTo>
                  <a:pt x="3553515" y="4442008"/>
                </a:lnTo>
                <a:lnTo>
                  <a:pt x="0" y="4442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70" b="-14689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-777348" y="-720996"/>
            <a:ext cx="20395823" cy="4178783"/>
            <a:chOff x="0" y="0"/>
            <a:chExt cx="5371739" cy="1100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740" cy="1100585"/>
            </a:xfrm>
            <a:custGeom>
              <a:avLst/>
              <a:gdLst/>
              <a:ahLst/>
              <a:cxnLst/>
              <a:rect l="l" t="t" r="r" b="b"/>
              <a:pathLst>
                <a:path w="5371740" h="1100585">
                  <a:moveTo>
                    <a:pt x="0" y="0"/>
                  </a:moveTo>
                  <a:lnTo>
                    <a:pt x="5371740" y="0"/>
                  </a:lnTo>
                  <a:lnTo>
                    <a:pt x="5371740" y="1100585"/>
                  </a:lnTo>
                  <a:lnTo>
                    <a:pt x="0" y="1100585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93307" y="7406662"/>
            <a:ext cx="784838" cy="78483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51581" y="7433742"/>
            <a:ext cx="784838" cy="78483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21940" y="7376065"/>
            <a:ext cx="784838" cy="784838"/>
            <a:chOff x="0" y="0"/>
            <a:chExt cx="1046451" cy="104645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-107646"/>
              <a:ext cx="1046451" cy="96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>
                  <a:solidFill>
                    <a:srgbClr val="000000"/>
                  </a:solidFill>
                  <a:latin typeface="Blinker Bold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23851" y="8289941"/>
            <a:ext cx="3323749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эмоциональность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образность, </a:t>
            </a:r>
            <a:r>
              <a:rPr lang="ru-RU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богатство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лексики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  <a:p>
            <a:pPr algn="ctr">
              <a:lnSpc>
                <a:spcPts val="2873"/>
              </a:lnSpc>
            </a:pP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25057" y="8284090"/>
            <a:ext cx="2900599" cy="109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историзмы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архаизмы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диалектизмы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218360" y="8191500"/>
            <a:ext cx="2991998" cy="761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художественные</a:t>
            </a:r>
            <a:r>
              <a:rPr lang="en-US" sz="2694" spc="-53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94" spc="-53" dirty="0" err="1">
                <a:solidFill>
                  <a:srgbClr val="000000"/>
                </a:solidFill>
                <a:latin typeface="Blinker Bold"/>
              </a:rPr>
              <a:t>произведения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49645" y="7376065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33788" y="7368232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1648" y="838886"/>
            <a:ext cx="14787144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ED140D"/>
                </a:solidFill>
                <a:latin typeface="Open Sans Light Bold"/>
              </a:rPr>
              <a:t>ОСОБЕННОСТИ</a:t>
            </a:r>
          </a:p>
          <a:p>
            <a:pPr marL="0" lvl="0" indent="0">
              <a:lnSpc>
                <a:spcPts val="60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Open Sans Light Bold"/>
              </a:rPr>
              <a:t>ХУДОЖЕСТВЕННОГО СТИЛЯ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xmlns="" id="{5BC40152-2D9A-4432-94CA-1531F447EA44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xmlns="" id="{1C5773E7-D253-46D5-A1E4-7CE8BA1B35D6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2E3F369A-A90F-4951-A78F-942D6E8447D2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3465"/>
            <a:ext cx="6454198" cy="11300465"/>
            <a:chOff x="0" y="0"/>
            <a:chExt cx="5353494" cy="9373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3493" cy="9373274"/>
            </a:xfrm>
            <a:custGeom>
              <a:avLst/>
              <a:gdLst/>
              <a:ahLst/>
              <a:cxnLst/>
              <a:rect l="l" t="t" r="r" b="b"/>
              <a:pathLst>
                <a:path w="5353493" h="9373274">
                  <a:moveTo>
                    <a:pt x="5353493" y="9373274"/>
                  </a:moveTo>
                  <a:lnTo>
                    <a:pt x="0" y="9373274"/>
                  </a:lnTo>
                  <a:lnTo>
                    <a:pt x="0" y="0"/>
                  </a:lnTo>
                  <a:lnTo>
                    <a:pt x="5353493" y="93732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2347" y="1628047"/>
            <a:ext cx="7902687" cy="4627543"/>
            <a:chOff x="0" y="0"/>
            <a:chExt cx="8209447" cy="48071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09447" cy="4807171"/>
            </a:xfrm>
            <a:custGeom>
              <a:avLst/>
              <a:gdLst/>
              <a:ahLst/>
              <a:cxnLst/>
              <a:rect l="l" t="t" r="r" b="b"/>
              <a:pathLst>
                <a:path w="8209447" h="4807171">
                  <a:moveTo>
                    <a:pt x="8209447" y="4807171"/>
                  </a:moveTo>
                  <a:lnTo>
                    <a:pt x="0" y="4807171"/>
                  </a:lnTo>
                  <a:lnTo>
                    <a:pt x="0" y="0"/>
                  </a:lnTo>
                  <a:lnTo>
                    <a:pt x="8209447" y="4807171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974449" y="5707676"/>
            <a:ext cx="5406787" cy="4649837"/>
            <a:chOff x="0" y="0"/>
            <a:chExt cx="6350000" cy="5461000"/>
          </a:xfrm>
        </p:grpSpPr>
        <p:sp>
          <p:nvSpPr>
            <p:cNvPr id="7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/>
              <a:stretch>
                <a:fillRect l="-14994" r="-1499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128518" y="337113"/>
            <a:ext cx="5305671" cy="4562877"/>
            <a:chOff x="0" y="0"/>
            <a:chExt cx="6350000" cy="5461000"/>
          </a:xfrm>
        </p:grpSpPr>
        <p:sp>
          <p:nvSpPr>
            <p:cNvPr id="9" name="Freeform 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-14994" r="-1499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12137" y="5297863"/>
            <a:ext cx="5268911" cy="4562877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038722" y="0"/>
            <a:ext cx="5268911" cy="4562877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27792" r="-194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48030" y="3513244"/>
            <a:ext cx="8711270" cy="38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14"/>
              </a:lnSpc>
            </a:pPr>
            <a:r>
              <a:rPr lang="en-US" sz="13845" spc="1730" dirty="0">
                <a:solidFill>
                  <a:srgbClr val="ED140D"/>
                </a:solidFill>
                <a:latin typeface="Blinker Bold"/>
              </a:rPr>
              <a:t>СТИЛИ</a:t>
            </a:r>
          </a:p>
          <a:p>
            <a:pPr algn="ctr">
              <a:lnSpc>
                <a:spcPts val="14814"/>
              </a:lnSpc>
            </a:pPr>
            <a:r>
              <a:rPr lang="en-US" sz="13845" spc="1730" dirty="0">
                <a:solidFill>
                  <a:srgbClr val="000000"/>
                </a:solidFill>
                <a:latin typeface="Blinker Bold"/>
              </a:rPr>
              <a:t>РЕЧИ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2593" y="8381913"/>
            <a:ext cx="98478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30"/>
              </a:lnSpc>
              <a:spcBef>
                <a:spcPct val="0"/>
              </a:spcBef>
            </a:pP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преподаватель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русского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языка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и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культуры</a:t>
            </a:r>
            <a:r>
              <a:rPr lang="en-US" sz="3108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Blinker Bold"/>
              </a:rPr>
              <a:t>речи</a:t>
            </a:r>
            <a:endParaRPr lang="en-US" sz="3108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226635" y="9057030"/>
            <a:ext cx="6578054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9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Blinker"/>
              </a:rPr>
              <a:t>Гобозова</a:t>
            </a:r>
            <a:r>
              <a:rPr lang="en-US" sz="40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linker"/>
              </a:rPr>
              <a:t>Марина</a:t>
            </a:r>
            <a:r>
              <a:rPr lang="en-US" sz="40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linker"/>
              </a:rPr>
              <a:t>Григорьевна</a:t>
            </a:r>
            <a:endParaRPr lang="en-US" sz="4000" dirty="0">
              <a:solidFill>
                <a:srgbClr val="000000"/>
              </a:solidFill>
              <a:latin typeface="Blinker"/>
            </a:endParaRPr>
          </a:p>
        </p:txBody>
      </p:sp>
      <p:pic>
        <p:nvPicPr>
          <p:cNvPr id="1026" name="Picture 2" descr="C:\Users\user\Downloads\масте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9526"/>
            <a:ext cx="2116912" cy="21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17">
            <a:extLst>
              <a:ext uri="{FF2B5EF4-FFF2-40B4-BE49-F238E27FC236}">
                <a16:creationId xmlns:a16="http://schemas.microsoft.com/office/drawing/2014/main" xmlns="" id="{0C470056-F742-4E80-8D14-E48315DE2F82}"/>
              </a:ext>
            </a:extLst>
          </p:cNvPr>
          <p:cNvGrpSpPr/>
          <p:nvPr/>
        </p:nvGrpSpPr>
        <p:grpSpPr>
          <a:xfrm>
            <a:off x="14554200" y="195382"/>
            <a:ext cx="3616581" cy="2661195"/>
            <a:chOff x="0" y="0"/>
            <a:chExt cx="4822109" cy="3548259"/>
          </a:xfrm>
        </p:grpSpPr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xmlns="" id="{E90C180C-3FDD-4BE3-A5D5-565C4D727C17}"/>
                </a:ext>
              </a:extLst>
            </p:cNvPr>
            <p:cNvSpPr txBox="1"/>
            <p:nvPr/>
          </p:nvSpPr>
          <p:spPr>
            <a:xfrm>
              <a:off x="0" y="2586234"/>
              <a:ext cx="4822109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>
                  <a:solidFill>
                    <a:srgbClr val="091152"/>
                  </a:solidFill>
                  <a:latin typeface="Blinker Bold"/>
                </a:rPr>
                <a:t>ГБПОУ Моздокский</a:t>
              </a: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608">
                  <a:solidFill>
                    <a:srgbClr val="091152"/>
                  </a:solidFill>
                  <a:latin typeface="Blinker Bold"/>
                </a:rPr>
                <a:t>механико-технологический техникум</a:t>
              </a: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16B0BE25-A127-491B-93A9-C388BAE83EF9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74054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31477" y="-14088"/>
            <a:ext cx="9156523" cy="10301088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Freeform 8"/>
          <p:cNvSpPr/>
          <p:nvPr/>
        </p:nvSpPr>
        <p:spPr>
          <a:xfrm>
            <a:off x="7584194" y="3084366"/>
            <a:ext cx="10138265" cy="5941023"/>
          </a:xfrm>
          <a:custGeom>
            <a:avLst/>
            <a:gdLst/>
            <a:ahLst/>
            <a:cxnLst/>
            <a:rect l="l" t="t" r="r" b="b"/>
            <a:pathLst>
              <a:path w="10138265" h="5941023">
                <a:moveTo>
                  <a:pt x="0" y="0"/>
                </a:moveTo>
                <a:lnTo>
                  <a:pt x="10138265" y="0"/>
                </a:lnTo>
                <a:lnTo>
                  <a:pt x="10138265" y="5941023"/>
                </a:lnTo>
                <a:lnTo>
                  <a:pt x="0" y="5941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1066800" y="3317621"/>
            <a:ext cx="5851952" cy="547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5"/>
              </a:lnSpc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Не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ветер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вея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с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высоты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</a:t>
            </a:r>
          </a:p>
          <a:p>
            <a:pPr algn="just">
              <a:lnSpc>
                <a:spcPts val="3885"/>
              </a:lnSpc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Листов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коснулся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ночью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лунной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;</a:t>
            </a:r>
          </a:p>
          <a:p>
            <a:pPr algn="just">
              <a:lnSpc>
                <a:spcPts val="3885"/>
              </a:lnSpc>
            </a:pP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Моей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души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коснулась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ты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– </a:t>
            </a:r>
          </a:p>
          <a:p>
            <a:pPr algn="just">
              <a:lnSpc>
                <a:spcPts val="3885"/>
              </a:lnSpc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Она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тревожна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как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листы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</a:t>
            </a:r>
          </a:p>
          <a:p>
            <a:pPr algn="just">
              <a:lnSpc>
                <a:spcPts val="3885"/>
              </a:lnSpc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Она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как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гусли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многострунна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.</a:t>
            </a:r>
          </a:p>
          <a:p>
            <a:pPr algn="just">
              <a:lnSpc>
                <a:spcPts val="3885"/>
              </a:lnSpc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Житейский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вихрь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её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терзал</a:t>
            </a:r>
            <a:endParaRPr lang="en-US" sz="3200" dirty="0">
              <a:solidFill>
                <a:srgbClr val="000000"/>
              </a:solidFill>
              <a:latin typeface="Blinker"/>
            </a:endParaRPr>
          </a:p>
          <a:p>
            <a:pPr algn="just">
              <a:lnSpc>
                <a:spcPts val="3885"/>
              </a:lnSpc>
            </a:pPr>
            <a:r>
              <a:rPr lang="en-US" sz="3200" dirty="0">
                <a:solidFill>
                  <a:srgbClr val="000000"/>
                </a:solidFill>
                <a:latin typeface="Blinker"/>
              </a:rPr>
              <a:t>И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сокрушительным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набегом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</a:t>
            </a:r>
          </a:p>
          <a:p>
            <a:pPr algn="just">
              <a:lnSpc>
                <a:spcPts val="3885"/>
              </a:lnSpc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Свистя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воя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струны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рвал</a:t>
            </a:r>
            <a:endParaRPr lang="en-US" sz="3200" dirty="0">
              <a:solidFill>
                <a:srgbClr val="000000"/>
              </a:solidFill>
              <a:latin typeface="Blinker"/>
            </a:endParaRPr>
          </a:p>
          <a:p>
            <a:pPr algn="just">
              <a:lnSpc>
                <a:spcPts val="3885"/>
              </a:lnSpc>
            </a:pPr>
            <a:r>
              <a:rPr lang="en-US" sz="3200" dirty="0">
                <a:solidFill>
                  <a:srgbClr val="000000"/>
                </a:solidFill>
                <a:latin typeface="Blinker"/>
              </a:rPr>
              <a:t>И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заносил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холодным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снегом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…</a:t>
            </a:r>
          </a:p>
          <a:p>
            <a:pPr algn="just">
              <a:lnSpc>
                <a:spcPts val="3885"/>
              </a:lnSpc>
            </a:pPr>
            <a:endParaRPr lang="en-US" sz="3200" dirty="0">
              <a:solidFill>
                <a:srgbClr val="000000"/>
              </a:solidFill>
              <a:latin typeface="Blinker"/>
            </a:endParaRPr>
          </a:p>
          <a:p>
            <a:pPr marL="0" lvl="0" indent="0" algn="just">
              <a:lnSpc>
                <a:spcPts val="388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linker"/>
              </a:rPr>
              <a:t>                                                А. Н.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Толстой</a:t>
            </a:r>
            <a:endParaRPr lang="en-US" sz="32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9498" y="1130692"/>
            <a:ext cx="13611215" cy="1384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83" lvl="1" indent="-325791">
              <a:lnSpc>
                <a:spcPts val="2172"/>
              </a:lnSpc>
              <a:buFont typeface="Arial"/>
              <a:buChar char="•"/>
            </a:pPr>
            <a:r>
              <a:rPr lang="en-US" sz="3017" dirty="0">
                <a:solidFill>
                  <a:srgbClr val="ED140D"/>
                </a:solidFill>
                <a:latin typeface="Blinker Bold"/>
              </a:rPr>
              <a:t>ПРОЧИТАЙТЕ СТИХОТВОРЕНИЕ. </a:t>
            </a:r>
          </a:p>
          <a:p>
            <a:pPr>
              <a:lnSpc>
                <a:spcPts val="2172"/>
              </a:lnSpc>
            </a:pPr>
            <a:endParaRPr lang="en-US" sz="3017" dirty="0">
              <a:solidFill>
                <a:srgbClr val="ED140D"/>
              </a:solidFill>
              <a:latin typeface="Blinker Bold"/>
            </a:endParaRPr>
          </a:p>
          <a:p>
            <a:pPr marL="651583" lvl="1" indent="-325791">
              <a:lnSpc>
                <a:spcPts val="2172"/>
              </a:lnSpc>
              <a:buFont typeface="Arial"/>
              <a:buChar char="•"/>
            </a:pPr>
            <a:r>
              <a:rPr lang="en-US" sz="3017" dirty="0">
                <a:solidFill>
                  <a:srgbClr val="ED140D"/>
                </a:solidFill>
                <a:latin typeface="Blinker Bold"/>
              </a:rPr>
              <a:t>ОПРЕДЕЛИТЕ СТИЛЬ РЕЧИ. </a:t>
            </a:r>
          </a:p>
          <a:p>
            <a:pPr>
              <a:lnSpc>
                <a:spcPts val="2172"/>
              </a:lnSpc>
            </a:pPr>
            <a:endParaRPr lang="en-US" sz="3017" dirty="0">
              <a:solidFill>
                <a:srgbClr val="ED140D"/>
              </a:solidFill>
              <a:latin typeface="Blinker Bold"/>
            </a:endParaRPr>
          </a:p>
          <a:p>
            <a:pPr marL="651583" lvl="1" indent="-325791" algn="l">
              <a:lnSpc>
                <a:spcPts val="2172"/>
              </a:lnSpc>
              <a:buFont typeface="Arial"/>
              <a:buChar char="•"/>
            </a:pPr>
            <a:r>
              <a:rPr lang="en-US" sz="3017" spc="63" dirty="0">
                <a:solidFill>
                  <a:srgbClr val="ED140D"/>
                </a:solidFill>
                <a:latin typeface="Blinker Bold"/>
              </a:rPr>
              <a:t>НАЗОВИТЕ ИЗОБРАЗИТЕЛЬНО-ВЫРАЗИТЕЛЬНЫЕ СРЕДСТВА.</a:t>
            </a: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xmlns="" id="{24CC609D-C464-4259-A1EC-7E6F2752A98C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xmlns="" id="{8A4EE379-E1E5-4DCD-980A-3866B1AD995B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xmlns="" id="{20679E37-0D7E-47DA-87EF-9F7A021FF5B6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31477" y="-14088"/>
            <a:ext cx="9156523" cy="10301088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1" name="Рисунок 10" descr="https://wordwall.net/resourceajax/qr?activityId=587372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33647"/>
            <a:ext cx="193357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qrcoder.ru/code/?https%3A%2F%2Fgeetest.ru%2Ftests%2Frusskiy_yazyik_i_kultura_rechi%2Ftesting&amp;4&amp;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86250"/>
            <a:ext cx="193357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qrcoder.ru/code/?https%3A%2F%2Frsv.ru%2F&amp;4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9" y="7019778"/>
            <a:ext cx="1913255" cy="166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773953" y="1939676"/>
            <a:ext cx="3156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Проверь себя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05200" y="4951790"/>
            <a:ext cx="9037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  Тест по всему материалу культуры речи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03191" y="7649576"/>
            <a:ext cx="6644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Россия страна возможностей </a:t>
            </a: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B4376406-47B3-483B-A4F0-CBC7247259A0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xmlns="" id="{4E932185-4A49-4F9C-A381-4947EBE7F54C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E2D1CD47-B2E1-49E1-B771-4CF16016222F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25087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11648" y="2996795"/>
            <a:ext cx="374288" cy="33030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150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-777348" y="-720996"/>
            <a:ext cx="20395823" cy="4178783"/>
            <a:chOff x="0" y="0"/>
            <a:chExt cx="5371739" cy="1100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740" cy="1100585"/>
            </a:xfrm>
            <a:custGeom>
              <a:avLst/>
              <a:gdLst/>
              <a:ahLst/>
              <a:cxnLst/>
              <a:rect l="l" t="t" r="r" b="b"/>
              <a:pathLst>
                <a:path w="5371740" h="1100585">
                  <a:moveTo>
                    <a:pt x="0" y="0"/>
                  </a:moveTo>
                  <a:lnTo>
                    <a:pt x="5371740" y="0"/>
                  </a:lnTo>
                  <a:lnTo>
                    <a:pt x="5371740" y="1100585"/>
                  </a:lnTo>
                  <a:lnTo>
                    <a:pt x="0" y="1100585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00200" y="6235281"/>
            <a:ext cx="781336" cy="784838"/>
            <a:chOff x="241212" y="0"/>
            <a:chExt cx="6321666" cy="6350000"/>
          </a:xfrm>
        </p:grpSpPr>
        <p:sp>
          <p:nvSpPr>
            <p:cNvPr id="15" name="Freeform 15"/>
            <p:cNvSpPr/>
            <p:nvPr/>
          </p:nvSpPr>
          <p:spPr>
            <a:xfrm>
              <a:off x="241212" y="0"/>
              <a:ext cx="6321666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35454" y="6294116"/>
            <a:ext cx="784838" cy="78483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B9B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56884" y="6188532"/>
            <a:ext cx="784838" cy="865572"/>
            <a:chOff x="0" y="-107645"/>
            <a:chExt cx="1046451" cy="115409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-107645"/>
              <a:ext cx="1046451" cy="987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endParaRPr lang="en-US" sz="4053" u="none" spc="-101" dirty="0">
                <a:solidFill>
                  <a:srgbClr val="000000"/>
                </a:solidFill>
                <a:latin typeface="Blinker Bold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5424" y="7601942"/>
            <a:ext cx="29005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ru-RU" sz="2612" spc="-52" dirty="0">
                <a:solidFill>
                  <a:srgbClr val="000000"/>
                </a:solidFill>
                <a:latin typeface="Blinker Bold"/>
              </a:rPr>
              <a:t>научный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050695" y="7572592"/>
            <a:ext cx="299199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ru-RU" sz="2694" spc="-53" dirty="0">
                <a:solidFill>
                  <a:srgbClr val="000000"/>
                </a:solidFill>
                <a:latin typeface="Blinker Bold"/>
              </a:rPr>
              <a:t>официально-деловой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800600" y="6208065"/>
            <a:ext cx="784838" cy="76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u="none" spc="-101" dirty="0">
                <a:solidFill>
                  <a:srgbClr val="000000"/>
                </a:solidFill>
                <a:latin typeface="Blinker Bold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1648" y="838886"/>
            <a:ext cx="14787144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ru-RU" sz="5499" dirty="0">
                <a:solidFill>
                  <a:srgbClr val="ED140D"/>
                </a:solidFill>
                <a:latin typeface="Open Sans Light Bold"/>
              </a:rPr>
              <a:t>          Сопоставление понятий</a:t>
            </a:r>
            <a:endParaRPr lang="en-US" sz="5499" dirty="0">
              <a:solidFill>
                <a:srgbClr val="ED140D"/>
              </a:solidFill>
              <a:latin typeface="Open Sans Light Bold"/>
            </a:endParaRPr>
          </a:p>
          <a:p>
            <a:pPr marL="0" lvl="0" indent="0">
              <a:lnSpc>
                <a:spcPts val="6049"/>
              </a:lnSpc>
              <a:spcBef>
                <a:spcPct val="0"/>
              </a:spcBef>
            </a:pPr>
            <a:endParaRPr lang="en-US" sz="5499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4082" y="3733249"/>
            <a:ext cx="2363284" cy="22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Обилие терминологии: энциклопедии, рефераты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041481" y="3733249"/>
            <a:ext cx="2398803" cy="2211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Слова-паразиты, просторечная лексика, междометия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368203" y="3733249"/>
            <a:ext cx="2362200" cy="2205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Шаблонность, канцеляризмы: протоколы, докладные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669550" y="3767703"/>
            <a:ext cx="2396004" cy="2180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Язык средств массовой информации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3993595" y="3762787"/>
            <a:ext cx="2396004" cy="21712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эпитеты,  метафоры, сравнения – литературные произведения</a:t>
            </a:r>
          </a:p>
        </p:txBody>
      </p:sp>
      <p:grpSp>
        <p:nvGrpSpPr>
          <p:cNvPr id="34" name="Group 18"/>
          <p:cNvGrpSpPr/>
          <p:nvPr/>
        </p:nvGrpSpPr>
        <p:grpSpPr>
          <a:xfrm>
            <a:off x="11475133" y="6137409"/>
            <a:ext cx="784838" cy="865572"/>
            <a:chOff x="0" y="-107645"/>
            <a:chExt cx="1046451" cy="1154096"/>
          </a:xfrm>
        </p:grpSpPr>
        <p:grpSp>
          <p:nvGrpSpPr>
            <p:cNvPr id="35" name="Group 19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37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" name="TextBox 21"/>
            <p:cNvSpPr txBox="1"/>
            <p:nvPr/>
          </p:nvSpPr>
          <p:spPr>
            <a:xfrm>
              <a:off x="0" y="-107645"/>
              <a:ext cx="1046451" cy="987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endParaRPr lang="en-US" sz="4053" u="none" spc="-101" dirty="0">
                <a:solidFill>
                  <a:srgbClr val="000000"/>
                </a:solidFill>
                <a:latin typeface="Blinker Bold"/>
              </a:endParaRPr>
            </a:p>
          </p:txBody>
        </p:sp>
      </p:grpSp>
      <p:grpSp>
        <p:nvGrpSpPr>
          <p:cNvPr id="38" name="Group 18"/>
          <p:cNvGrpSpPr/>
          <p:nvPr/>
        </p:nvGrpSpPr>
        <p:grpSpPr>
          <a:xfrm>
            <a:off x="14799178" y="6162429"/>
            <a:ext cx="784838" cy="865572"/>
            <a:chOff x="0" y="-107645"/>
            <a:chExt cx="1046451" cy="1154096"/>
          </a:xfrm>
        </p:grpSpPr>
        <p:grpSp>
          <p:nvGrpSpPr>
            <p:cNvPr id="39" name="Group 19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0" name="TextBox 21"/>
            <p:cNvSpPr txBox="1"/>
            <p:nvPr/>
          </p:nvSpPr>
          <p:spPr>
            <a:xfrm>
              <a:off x="0" y="-107645"/>
              <a:ext cx="1046451" cy="987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endParaRPr lang="en-US" sz="4053" u="none" spc="-101" dirty="0">
                <a:solidFill>
                  <a:srgbClr val="000000"/>
                </a:solidFill>
                <a:latin typeface="Blinker Bold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8305800" y="6178762"/>
            <a:ext cx="518132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en-US" sz="4053" spc="-101" dirty="0">
                <a:solidFill>
                  <a:srgbClr val="000000"/>
                </a:solidFill>
                <a:latin typeface="Blinker Bold"/>
              </a:rPr>
              <a:t>3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1646241" y="6135430"/>
            <a:ext cx="442622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ru-RU" sz="4053" spc="-101" dirty="0">
                <a:solidFill>
                  <a:srgbClr val="000000"/>
                </a:solidFill>
                <a:latin typeface="Blinker Bold"/>
              </a:rPr>
              <a:t>4</a:t>
            </a:r>
            <a:endParaRPr lang="en-US" sz="4053" spc="-101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4981838" y="6162429"/>
            <a:ext cx="410562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ru-RU" sz="4053" spc="-101" dirty="0">
                <a:solidFill>
                  <a:srgbClr val="000000"/>
                </a:solidFill>
                <a:latin typeface="Blinker Bold"/>
              </a:rPr>
              <a:t>5</a:t>
            </a:r>
            <a:endParaRPr lang="en-US" sz="4053" spc="-101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771128" y="6135430"/>
            <a:ext cx="362472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>
              <a:lnSpc>
                <a:spcPts val="6363"/>
              </a:lnSpc>
              <a:spcBef>
                <a:spcPct val="0"/>
              </a:spcBef>
            </a:pPr>
            <a:r>
              <a:rPr lang="ru-RU" sz="4053" spc="-101" dirty="0">
                <a:solidFill>
                  <a:srgbClr val="000000"/>
                </a:solidFill>
                <a:latin typeface="Blinker Bold"/>
              </a:rPr>
              <a:t>1</a:t>
            </a:r>
            <a:endParaRPr lang="en-US" sz="4053" spc="-101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10371553" y="7572593"/>
            <a:ext cx="299199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ru-RU" sz="2694" spc="-53" dirty="0">
                <a:solidFill>
                  <a:srgbClr val="000000"/>
                </a:solidFill>
                <a:latin typeface="Blinker Bold"/>
              </a:rPr>
              <a:t>публицистический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13720682" y="7572591"/>
            <a:ext cx="299199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ru-RU" sz="2694" spc="-53" dirty="0">
                <a:solidFill>
                  <a:srgbClr val="000000"/>
                </a:solidFill>
                <a:latin typeface="Blinker Bold"/>
              </a:rPr>
              <a:t>художественный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3744883" y="7574781"/>
            <a:ext cx="299199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64"/>
              </a:lnSpc>
              <a:spcBef>
                <a:spcPct val="0"/>
              </a:spcBef>
            </a:pPr>
            <a:r>
              <a:rPr lang="ru-RU" sz="2694" spc="-53" dirty="0">
                <a:solidFill>
                  <a:srgbClr val="000000"/>
                </a:solidFill>
                <a:latin typeface="Blinker Bold"/>
              </a:rPr>
              <a:t>разговорный</a:t>
            </a:r>
            <a:endParaRPr lang="en-US" sz="2694" spc="-53" dirty="0">
              <a:solidFill>
                <a:srgbClr val="000000"/>
              </a:solidFill>
              <a:latin typeface="Blinker Bold"/>
            </a:endParaRPr>
          </a:p>
        </p:txBody>
      </p:sp>
      <p:grpSp>
        <p:nvGrpSpPr>
          <p:cNvPr id="42" name="Group 17">
            <a:extLst>
              <a:ext uri="{FF2B5EF4-FFF2-40B4-BE49-F238E27FC236}">
                <a16:creationId xmlns:a16="http://schemas.microsoft.com/office/drawing/2014/main" xmlns="" id="{55C4350B-CBEC-45FF-B777-CD35531C7174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xmlns="" id="{FD44E3C9-538D-4361-8DD5-C622063BB78E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xmlns="" id="{116568F6-764A-4EAF-8C25-FDAD856A75FA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6057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147197">
            <a:off x="10700303" y="-6570157"/>
            <a:ext cx="12285526" cy="21071879"/>
            <a:chOff x="0" y="0"/>
            <a:chExt cx="3235694" cy="5549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5694" cy="5549795"/>
            </a:xfrm>
            <a:custGeom>
              <a:avLst/>
              <a:gdLst/>
              <a:ahLst/>
              <a:cxnLst/>
              <a:rect l="l" t="t" r="r" b="b"/>
              <a:pathLst>
                <a:path w="3235694" h="5549795">
                  <a:moveTo>
                    <a:pt x="0" y="0"/>
                  </a:moveTo>
                  <a:lnTo>
                    <a:pt x="3235694" y="0"/>
                  </a:lnTo>
                  <a:lnTo>
                    <a:pt x="3235694" y="5549795"/>
                  </a:lnTo>
                  <a:lnTo>
                    <a:pt x="0" y="5549795"/>
                  </a:lnTo>
                  <a:close/>
                </a:path>
              </a:pathLst>
            </a:custGeom>
            <a:solidFill>
              <a:srgbClr val="2E323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796352" y="0"/>
            <a:ext cx="9911740" cy="10286904"/>
            <a:chOff x="0" y="0"/>
            <a:chExt cx="22792944" cy="236556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92944" cy="23655655"/>
            </a:xfrm>
            <a:custGeom>
              <a:avLst/>
              <a:gdLst/>
              <a:ahLst/>
              <a:cxnLst/>
              <a:rect l="l" t="t" r="r" b="b"/>
              <a:pathLst>
                <a:path w="22792944" h="23655655">
                  <a:moveTo>
                    <a:pt x="0" y="0"/>
                  </a:moveTo>
                  <a:lnTo>
                    <a:pt x="12297029" y="23655655"/>
                  </a:lnTo>
                  <a:lnTo>
                    <a:pt x="22792944" y="23655655"/>
                  </a:lnTo>
                  <a:lnTo>
                    <a:pt x="22792944" y="0"/>
                  </a:lnTo>
                  <a:close/>
                </a:path>
              </a:pathLst>
            </a:custGeom>
            <a:blipFill>
              <a:blip r:embed="rId2"/>
              <a:stretch>
                <a:fillRect l="-57219" r="-420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Freeform 7"/>
          <p:cNvSpPr/>
          <p:nvPr/>
        </p:nvSpPr>
        <p:spPr>
          <a:xfrm rot="-5460563" flipV="1">
            <a:off x="5406855" y="6457754"/>
            <a:ext cx="17057187" cy="10660742"/>
          </a:xfrm>
          <a:custGeom>
            <a:avLst/>
            <a:gdLst/>
            <a:ahLst/>
            <a:cxnLst/>
            <a:rect l="l" t="t" r="r" b="b"/>
            <a:pathLst>
              <a:path w="17057187" h="10660742">
                <a:moveTo>
                  <a:pt x="0" y="10660741"/>
                </a:moveTo>
                <a:lnTo>
                  <a:pt x="17057187" y="10660741"/>
                </a:lnTo>
                <a:lnTo>
                  <a:pt x="17057187" y="0"/>
                </a:lnTo>
                <a:lnTo>
                  <a:pt x="0" y="0"/>
                </a:lnTo>
                <a:lnTo>
                  <a:pt x="0" y="1066074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 rot="-1626014">
            <a:off x="17780919" y="-3808301"/>
            <a:ext cx="249236" cy="12365414"/>
            <a:chOff x="0" y="0"/>
            <a:chExt cx="65642" cy="32567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642" cy="3256735"/>
            </a:xfrm>
            <a:custGeom>
              <a:avLst/>
              <a:gdLst/>
              <a:ahLst/>
              <a:cxnLst/>
              <a:rect l="l" t="t" r="r" b="b"/>
              <a:pathLst>
                <a:path w="65642" h="3256735">
                  <a:moveTo>
                    <a:pt x="0" y="0"/>
                  </a:moveTo>
                  <a:lnTo>
                    <a:pt x="65642" y="0"/>
                  </a:lnTo>
                  <a:lnTo>
                    <a:pt x="65642" y="3256735"/>
                  </a:lnTo>
                  <a:lnTo>
                    <a:pt x="0" y="3256735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626014">
            <a:off x="17914731" y="-4928036"/>
            <a:ext cx="2643731" cy="12365414"/>
            <a:chOff x="0" y="0"/>
            <a:chExt cx="696291" cy="32567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6291" cy="3256735"/>
            </a:xfrm>
            <a:custGeom>
              <a:avLst/>
              <a:gdLst/>
              <a:ahLst/>
              <a:cxnLst/>
              <a:rect l="l" t="t" r="r" b="b"/>
              <a:pathLst>
                <a:path w="696291" h="3256735">
                  <a:moveTo>
                    <a:pt x="0" y="0"/>
                  </a:moveTo>
                  <a:lnTo>
                    <a:pt x="696291" y="0"/>
                  </a:lnTo>
                  <a:lnTo>
                    <a:pt x="696291" y="3256735"/>
                  </a:lnTo>
                  <a:lnTo>
                    <a:pt x="0" y="3256735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17189" y="3364548"/>
            <a:ext cx="2940301" cy="84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59"/>
              </a:lnSpc>
            </a:pPr>
            <a:r>
              <a:rPr lang="en-US" sz="5754" spc="-172" dirty="0" err="1">
                <a:solidFill>
                  <a:srgbClr val="ED140D"/>
                </a:solidFill>
                <a:latin typeface="Blinker Bold"/>
              </a:rPr>
              <a:t>Вывод</a:t>
            </a:r>
            <a:r>
              <a:rPr lang="ru-RU" sz="5754" spc="-172" dirty="0">
                <a:solidFill>
                  <a:srgbClr val="ED140D"/>
                </a:solidFill>
                <a:latin typeface="Blinker Bold"/>
              </a:rPr>
              <a:t> </a:t>
            </a:r>
            <a:r>
              <a:rPr lang="en-US" sz="5754" spc="-172" dirty="0">
                <a:solidFill>
                  <a:srgbClr val="ED140D"/>
                </a:solidFill>
                <a:latin typeface="Blinker Bold"/>
              </a:rPr>
              <a:t>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7189" y="4553347"/>
            <a:ext cx="7798211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88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Blinker"/>
              </a:rPr>
              <a:t>Каждый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из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охарактеризованных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стилей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речи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имеет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свои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особенности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однако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стилистические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границы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современном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русском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языке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весьма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тонки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сложны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Особенности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одного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стиля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могут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проявляться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других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разновидностях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"/>
              </a:rPr>
              <a:t>языка</a:t>
            </a:r>
            <a:r>
              <a:rPr lang="en-US" sz="3200" dirty="0">
                <a:solidFill>
                  <a:srgbClr val="000000"/>
                </a:solidFill>
                <a:latin typeface="Blinker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7727879"/>
            <a:ext cx="3790246" cy="2559121"/>
            <a:chOff x="0" y="0"/>
            <a:chExt cx="16341211" cy="1103335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2498851" y="8879045"/>
            <a:ext cx="2126264" cy="1538272"/>
            <a:chOff x="0" y="0"/>
            <a:chExt cx="983050" cy="71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xmlns="" id="{663165C4-C840-45A1-BA3F-0B3B5D1B600C}"/>
              </a:ext>
            </a:extLst>
          </p:cNvPr>
          <p:cNvGrpSpPr/>
          <p:nvPr/>
        </p:nvGrpSpPr>
        <p:grpSpPr>
          <a:xfrm>
            <a:off x="195083" y="237309"/>
            <a:ext cx="2900291" cy="2018456"/>
            <a:chOff x="0" y="0"/>
            <a:chExt cx="4822109" cy="3355943"/>
          </a:xfrm>
        </p:grpSpPr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xmlns="" id="{A3B140F2-6933-461F-A339-359F0D68DCB2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04680E80-3276-48CE-8DDC-2972E5AC3CDC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863322" y="-621323"/>
            <a:ext cx="12461075" cy="13703721"/>
            <a:chOff x="0" y="0"/>
            <a:chExt cx="16341211" cy="17970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1212" cy="17970795"/>
            </a:xfrm>
            <a:custGeom>
              <a:avLst/>
              <a:gdLst/>
              <a:ahLst/>
              <a:cxnLst/>
              <a:rect l="l" t="t" r="r" b="b"/>
              <a:pathLst>
                <a:path w="16341212" h="17970795">
                  <a:moveTo>
                    <a:pt x="16341212" y="17970795"/>
                  </a:moveTo>
                  <a:lnTo>
                    <a:pt x="0" y="17970795"/>
                  </a:lnTo>
                  <a:lnTo>
                    <a:pt x="0" y="0"/>
                  </a:lnTo>
                  <a:lnTo>
                    <a:pt x="16341212" y="17970795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739661" y="-1"/>
            <a:ext cx="14159138" cy="10287001"/>
            <a:chOff x="0" y="0"/>
            <a:chExt cx="5508856" cy="37650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EC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275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296493" y="3149386"/>
            <a:ext cx="4076609" cy="7137614"/>
            <a:chOff x="0" y="0"/>
            <a:chExt cx="5353494" cy="93732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53493" cy="9373274"/>
            </a:xfrm>
            <a:custGeom>
              <a:avLst/>
              <a:gdLst/>
              <a:ahLst/>
              <a:cxnLst/>
              <a:rect l="l" t="t" r="r" b="b"/>
              <a:pathLst>
                <a:path w="5353493" h="9373274">
                  <a:moveTo>
                    <a:pt x="5353493" y="9373274"/>
                  </a:moveTo>
                  <a:lnTo>
                    <a:pt x="0" y="9373274"/>
                  </a:lnTo>
                  <a:lnTo>
                    <a:pt x="0" y="0"/>
                  </a:lnTo>
                  <a:lnTo>
                    <a:pt x="5353493" y="93732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722330" y="3364046"/>
            <a:ext cx="4812069" cy="7048472"/>
          </a:xfrm>
          <a:custGeom>
            <a:avLst/>
            <a:gdLst/>
            <a:ahLst/>
            <a:cxnLst/>
            <a:rect l="l" t="t" r="r" b="b"/>
            <a:pathLst>
              <a:path w="4697146" h="7048472">
                <a:moveTo>
                  <a:pt x="0" y="0"/>
                </a:moveTo>
                <a:lnTo>
                  <a:pt x="4697145" y="0"/>
                </a:lnTo>
                <a:lnTo>
                  <a:pt x="4697145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TextBox 13"/>
          <p:cNvSpPr txBox="1"/>
          <p:nvPr/>
        </p:nvSpPr>
        <p:spPr>
          <a:xfrm>
            <a:off x="8740678" y="3427749"/>
            <a:ext cx="8052801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5"/>
              </a:lnSpc>
            </a:pPr>
            <a:r>
              <a:rPr lang="en-US" sz="7237">
                <a:solidFill>
                  <a:srgbClr val="ED140D"/>
                </a:solidFill>
                <a:latin typeface="Blinker Bold"/>
              </a:rPr>
              <a:t>СПАСИБО</a:t>
            </a:r>
          </a:p>
          <a:p>
            <a:pPr>
              <a:lnSpc>
                <a:spcPts val="8685"/>
              </a:lnSpc>
            </a:pPr>
            <a:r>
              <a:rPr lang="en-US" sz="7237">
                <a:solidFill>
                  <a:srgbClr val="1E18B1"/>
                </a:solidFill>
                <a:latin typeface="Blinker Bold"/>
              </a:rPr>
              <a:t>ЗА ВНИМАНИЕ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45420" y="8953500"/>
            <a:ext cx="6528856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9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Blinker Bold"/>
              </a:rPr>
              <a:t>преподаватель</a:t>
            </a:r>
            <a:r>
              <a:rPr lang="en-US" sz="2400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 Bold"/>
              </a:rPr>
              <a:t>русского</a:t>
            </a:r>
            <a:r>
              <a:rPr lang="en-US" sz="2400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 Bold"/>
              </a:rPr>
              <a:t>языка</a:t>
            </a:r>
            <a:r>
              <a:rPr lang="en-US" sz="2400" dirty="0">
                <a:solidFill>
                  <a:srgbClr val="000000"/>
                </a:solidFill>
                <a:latin typeface="Blinker Bold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Blinker Bold"/>
              </a:rPr>
              <a:t>культуры</a:t>
            </a:r>
            <a:r>
              <a:rPr lang="en-US" sz="2400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 Bold"/>
              </a:rPr>
              <a:t>речи</a:t>
            </a:r>
            <a:endParaRPr lang="en-US" sz="2400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759213" y="9486899"/>
            <a:ext cx="612735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1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Blinker Bold"/>
              </a:rPr>
              <a:t>Гобозова</a:t>
            </a:r>
            <a:r>
              <a:rPr lang="en-US" sz="3200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 Bold"/>
              </a:rPr>
              <a:t>Марина</a:t>
            </a:r>
            <a:r>
              <a:rPr lang="en-US" sz="3200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linker Bold"/>
              </a:rPr>
              <a:t>Григорьевна</a:t>
            </a:r>
            <a:endParaRPr lang="en-US" sz="3200" dirty="0">
              <a:solidFill>
                <a:srgbClr val="000000"/>
              </a:solidFill>
              <a:latin typeface="Blinker Bold"/>
            </a:endParaRPr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xmlns="" id="{4C60E9C7-68FE-4282-8CCE-DFE9F296699D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xmlns="" id="{D3BCA1F8-4103-455E-87FF-E89CC285872C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3309F27C-3096-4B71-B05C-CCA4AF032F51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xmlns="" id="{1CA488CB-878F-42B9-9E35-BCA06283AFA8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xmlns="" id="{32679560-DA57-4E79-B05C-4DA78F85479F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xmlns="" id="{69A4C245-6CE3-4E57-AD88-9D88BB302C63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05288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xmlns="" id="{65A745E6-F245-49A1-920F-22B9E05F20A1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xmlns="" id="{42E3BC4D-EE7C-4AD0-B1F3-4F128F356DF6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xmlns="" id="{2F518FA5-F1B2-405B-8CC2-E6216168635C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7332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xmlns="" id="{E702AA38-30C6-4212-94FB-11E73BEA4675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xmlns="" id="{61E71881-5387-4F46-BFBF-3E7CD57529A2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xmlns="" id="{9EFEDAE8-C1F0-42DD-9D4D-6E6008CBA35E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3315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xmlns="" id="{1513841E-BFD6-4B8C-A677-8968934E7F67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xmlns="" id="{5C692169-D4AE-4B49-8AFE-25966A86C116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xmlns="" id="{3FC4BD1D-31CC-41C2-A63E-C4A2AEEFCC7A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8827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xmlns="" id="{8A8099C4-8D70-4F56-9CFC-23A9E2AD3070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6" name="TextBox 18">
              <a:extLst>
                <a:ext uri="{FF2B5EF4-FFF2-40B4-BE49-F238E27FC236}">
                  <a16:creationId xmlns:a16="http://schemas.microsoft.com/office/drawing/2014/main" xmlns="" id="{DF8ED0B4-DF6E-4CC1-B6DB-B4FB4C4F6FD5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xmlns="" id="{8707AFE2-782B-4CA2-AF76-AC46C4ABBA04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6750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2832343" y="6937734"/>
            <a:ext cx="4628072" cy="3348237"/>
            <a:chOff x="0" y="0"/>
            <a:chExt cx="983050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96836"/>
            <a:ext cx="4943765" cy="6889135"/>
            <a:chOff x="0" y="0"/>
            <a:chExt cx="7917731" cy="110333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17731" cy="11033356"/>
            </a:xfrm>
            <a:custGeom>
              <a:avLst/>
              <a:gdLst/>
              <a:ahLst/>
              <a:cxnLst/>
              <a:rect l="l" t="t" r="r" b="b"/>
              <a:pathLst>
                <a:path w="7917731" h="11033356">
                  <a:moveTo>
                    <a:pt x="7917731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7917731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343130" y="0"/>
            <a:ext cx="4943765" cy="6889135"/>
            <a:chOff x="0" y="0"/>
            <a:chExt cx="7917731" cy="110333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17731" cy="11033356"/>
            </a:xfrm>
            <a:custGeom>
              <a:avLst/>
              <a:gdLst/>
              <a:ahLst/>
              <a:cxnLst/>
              <a:rect l="l" t="t" r="r" b="b"/>
              <a:pathLst>
                <a:path w="7917731" h="11033356">
                  <a:moveTo>
                    <a:pt x="7917731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7917731" y="11033356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6464" y="3215036"/>
            <a:ext cx="12139811" cy="92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ED140D"/>
                </a:solidFill>
                <a:latin typeface="Blinker Bold"/>
              </a:rPr>
              <a:t>ФУНКЦИОНАЛЬНЫЕ </a:t>
            </a:r>
            <a:r>
              <a:rPr lang="ru-RU" sz="5599" dirty="0">
                <a:solidFill>
                  <a:srgbClr val="ED140D"/>
                </a:solidFill>
                <a:latin typeface="Blinker Bold"/>
              </a:rPr>
              <a:t>  </a:t>
            </a:r>
            <a:r>
              <a:rPr lang="en-US" sz="5599" dirty="0">
                <a:solidFill>
                  <a:srgbClr val="ED140D"/>
                </a:solidFill>
                <a:latin typeface="Blinker Bold"/>
              </a:rPr>
              <a:t>СТИЛИ</a:t>
            </a:r>
            <a:r>
              <a:rPr lang="ru-RU" sz="5599" dirty="0">
                <a:solidFill>
                  <a:srgbClr val="ED140D"/>
                </a:solidFill>
                <a:latin typeface="Blinker Bold"/>
              </a:rPr>
              <a:t>  </a:t>
            </a:r>
            <a:r>
              <a:rPr lang="en-US" sz="5599" dirty="0">
                <a:solidFill>
                  <a:srgbClr val="ED140D"/>
                </a:solidFill>
                <a:latin typeface="Blinker Bold"/>
              </a:rPr>
              <a:t> РЕЧИ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6464" y="5024438"/>
            <a:ext cx="124750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0"/>
              </a:lnSpc>
              <a:spcBef>
                <a:spcPct val="0"/>
              </a:spcBef>
            </a:pPr>
            <a:r>
              <a:rPr lang="en-US" sz="3908" dirty="0" err="1">
                <a:solidFill>
                  <a:srgbClr val="000000"/>
                </a:solidFill>
                <a:latin typeface="Blinker"/>
              </a:rPr>
              <a:t>устойчивые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разновидности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речи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для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</a:p>
          <a:p>
            <a:pPr algn="ctr">
              <a:lnSpc>
                <a:spcPts val="4690"/>
              </a:lnSpc>
              <a:spcBef>
                <a:spcPct val="0"/>
              </a:spcBef>
            </a:pPr>
            <a:r>
              <a:rPr lang="en-US" sz="3908" dirty="0" err="1">
                <a:solidFill>
                  <a:srgbClr val="000000"/>
                </a:solidFill>
                <a:latin typeface="Blinker"/>
              </a:rPr>
              <a:t>каждой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сферы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общения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с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учетом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речевой</a:t>
            </a:r>
            <a:r>
              <a:rPr lang="en-US" sz="3908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Blinker"/>
              </a:rPr>
              <a:t>ситуации</a:t>
            </a:r>
            <a:endParaRPr lang="en-US" sz="3908" dirty="0">
              <a:solidFill>
                <a:srgbClr val="000000"/>
              </a:solidFill>
              <a:latin typeface="Blinker"/>
            </a:endParaRP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DF1FBB24-86E4-488A-8884-0D826A02A1EC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xmlns="" id="{1B17446D-9C47-4700-8C89-B7C95F07ACB1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7AB8AE71-0A1B-4505-A573-C7BB131AB543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5400000">
            <a:off x="12213600" y="4212600"/>
            <a:ext cx="7252210" cy="4896590"/>
            <a:chOff x="0" y="0"/>
            <a:chExt cx="16341211" cy="110333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1668736" y="7566605"/>
            <a:ext cx="3758650" cy="2719243"/>
            <a:chOff x="0" y="0"/>
            <a:chExt cx="98305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3367983" y="3217075"/>
            <a:ext cx="19808716" cy="13374567"/>
            <a:chOff x="0" y="0"/>
            <a:chExt cx="16341211" cy="110333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995926" y="8080460"/>
            <a:ext cx="2457702" cy="2457702"/>
          </a:xfrm>
          <a:custGeom>
            <a:avLst/>
            <a:gdLst/>
            <a:ahLst/>
            <a:cxnLst/>
            <a:rect l="l" t="t" r="r" b="b"/>
            <a:pathLst>
              <a:path w="2457702" h="2457702">
                <a:moveTo>
                  <a:pt x="0" y="0"/>
                </a:moveTo>
                <a:lnTo>
                  <a:pt x="2457703" y="0"/>
                </a:lnTo>
                <a:lnTo>
                  <a:pt x="2457703" y="2457702"/>
                </a:lnTo>
                <a:lnTo>
                  <a:pt x="0" y="2457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4020648" y="6043472"/>
            <a:ext cx="2457702" cy="2457702"/>
          </a:xfrm>
          <a:custGeom>
            <a:avLst/>
            <a:gdLst/>
            <a:ahLst/>
            <a:cxnLst/>
            <a:rect l="l" t="t" r="r" b="b"/>
            <a:pathLst>
              <a:path w="2457702" h="2457702">
                <a:moveTo>
                  <a:pt x="0" y="0"/>
                </a:moveTo>
                <a:lnTo>
                  <a:pt x="2457703" y="0"/>
                </a:lnTo>
                <a:lnTo>
                  <a:pt x="2457703" y="2457702"/>
                </a:lnTo>
                <a:lnTo>
                  <a:pt x="0" y="245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>
            <a:off x="9024666" y="6043472"/>
            <a:ext cx="2457702" cy="2457702"/>
          </a:xfrm>
          <a:custGeom>
            <a:avLst/>
            <a:gdLst/>
            <a:ahLst/>
            <a:cxnLst/>
            <a:rect l="l" t="t" r="r" b="b"/>
            <a:pathLst>
              <a:path w="2457702" h="2457702">
                <a:moveTo>
                  <a:pt x="0" y="0"/>
                </a:moveTo>
                <a:lnTo>
                  <a:pt x="2457702" y="0"/>
                </a:lnTo>
                <a:lnTo>
                  <a:pt x="2457702" y="2457702"/>
                </a:lnTo>
                <a:lnTo>
                  <a:pt x="0" y="2457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15"/>
          <p:cNvSpPr/>
          <p:nvPr/>
        </p:nvSpPr>
        <p:spPr>
          <a:xfrm>
            <a:off x="6522657" y="5206472"/>
            <a:ext cx="2457702" cy="2457702"/>
          </a:xfrm>
          <a:custGeom>
            <a:avLst/>
            <a:gdLst/>
            <a:ahLst/>
            <a:cxnLst/>
            <a:rect l="l" t="t" r="r" b="b"/>
            <a:pathLst>
              <a:path w="2457702" h="2457702">
                <a:moveTo>
                  <a:pt x="0" y="0"/>
                </a:moveTo>
                <a:lnTo>
                  <a:pt x="2457702" y="0"/>
                </a:lnTo>
                <a:lnTo>
                  <a:pt x="2457702" y="2457703"/>
                </a:lnTo>
                <a:lnTo>
                  <a:pt x="0" y="245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 rot="-10800000">
            <a:off x="3692824" y="6865274"/>
            <a:ext cx="8282268" cy="4141134"/>
          </a:xfrm>
          <a:custGeom>
            <a:avLst/>
            <a:gdLst/>
            <a:ahLst/>
            <a:cxnLst/>
            <a:rect l="l" t="t" r="r" b="b"/>
            <a:pathLst>
              <a:path w="8282268" h="4141134">
                <a:moveTo>
                  <a:pt x="0" y="0"/>
                </a:moveTo>
                <a:lnTo>
                  <a:pt x="8282268" y="0"/>
                </a:lnTo>
                <a:lnTo>
                  <a:pt x="8282268" y="4141134"/>
                </a:lnTo>
                <a:lnTo>
                  <a:pt x="0" y="4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>
            <a:off x="9819784" y="6569746"/>
            <a:ext cx="1058098" cy="915736"/>
          </a:xfrm>
          <a:custGeom>
            <a:avLst/>
            <a:gdLst/>
            <a:ahLst/>
            <a:cxnLst/>
            <a:rect l="l" t="t" r="r" b="b"/>
            <a:pathLst>
              <a:path w="1058098" h="915736">
                <a:moveTo>
                  <a:pt x="0" y="0"/>
                </a:moveTo>
                <a:lnTo>
                  <a:pt x="1058098" y="0"/>
                </a:lnTo>
                <a:lnTo>
                  <a:pt x="1058098" y="915735"/>
                </a:lnTo>
                <a:lnTo>
                  <a:pt x="0" y="915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Freeform 18"/>
          <p:cNvSpPr/>
          <p:nvPr/>
        </p:nvSpPr>
        <p:spPr>
          <a:xfrm rot="-1714496">
            <a:off x="4660330" y="6410649"/>
            <a:ext cx="1039995" cy="1305930"/>
          </a:xfrm>
          <a:custGeom>
            <a:avLst/>
            <a:gdLst/>
            <a:ahLst/>
            <a:cxnLst/>
            <a:rect l="l" t="t" r="r" b="b"/>
            <a:pathLst>
              <a:path w="1039995" h="1305930">
                <a:moveTo>
                  <a:pt x="0" y="0"/>
                </a:moveTo>
                <a:lnTo>
                  <a:pt x="1039995" y="0"/>
                </a:lnTo>
                <a:lnTo>
                  <a:pt x="1039995" y="1305930"/>
                </a:lnTo>
                <a:lnTo>
                  <a:pt x="0" y="13059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9" name="Freeform 19"/>
          <p:cNvSpPr/>
          <p:nvPr/>
        </p:nvSpPr>
        <p:spPr>
          <a:xfrm>
            <a:off x="2667215" y="8681460"/>
            <a:ext cx="823732" cy="1290748"/>
          </a:xfrm>
          <a:custGeom>
            <a:avLst/>
            <a:gdLst/>
            <a:ahLst/>
            <a:cxnLst/>
            <a:rect l="l" t="t" r="r" b="b"/>
            <a:pathLst>
              <a:path w="823732" h="1290748">
                <a:moveTo>
                  <a:pt x="0" y="0"/>
                </a:moveTo>
                <a:lnTo>
                  <a:pt x="823731" y="0"/>
                </a:lnTo>
                <a:lnTo>
                  <a:pt x="823731" y="1290748"/>
                </a:lnTo>
                <a:lnTo>
                  <a:pt x="0" y="12907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0" name="Freeform 20"/>
          <p:cNvSpPr/>
          <p:nvPr/>
        </p:nvSpPr>
        <p:spPr>
          <a:xfrm rot="3086947">
            <a:off x="7303628" y="5804087"/>
            <a:ext cx="1017374" cy="1017374"/>
          </a:xfrm>
          <a:custGeom>
            <a:avLst/>
            <a:gdLst/>
            <a:ahLst/>
            <a:cxnLst/>
            <a:rect l="l" t="t" r="r" b="b"/>
            <a:pathLst>
              <a:path w="1017374" h="1017374">
                <a:moveTo>
                  <a:pt x="0" y="0"/>
                </a:moveTo>
                <a:lnTo>
                  <a:pt x="1017374" y="0"/>
                </a:lnTo>
                <a:lnTo>
                  <a:pt x="1017374" y="1017374"/>
                </a:lnTo>
                <a:lnTo>
                  <a:pt x="0" y="1017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3490946" y="6746855"/>
            <a:ext cx="8721364" cy="8721364"/>
            <a:chOff x="0" y="0"/>
            <a:chExt cx="6355080" cy="63550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AutoShape 23"/>
          <p:cNvSpPr/>
          <p:nvPr/>
        </p:nvSpPr>
        <p:spPr>
          <a:xfrm rot="-5445230">
            <a:off x="2824904" y="7629655"/>
            <a:ext cx="832609" cy="0"/>
          </a:xfrm>
          <a:prstGeom prst="line">
            <a:avLst/>
          </a:prstGeom>
          <a:ln w="28575" cap="rnd">
            <a:solidFill>
              <a:srgbClr val="C7D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4" name="Freeform 24"/>
          <p:cNvSpPr/>
          <p:nvPr/>
        </p:nvSpPr>
        <p:spPr>
          <a:xfrm>
            <a:off x="3050468" y="6878113"/>
            <a:ext cx="348619" cy="348619"/>
          </a:xfrm>
          <a:custGeom>
            <a:avLst/>
            <a:gdLst/>
            <a:ahLst/>
            <a:cxnLst/>
            <a:rect l="l" t="t" r="r" b="b"/>
            <a:pathLst>
              <a:path w="348619" h="348619">
                <a:moveTo>
                  <a:pt x="0" y="0"/>
                </a:moveTo>
                <a:lnTo>
                  <a:pt x="348619" y="0"/>
                </a:lnTo>
                <a:lnTo>
                  <a:pt x="348619" y="348618"/>
                </a:lnTo>
                <a:lnTo>
                  <a:pt x="0" y="3486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5" name="AutoShape 25"/>
          <p:cNvSpPr/>
          <p:nvPr/>
        </p:nvSpPr>
        <p:spPr>
          <a:xfrm rot="-5445230">
            <a:off x="4849626" y="5541445"/>
            <a:ext cx="832609" cy="0"/>
          </a:xfrm>
          <a:prstGeom prst="line">
            <a:avLst/>
          </a:prstGeom>
          <a:ln w="28575" cap="rnd">
            <a:solidFill>
              <a:srgbClr val="C7D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6" name="Freeform 26"/>
          <p:cNvSpPr/>
          <p:nvPr/>
        </p:nvSpPr>
        <p:spPr>
          <a:xfrm>
            <a:off x="5075190" y="4789903"/>
            <a:ext cx="348619" cy="348619"/>
          </a:xfrm>
          <a:custGeom>
            <a:avLst/>
            <a:gdLst/>
            <a:ahLst/>
            <a:cxnLst/>
            <a:rect l="l" t="t" r="r" b="b"/>
            <a:pathLst>
              <a:path w="348619" h="348619">
                <a:moveTo>
                  <a:pt x="0" y="0"/>
                </a:moveTo>
                <a:lnTo>
                  <a:pt x="348619" y="0"/>
                </a:lnTo>
                <a:lnTo>
                  <a:pt x="348619" y="348619"/>
                </a:lnTo>
                <a:lnTo>
                  <a:pt x="0" y="3486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7" name="AutoShape 27"/>
          <p:cNvSpPr/>
          <p:nvPr/>
        </p:nvSpPr>
        <p:spPr>
          <a:xfrm rot="-5445230">
            <a:off x="7351635" y="4730590"/>
            <a:ext cx="832609" cy="0"/>
          </a:xfrm>
          <a:prstGeom prst="line">
            <a:avLst/>
          </a:prstGeom>
          <a:ln w="28575" cap="rnd">
            <a:solidFill>
              <a:srgbClr val="C7D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8" name="Freeform 28"/>
          <p:cNvSpPr/>
          <p:nvPr/>
        </p:nvSpPr>
        <p:spPr>
          <a:xfrm>
            <a:off x="7577199" y="3979048"/>
            <a:ext cx="348619" cy="348619"/>
          </a:xfrm>
          <a:custGeom>
            <a:avLst/>
            <a:gdLst/>
            <a:ahLst/>
            <a:cxnLst/>
            <a:rect l="l" t="t" r="r" b="b"/>
            <a:pathLst>
              <a:path w="348619" h="348619">
                <a:moveTo>
                  <a:pt x="0" y="0"/>
                </a:moveTo>
                <a:lnTo>
                  <a:pt x="348619" y="0"/>
                </a:lnTo>
                <a:lnTo>
                  <a:pt x="348619" y="348618"/>
                </a:lnTo>
                <a:lnTo>
                  <a:pt x="0" y="3486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AutoShape 29"/>
          <p:cNvSpPr/>
          <p:nvPr/>
        </p:nvSpPr>
        <p:spPr>
          <a:xfrm rot="-5445230">
            <a:off x="10073467" y="5541445"/>
            <a:ext cx="832609" cy="0"/>
          </a:xfrm>
          <a:prstGeom prst="line">
            <a:avLst/>
          </a:prstGeom>
          <a:ln w="28575" cap="rnd">
            <a:solidFill>
              <a:srgbClr val="C7D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0" name="Freeform 30"/>
          <p:cNvSpPr/>
          <p:nvPr/>
        </p:nvSpPr>
        <p:spPr>
          <a:xfrm>
            <a:off x="10299031" y="4789903"/>
            <a:ext cx="348619" cy="348619"/>
          </a:xfrm>
          <a:custGeom>
            <a:avLst/>
            <a:gdLst/>
            <a:ahLst/>
            <a:cxnLst/>
            <a:rect l="l" t="t" r="r" b="b"/>
            <a:pathLst>
              <a:path w="348619" h="348619">
                <a:moveTo>
                  <a:pt x="0" y="0"/>
                </a:moveTo>
                <a:lnTo>
                  <a:pt x="348619" y="0"/>
                </a:lnTo>
                <a:lnTo>
                  <a:pt x="348619" y="348619"/>
                </a:lnTo>
                <a:lnTo>
                  <a:pt x="0" y="348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1" name="Freeform 31"/>
          <p:cNvSpPr/>
          <p:nvPr/>
        </p:nvSpPr>
        <p:spPr>
          <a:xfrm>
            <a:off x="6536375" y="7082335"/>
            <a:ext cx="2488291" cy="3317721"/>
          </a:xfrm>
          <a:custGeom>
            <a:avLst/>
            <a:gdLst/>
            <a:ahLst/>
            <a:cxnLst/>
            <a:rect l="l" t="t" r="r" b="b"/>
            <a:pathLst>
              <a:path w="2488291" h="3317721">
                <a:moveTo>
                  <a:pt x="0" y="0"/>
                </a:moveTo>
                <a:lnTo>
                  <a:pt x="2488291" y="0"/>
                </a:lnTo>
                <a:lnTo>
                  <a:pt x="2488291" y="3317721"/>
                </a:lnTo>
                <a:lnTo>
                  <a:pt x="0" y="331772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2" name="TextBox 32"/>
          <p:cNvSpPr txBox="1"/>
          <p:nvPr/>
        </p:nvSpPr>
        <p:spPr>
          <a:xfrm>
            <a:off x="1107008" y="713631"/>
            <a:ext cx="9511951" cy="163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42"/>
              </a:lnSpc>
            </a:pPr>
            <a:r>
              <a:rPr lang="en-US" sz="6157" spc="1157">
                <a:solidFill>
                  <a:srgbClr val="000000"/>
                </a:solidFill>
                <a:latin typeface="Blinker Bold"/>
              </a:rPr>
              <a:t>КАК ОПРЕДЕЛИТЬ</a:t>
            </a:r>
          </a:p>
          <a:p>
            <a:pPr algn="just">
              <a:lnSpc>
                <a:spcPts val="6342"/>
              </a:lnSpc>
            </a:pPr>
            <a:r>
              <a:rPr lang="en-US" sz="6157" spc="1157">
                <a:solidFill>
                  <a:srgbClr val="000000"/>
                </a:solidFill>
                <a:latin typeface="Blinker Bold"/>
              </a:rPr>
              <a:t>СТИЛЬ ТЕКСТА: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951327" y="5902304"/>
            <a:ext cx="2684660" cy="865620"/>
            <a:chOff x="0" y="-209986"/>
            <a:chExt cx="3579547" cy="1154162"/>
          </a:xfrm>
        </p:grpSpPr>
        <p:sp>
          <p:nvSpPr>
            <p:cNvPr id="34" name="TextBox 34"/>
            <p:cNvSpPr txBox="1"/>
            <p:nvPr/>
          </p:nvSpPr>
          <p:spPr>
            <a:xfrm>
              <a:off x="0" y="72142"/>
              <a:ext cx="3579547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2"/>
                </a:lnSpc>
              </a:pPr>
              <a:endParaRPr dirty="0"/>
            </a:p>
            <a:p>
              <a:pPr algn="ctr">
                <a:lnSpc>
                  <a:spcPts val="3079"/>
                </a:lnSpc>
              </a:pPr>
              <a:r>
                <a:rPr lang="en-US" sz="2800" dirty="0" err="1">
                  <a:solidFill>
                    <a:srgbClr val="021E45"/>
                  </a:solidFill>
                  <a:latin typeface="Blinker"/>
                </a:rPr>
                <a:t>говорится</a:t>
              </a:r>
              <a:r>
                <a:rPr lang="en-US" sz="2199" dirty="0">
                  <a:solidFill>
                    <a:srgbClr val="021E45"/>
                  </a:solidFill>
                  <a:latin typeface="Blinker"/>
                </a:rPr>
                <a:t>?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943" y="-209986"/>
              <a:ext cx="3382330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4000" dirty="0">
                  <a:solidFill>
                    <a:srgbClr val="021E45"/>
                  </a:solidFill>
                  <a:latin typeface="Blinker Bold"/>
                </a:rPr>
                <a:t>ЗАЧЕМ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545637" y="3856898"/>
            <a:ext cx="3367052" cy="903083"/>
            <a:chOff x="0" y="-148839"/>
            <a:chExt cx="4489403" cy="1204109"/>
          </a:xfrm>
        </p:grpSpPr>
        <p:sp>
          <p:nvSpPr>
            <p:cNvPr id="37" name="TextBox 37"/>
            <p:cNvSpPr txBox="1"/>
            <p:nvPr/>
          </p:nvSpPr>
          <p:spPr>
            <a:xfrm>
              <a:off x="0" y="97744"/>
              <a:ext cx="4489403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6"/>
                </a:lnSpc>
              </a:pPr>
              <a:endParaRPr dirty="0"/>
            </a:p>
            <a:p>
              <a:pPr algn="ctr">
                <a:lnSpc>
                  <a:spcPts val="3080"/>
                </a:lnSpc>
              </a:pPr>
              <a:r>
                <a:rPr lang="en-US" sz="2800" dirty="0" err="1">
                  <a:solidFill>
                    <a:srgbClr val="021E45"/>
                  </a:solidFill>
                  <a:latin typeface="Blinker"/>
                </a:rPr>
                <a:t>говорится</a:t>
              </a:r>
              <a:r>
                <a:rPr lang="en-US" sz="2200" dirty="0">
                  <a:solidFill>
                    <a:srgbClr val="021E45"/>
                  </a:solidFill>
                  <a:latin typeface="Blinker"/>
                </a:rPr>
                <a:t>?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05105" y="-148839"/>
              <a:ext cx="4242056" cy="71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4000" dirty="0">
                  <a:solidFill>
                    <a:srgbClr val="021E45"/>
                  </a:solidFill>
                  <a:latin typeface="Blinker Bold"/>
                </a:rPr>
                <a:t>О ЧЁМ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780234" y="2987772"/>
            <a:ext cx="4064162" cy="931085"/>
            <a:chOff x="0" y="-66675"/>
            <a:chExt cx="5418883" cy="1241446"/>
          </a:xfrm>
        </p:grpSpPr>
        <p:sp>
          <p:nvSpPr>
            <p:cNvPr id="40" name="TextBox 40"/>
            <p:cNvSpPr txBox="1"/>
            <p:nvPr/>
          </p:nvSpPr>
          <p:spPr>
            <a:xfrm>
              <a:off x="0" y="644711"/>
              <a:ext cx="5418883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800" dirty="0" err="1">
                  <a:solidFill>
                    <a:srgbClr val="021E45"/>
                  </a:solidFill>
                  <a:latin typeface="Blinker"/>
                </a:rPr>
                <a:t>говорится</a:t>
              </a:r>
              <a:r>
                <a:rPr lang="en-US" sz="2800" dirty="0">
                  <a:solidFill>
                    <a:srgbClr val="021E45"/>
                  </a:solidFill>
                  <a:latin typeface="Blinker"/>
                </a:rPr>
                <a:t>?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8509" y="-66675"/>
              <a:ext cx="512032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2"/>
                </a:lnSpc>
              </a:pPr>
              <a:r>
                <a:rPr lang="en-US" sz="4000" dirty="0">
                  <a:solidFill>
                    <a:srgbClr val="021E45"/>
                  </a:solidFill>
                  <a:latin typeface="Blinker Bold"/>
                </a:rPr>
                <a:t>ГДЕ</a:t>
              </a:r>
              <a:endParaRPr lang="en-US" sz="3600" dirty="0">
                <a:solidFill>
                  <a:srgbClr val="021E45"/>
                </a:solidFill>
                <a:latin typeface="Blinker Bold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542657" y="3754441"/>
            <a:ext cx="4064162" cy="931085"/>
            <a:chOff x="0" y="-66675"/>
            <a:chExt cx="5418883" cy="1241446"/>
          </a:xfrm>
        </p:grpSpPr>
        <p:sp>
          <p:nvSpPr>
            <p:cNvPr id="43" name="TextBox 43"/>
            <p:cNvSpPr txBox="1"/>
            <p:nvPr/>
          </p:nvSpPr>
          <p:spPr>
            <a:xfrm>
              <a:off x="0" y="644711"/>
              <a:ext cx="5418883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800" dirty="0" err="1">
                  <a:solidFill>
                    <a:srgbClr val="021E45"/>
                  </a:solidFill>
                  <a:latin typeface="Blinker"/>
                </a:rPr>
                <a:t>говорится</a:t>
              </a:r>
              <a:r>
                <a:rPr lang="en-US" sz="2800" dirty="0">
                  <a:solidFill>
                    <a:srgbClr val="021E45"/>
                  </a:solidFill>
                  <a:latin typeface="Blinker"/>
                </a:rPr>
                <a:t>?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68509" y="-66675"/>
              <a:ext cx="512032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2"/>
                </a:lnSpc>
              </a:pPr>
              <a:r>
                <a:rPr lang="en-US" sz="3600" dirty="0">
                  <a:solidFill>
                    <a:srgbClr val="021E45"/>
                  </a:solidFill>
                  <a:latin typeface="Blinker Bold"/>
                </a:rPr>
                <a:t>С КЕМ</a:t>
              </a:r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xmlns="" id="{E6E4C14A-9419-42D0-A726-60CB9BDB6369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xmlns="" id="{61FEE3F1-CC09-4203-9399-0CBC0C9069C4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2FC6DBB5-D81B-4146-8A02-5B6A05E34685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508412" y="2023766"/>
            <a:ext cx="12461075" cy="8413543"/>
            <a:chOff x="0" y="0"/>
            <a:chExt cx="16341211" cy="11033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101702" y="-1112287"/>
            <a:ext cx="12190420" cy="8331660"/>
            <a:chOff x="0" y="0"/>
            <a:chExt cx="5508856" cy="37650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EC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702" r="-1270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38128" y="3149386"/>
            <a:ext cx="4076609" cy="7137614"/>
            <a:chOff x="0" y="0"/>
            <a:chExt cx="5353494" cy="93732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53493" cy="9373274"/>
            </a:xfrm>
            <a:custGeom>
              <a:avLst/>
              <a:gdLst/>
              <a:ahLst/>
              <a:cxnLst/>
              <a:rect l="l" t="t" r="r" b="b"/>
              <a:pathLst>
                <a:path w="5353493" h="9373274">
                  <a:moveTo>
                    <a:pt x="5353493" y="9373274"/>
                  </a:moveTo>
                  <a:lnTo>
                    <a:pt x="0" y="9373274"/>
                  </a:lnTo>
                  <a:lnTo>
                    <a:pt x="0" y="0"/>
                  </a:lnTo>
                  <a:lnTo>
                    <a:pt x="5353493" y="93732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38481" y="5143500"/>
            <a:ext cx="7250237" cy="4938053"/>
            <a:chOff x="0" y="0"/>
            <a:chExt cx="5475623" cy="37293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3"/>
              <a:stretch>
                <a:fillRect l="-1113" r="-111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25987" y="1116930"/>
            <a:ext cx="813301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69"/>
              </a:lnSpc>
            </a:pPr>
            <a:r>
              <a:rPr lang="en-US" sz="8000" spc="1326" dirty="0">
                <a:solidFill>
                  <a:srgbClr val="ED140D"/>
                </a:solidFill>
                <a:latin typeface="Blinker Bold"/>
              </a:rPr>
              <a:t>СТИЛИ</a:t>
            </a:r>
            <a:r>
              <a:rPr lang="en-US" sz="8000" spc="1326" dirty="0">
                <a:solidFill>
                  <a:srgbClr val="000000"/>
                </a:solidFill>
                <a:latin typeface="Blinker Bold"/>
              </a:rPr>
              <a:t> РЕЧИ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323123" y="3784850"/>
            <a:ext cx="5208583" cy="5180173"/>
          </a:xfrm>
          <a:custGeom>
            <a:avLst/>
            <a:gdLst/>
            <a:ahLst/>
            <a:cxnLst/>
            <a:rect l="l" t="t" r="r" b="b"/>
            <a:pathLst>
              <a:path w="5208583" h="5180173">
                <a:moveTo>
                  <a:pt x="0" y="0"/>
                </a:moveTo>
                <a:lnTo>
                  <a:pt x="5208583" y="0"/>
                </a:lnTo>
                <a:lnTo>
                  <a:pt x="5208583" y="5180173"/>
                </a:lnTo>
                <a:lnTo>
                  <a:pt x="0" y="518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 rot="4865744" flipH="1">
            <a:off x="14406228" y="3195187"/>
            <a:ext cx="551795" cy="1731122"/>
          </a:xfrm>
          <a:custGeom>
            <a:avLst/>
            <a:gdLst/>
            <a:ahLst/>
            <a:cxnLst/>
            <a:rect l="l" t="t" r="r" b="b"/>
            <a:pathLst>
              <a:path w="551795" h="1731122">
                <a:moveTo>
                  <a:pt x="551795" y="0"/>
                </a:moveTo>
                <a:lnTo>
                  <a:pt x="0" y="0"/>
                </a:lnTo>
                <a:lnTo>
                  <a:pt x="0" y="1731122"/>
                </a:lnTo>
                <a:lnTo>
                  <a:pt x="551795" y="1731122"/>
                </a:lnTo>
                <a:lnTo>
                  <a:pt x="5517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11371045" y="4061513"/>
            <a:ext cx="1556369" cy="140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7"/>
              </a:lnSpc>
            </a:pPr>
            <a:r>
              <a:rPr lang="en-US" sz="8190">
                <a:solidFill>
                  <a:srgbClr val="4E301A"/>
                </a:solidFill>
                <a:latin typeface="Kitsch Display Black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22191" y="4444034"/>
            <a:ext cx="1607851" cy="140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7"/>
              </a:lnSpc>
            </a:pPr>
            <a:r>
              <a:rPr lang="en-US" sz="8190">
                <a:solidFill>
                  <a:srgbClr val="4E301A"/>
                </a:solidFill>
                <a:latin typeface="Kitsch Display Black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64914" y="6547038"/>
            <a:ext cx="1542689" cy="140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7"/>
              </a:lnSpc>
            </a:pPr>
            <a:r>
              <a:rPr lang="en-US" sz="8190">
                <a:solidFill>
                  <a:srgbClr val="F0D4B1"/>
                </a:solidFill>
                <a:latin typeface="Kitsch Display Black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65822" y="7454129"/>
            <a:ext cx="1556369" cy="140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7"/>
              </a:lnSpc>
            </a:pPr>
            <a:r>
              <a:rPr lang="en-US" sz="8190">
                <a:solidFill>
                  <a:srgbClr val="4E301A"/>
                </a:solidFill>
                <a:latin typeface="Kitsch Display Black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09453" y="5927408"/>
            <a:ext cx="1556369" cy="140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7"/>
              </a:lnSpc>
            </a:pPr>
            <a:r>
              <a:rPr lang="en-US" sz="8190">
                <a:solidFill>
                  <a:srgbClr val="F0D4B1"/>
                </a:solidFill>
                <a:latin typeface="Kitsch Display Black"/>
              </a:rPr>
              <a:t>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21761" y="4806206"/>
            <a:ext cx="11307" cy="117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9"/>
              </a:lnSpc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4682126" y="3959112"/>
            <a:ext cx="337561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Blinker Bold"/>
              </a:rPr>
              <a:t>ПУБЛИЦИСТИЧЕСКИЙ</a:t>
            </a:r>
          </a:p>
        </p:txBody>
      </p:sp>
      <p:sp>
        <p:nvSpPr>
          <p:cNvPr id="25" name="Freeform 25"/>
          <p:cNvSpPr/>
          <p:nvPr/>
        </p:nvSpPr>
        <p:spPr>
          <a:xfrm rot="4865744" flipH="1">
            <a:off x="15158195" y="5526830"/>
            <a:ext cx="551795" cy="1731122"/>
          </a:xfrm>
          <a:custGeom>
            <a:avLst/>
            <a:gdLst/>
            <a:ahLst/>
            <a:cxnLst/>
            <a:rect l="l" t="t" r="r" b="b"/>
            <a:pathLst>
              <a:path w="551795" h="1731122">
                <a:moveTo>
                  <a:pt x="551795" y="0"/>
                </a:moveTo>
                <a:lnTo>
                  <a:pt x="0" y="0"/>
                </a:lnTo>
                <a:lnTo>
                  <a:pt x="0" y="1731121"/>
                </a:lnTo>
                <a:lnTo>
                  <a:pt x="551795" y="1731121"/>
                </a:lnTo>
                <a:lnTo>
                  <a:pt x="5517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Freeform 26"/>
          <p:cNvSpPr/>
          <p:nvPr/>
        </p:nvSpPr>
        <p:spPr>
          <a:xfrm rot="4595383" flipH="1" flipV="1">
            <a:off x="9604266" y="5327419"/>
            <a:ext cx="551795" cy="1731122"/>
          </a:xfrm>
          <a:custGeom>
            <a:avLst/>
            <a:gdLst/>
            <a:ahLst/>
            <a:cxnLst/>
            <a:rect l="l" t="t" r="r" b="b"/>
            <a:pathLst>
              <a:path w="551795" h="1731122">
                <a:moveTo>
                  <a:pt x="551795" y="1731122"/>
                </a:moveTo>
                <a:lnTo>
                  <a:pt x="0" y="1731122"/>
                </a:lnTo>
                <a:lnTo>
                  <a:pt x="0" y="0"/>
                </a:lnTo>
                <a:lnTo>
                  <a:pt x="551795" y="0"/>
                </a:lnTo>
                <a:lnTo>
                  <a:pt x="551795" y="173112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7" name="Freeform 27"/>
          <p:cNvSpPr/>
          <p:nvPr/>
        </p:nvSpPr>
        <p:spPr>
          <a:xfrm rot="4659027" flipV="1">
            <a:off x="11023917" y="7937770"/>
            <a:ext cx="551795" cy="1731122"/>
          </a:xfrm>
          <a:custGeom>
            <a:avLst/>
            <a:gdLst/>
            <a:ahLst/>
            <a:cxnLst/>
            <a:rect l="l" t="t" r="r" b="b"/>
            <a:pathLst>
              <a:path w="551795" h="1731122">
                <a:moveTo>
                  <a:pt x="0" y="1731122"/>
                </a:moveTo>
                <a:lnTo>
                  <a:pt x="551795" y="1731122"/>
                </a:lnTo>
                <a:lnTo>
                  <a:pt x="551795" y="0"/>
                </a:lnTo>
                <a:lnTo>
                  <a:pt x="0" y="0"/>
                </a:lnTo>
                <a:lnTo>
                  <a:pt x="0" y="173112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8" name="Freeform 28"/>
          <p:cNvSpPr/>
          <p:nvPr/>
        </p:nvSpPr>
        <p:spPr>
          <a:xfrm rot="5578012" flipH="1" flipV="1">
            <a:off x="10711244" y="3141176"/>
            <a:ext cx="551795" cy="1731122"/>
          </a:xfrm>
          <a:custGeom>
            <a:avLst/>
            <a:gdLst/>
            <a:ahLst/>
            <a:cxnLst/>
            <a:rect l="l" t="t" r="r" b="b"/>
            <a:pathLst>
              <a:path w="551795" h="1731122">
                <a:moveTo>
                  <a:pt x="551795" y="1731122"/>
                </a:moveTo>
                <a:lnTo>
                  <a:pt x="0" y="1731122"/>
                </a:lnTo>
                <a:lnTo>
                  <a:pt x="0" y="0"/>
                </a:lnTo>
                <a:lnTo>
                  <a:pt x="551795" y="0"/>
                </a:lnTo>
                <a:lnTo>
                  <a:pt x="551795" y="173112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TextBox 29"/>
          <p:cNvSpPr txBox="1"/>
          <p:nvPr/>
        </p:nvSpPr>
        <p:spPr>
          <a:xfrm>
            <a:off x="8974216" y="3959112"/>
            <a:ext cx="239682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Blinker Bold"/>
              </a:rPr>
              <a:t>РАЗГОВОРНЫЙ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991126" y="4311151"/>
            <a:ext cx="2234669" cy="29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3"/>
              </a:lnSpc>
            </a:pPr>
            <a:r>
              <a:rPr lang="en-US" sz="2136">
                <a:solidFill>
                  <a:srgbClr val="473C38"/>
                </a:solidFill>
                <a:latin typeface="Blinker"/>
              </a:rPr>
              <a:t>стиль речи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682126" y="4317744"/>
            <a:ext cx="2234669" cy="29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3"/>
              </a:lnSpc>
            </a:pPr>
            <a:r>
              <a:rPr lang="en-US" sz="2136">
                <a:solidFill>
                  <a:srgbClr val="473C38"/>
                </a:solidFill>
                <a:latin typeface="Blinker"/>
              </a:rPr>
              <a:t>стиль речи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662783" y="6444799"/>
            <a:ext cx="3193035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Blinker Bold"/>
              </a:rPr>
              <a:t>ОФИЦИАЛЬНО-ДЕЛОВОЙ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718460" y="7242203"/>
            <a:ext cx="2234669" cy="29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3"/>
              </a:lnSpc>
            </a:pPr>
            <a:r>
              <a:rPr lang="en-US" sz="2136">
                <a:solidFill>
                  <a:srgbClr val="473C38"/>
                </a:solidFill>
                <a:latin typeface="Blinker"/>
              </a:rPr>
              <a:t>стиль речи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353069" y="8466060"/>
            <a:ext cx="3017977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Blinker Bold"/>
              </a:rPr>
              <a:t>ХУДОЖЕСТВЕННЫЙ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353069" y="8831906"/>
            <a:ext cx="2234669" cy="29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3"/>
              </a:lnSpc>
            </a:pPr>
            <a:r>
              <a:rPr lang="en-US" sz="2136">
                <a:solidFill>
                  <a:srgbClr val="473C38"/>
                </a:solidFill>
                <a:latin typeface="Blinker"/>
              </a:rPr>
              <a:t>стиль речи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53069" y="6444799"/>
            <a:ext cx="3017977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Blinker Bold"/>
              </a:rPr>
              <a:t>НАУЧНЫЙ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53069" y="6810644"/>
            <a:ext cx="2234669" cy="29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3"/>
              </a:lnSpc>
            </a:pPr>
            <a:r>
              <a:rPr lang="en-US" sz="2136">
                <a:solidFill>
                  <a:srgbClr val="473C38"/>
                </a:solidFill>
                <a:latin typeface="Blinker"/>
              </a:rPr>
              <a:t>стиль речи</a:t>
            </a:r>
          </a:p>
        </p:txBody>
      </p:sp>
      <p:grpSp>
        <p:nvGrpSpPr>
          <p:cNvPr id="41" name="Group 17">
            <a:extLst>
              <a:ext uri="{FF2B5EF4-FFF2-40B4-BE49-F238E27FC236}">
                <a16:creationId xmlns:a16="http://schemas.microsoft.com/office/drawing/2014/main" xmlns="" id="{1C0244CB-2076-4372-A1AF-7523EA8CD16B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42" name="TextBox 18">
              <a:extLst>
                <a:ext uri="{FF2B5EF4-FFF2-40B4-BE49-F238E27FC236}">
                  <a16:creationId xmlns:a16="http://schemas.microsoft.com/office/drawing/2014/main" xmlns="" id="{5AF85ACB-E47C-4E8E-8C23-3E8D509D9FA0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E21B7B2F-5E1E-4BC7-B377-3763ADC4CD32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4360350" y="4108091"/>
            <a:ext cx="19808716" cy="11592535"/>
            <a:chOff x="0" y="0"/>
            <a:chExt cx="16341211" cy="11033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02671" y="916260"/>
            <a:ext cx="906454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6600" dirty="0">
                <a:solidFill>
                  <a:srgbClr val="ED140D"/>
                </a:solidFill>
                <a:latin typeface="Blinker Bold"/>
              </a:rPr>
              <a:t>РАЗГОВОРНЫЙ</a:t>
            </a:r>
          </a:p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Blinker Bold"/>
              </a:rPr>
              <a:t>СТИЛЬ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184231" y="662739"/>
            <a:ext cx="2466000" cy="25062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2"/>
              <a:stretch>
                <a:fillRect l="-78661" r="-7866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839800" y="3167129"/>
            <a:ext cx="2466000" cy="2385519"/>
            <a:chOff x="0" y="0"/>
            <a:chExt cx="54991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36496" r="-3649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409953" y="5588040"/>
            <a:ext cx="2466000" cy="2425517"/>
            <a:chOff x="0" y="0"/>
            <a:chExt cx="54991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020400" y="8013557"/>
            <a:ext cx="2466000" cy="2343524"/>
            <a:chOff x="0" y="0"/>
            <a:chExt cx="54991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6496" r="-3649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1668736" y="7566605"/>
            <a:ext cx="3758650" cy="2719243"/>
            <a:chOff x="0" y="0"/>
            <a:chExt cx="98305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73361" y="1300981"/>
            <a:ext cx="371549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О ЧЁМ?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информация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любую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тему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404837" y="3697698"/>
            <a:ext cx="4679640" cy="1787409"/>
            <a:chOff x="-1" y="-47625"/>
            <a:chExt cx="5586074" cy="238321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443234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200" dirty="0">
                  <a:solidFill>
                    <a:srgbClr val="000000"/>
                  </a:solidFill>
                  <a:latin typeface="Blinker Bold"/>
                </a:rPr>
                <a:t>ГДЕ?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-1" y="591520"/>
              <a:ext cx="5586074" cy="1744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непринужденная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неофициальная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обстановка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 в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быту</a:t>
              </a:r>
              <a:endParaRPr lang="en-US" sz="2400" dirty="0">
                <a:solidFill>
                  <a:srgbClr val="000000"/>
                </a:solidFill>
                <a:latin typeface="Blinker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080057" y="6172345"/>
            <a:ext cx="3883343" cy="1743716"/>
            <a:chOff x="0" y="10632"/>
            <a:chExt cx="5177790" cy="2324955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0632"/>
              <a:ext cx="5177790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000" dirty="0">
                  <a:solidFill>
                    <a:srgbClr val="000000"/>
                  </a:solidFill>
                  <a:latin typeface="Blinker Bold"/>
                </a:rPr>
                <a:t>ЗАЧЕМ?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91520"/>
              <a:ext cx="5177790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общение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обмен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мыслями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чувствами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выражение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Blinker"/>
                </a:rPr>
                <a:t>эмо</a:t>
              </a:r>
              <a:r>
                <a:rPr lang="ru-RU" sz="2400" dirty="0" err="1" smtClean="0">
                  <a:solidFill>
                    <a:srgbClr val="000000"/>
                  </a:solidFill>
                  <a:latin typeface="Blinker"/>
                </a:rPr>
                <a:t>ций</a:t>
              </a:r>
              <a:endParaRPr lang="en-US" sz="2400" dirty="0">
                <a:solidFill>
                  <a:srgbClr val="000000"/>
                </a:solidFill>
                <a:latin typeface="Blinker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657399" y="8488513"/>
            <a:ext cx="4272409" cy="1292318"/>
            <a:chOff x="0" y="-47625"/>
            <a:chExt cx="3948322" cy="172309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47625"/>
              <a:ext cx="3948322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3000" dirty="0">
                  <a:solidFill>
                    <a:srgbClr val="000000"/>
                  </a:solidFill>
                  <a:latin typeface="Blinker Bold"/>
                </a:rPr>
                <a:t>С КЕМ?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91520"/>
              <a:ext cx="3948322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с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окружающими</a:t>
              </a:r>
              <a:r>
                <a:rPr lang="en-US" sz="2400" dirty="0">
                  <a:solidFill>
                    <a:srgbClr val="000000"/>
                  </a:solidFill>
                  <a:latin typeface="Blinker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Blinker"/>
                </a:rPr>
                <a:t>людьми</a:t>
              </a:r>
              <a:endParaRPr lang="en-US" sz="2400" dirty="0">
                <a:solidFill>
                  <a:srgbClr val="000000"/>
                </a:solidFill>
                <a:latin typeface="Blinker"/>
              </a:endParaRPr>
            </a:p>
          </p:txBody>
        </p:sp>
      </p:grpSp>
      <p:grpSp>
        <p:nvGrpSpPr>
          <p:cNvPr id="32" name="Group 17">
            <a:extLst>
              <a:ext uri="{FF2B5EF4-FFF2-40B4-BE49-F238E27FC236}">
                <a16:creationId xmlns:a16="http://schemas.microsoft.com/office/drawing/2014/main" xmlns="" id="{A854C398-DAF1-4BDB-8224-1A356D97DB2A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xmlns="" id="{D3C398E9-6E42-4BDD-8811-082EF8C05A04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xmlns="" id="{7E6DEB09-65C2-42A1-826E-597FDB7A9A1F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750" y="3213786"/>
            <a:ext cx="18668214" cy="2134125"/>
            <a:chOff x="0" y="0"/>
            <a:chExt cx="4916731" cy="562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6731" cy="562074"/>
            </a:xfrm>
            <a:custGeom>
              <a:avLst/>
              <a:gdLst/>
              <a:ahLst/>
              <a:cxnLst/>
              <a:rect l="l" t="t" r="r" b="b"/>
              <a:pathLst>
                <a:path w="4916731" h="562074">
                  <a:moveTo>
                    <a:pt x="0" y="0"/>
                  </a:moveTo>
                  <a:lnTo>
                    <a:pt x="4916731" y="0"/>
                  </a:lnTo>
                  <a:lnTo>
                    <a:pt x="4916731" y="562074"/>
                  </a:lnTo>
                  <a:lnTo>
                    <a:pt x="0" y="562074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8497" y="3430777"/>
            <a:ext cx="3553200" cy="4576278"/>
          </a:xfrm>
          <a:custGeom>
            <a:avLst/>
            <a:gdLst/>
            <a:ahLst/>
            <a:cxnLst/>
            <a:rect l="l" t="t" r="r" b="b"/>
            <a:pathLst>
              <a:path w="3553515" h="4576278">
                <a:moveTo>
                  <a:pt x="0" y="0"/>
                </a:moveTo>
                <a:lnTo>
                  <a:pt x="3553515" y="0"/>
                </a:lnTo>
                <a:lnTo>
                  <a:pt x="3553515" y="4576278"/>
                </a:lnTo>
                <a:lnTo>
                  <a:pt x="0" y="457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74" b="-827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6930294" y="3416362"/>
            <a:ext cx="3553200" cy="4576278"/>
          </a:xfrm>
          <a:custGeom>
            <a:avLst/>
            <a:gdLst/>
            <a:ahLst/>
            <a:cxnLst/>
            <a:rect l="l" t="t" r="r" b="b"/>
            <a:pathLst>
              <a:path w="3553515" h="4576278">
                <a:moveTo>
                  <a:pt x="0" y="0"/>
                </a:moveTo>
                <a:lnTo>
                  <a:pt x="3553515" y="0"/>
                </a:lnTo>
                <a:lnTo>
                  <a:pt x="3553515" y="4576278"/>
                </a:lnTo>
                <a:lnTo>
                  <a:pt x="0" y="4576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465" r="-4646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2789546" y="3416362"/>
            <a:ext cx="3553200" cy="4576278"/>
          </a:xfrm>
          <a:custGeom>
            <a:avLst/>
            <a:gdLst/>
            <a:ahLst/>
            <a:cxnLst/>
            <a:rect l="l" t="t" r="r" b="b"/>
            <a:pathLst>
              <a:path w="3553515" h="4576278">
                <a:moveTo>
                  <a:pt x="0" y="0"/>
                </a:moveTo>
                <a:lnTo>
                  <a:pt x="3553515" y="0"/>
                </a:lnTo>
                <a:lnTo>
                  <a:pt x="3553515" y="4576278"/>
                </a:lnTo>
                <a:lnTo>
                  <a:pt x="0" y="4576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776" r="-43517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-12700" y="-30822"/>
            <a:ext cx="18420465" cy="3244608"/>
            <a:chOff x="0" y="0"/>
            <a:chExt cx="4851480" cy="8545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51481" cy="854547"/>
            </a:xfrm>
            <a:custGeom>
              <a:avLst/>
              <a:gdLst/>
              <a:ahLst/>
              <a:cxnLst/>
              <a:rect l="l" t="t" r="r" b="b"/>
              <a:pathLst>
                <a:path w="4851481" h="854547">
                  <a:moveTo>
                    <a:pt x="0" y="0"/>
                  </a:moveTo>
                  <a:lnTo>
                    <a:pt x="4851481" y="0"/>
                  </a:lnTo>
                  <a:lnTo>
                    <a:pt x="4851481" y="854547"/>
                  </a:lnTo>
                  <a:lnTo>
                    <a:pt x="0" y="854547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08340" y="863599"/>
            <a:ext cx="12941037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0"/>
              </a:lnSpc>
            </a:pPr>
            <a:r>
              <a:rPr lang="en-US" sz="5500">
                <a:solidFill>
                  <a:srgbClr val="ED140D"/>
                </a:solidFill>
                <a:latin typeface="Open Sans Light Bold"/>
              </a:rPr>
              <a:t>ОСОБЕННОСТИ</a:t>
            </a:r>
          </a:p>
          <a:p>
            <a:pPr marL="0" lvl="0" indent="0">
              <a:lnSpc>
                <a:spcPts val="605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Open Sans Light Bold"/>
              </a:rPr>
              <a:t>РАЗГОВОРНОГО СТИЛЯ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5152" y="8602689"/>
            <a:ext cx="457989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Эмоциональность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образность,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конкретность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ru-RU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простота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речи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  <a:p>
            <a:pPr algn="ctr">
              <a:lnSpc>
                <a:spcPts val="2873"/>
              </a:lnSpc>
            </a:pP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552018" y="8614540"/>
            <a:ext cx="430975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Разговорная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</a:t>
            </a:r>
            <a:r>
              <a:rPr lang="ru-RU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просторечная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лексика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.</a:t>
            </a:r>
            <a:r>
              <a:rPr lang="ru-RU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Диалог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r>
              <a:rPr lang="ru-RU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обращения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89545" y="8602689"/>
            <a:ext cx="370659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Дружеская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 </a:t>
            </a: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беседа</a:t>
            </a:r>
            <a:r>
              <a:rPr lang="en-US" sz="2612" spc="-52" dirty="0">
                <a:solidFill>
                  <a:srgbClr val="000000"/>
                </a:solidFill>
                <a:latin typeface="Blinker Bold"/>
              </a:rPr>
              <a:t>, </a:t>
            </a:r>
            <a:endParaRPr lang="ru-RU" sz="2612" spc="-52" dirty="0">
              <a:solidFill>
                <a:srgbClr val="000000"/>
              </a:solidFill>
              <a:latin typeface="Blinker Bold"/>
            </a:endParaRPr>
          </a:p>
          <a:p>
            <a:pPr marL="0" lvl="0" indent="0" algn="ctr">
              <a:lnSpc>
                <a:spcPts val="2873"/>
              </a:lnSpc>
              <a:spcBef>
                <a:spcPct val="0"/>
              </a:spcBef>
            </a:pPr>
            <a:r>
              <a:rPr lang="en-US" sz="2612" spc="-52" dirty="0" err="1">
                <a:solidFill>
                  <a:srgbClr val="000000"/>
                </a:solidFill>
                <a:latin typeface="Blinker Bold"/>
              </a:rPr>
              <a:t>смс-сообщения</a:t>
            </a:r>
            <a:endParaRPr lang="en-US" sz="2612" spc="-52" dirty="0">
              <a:solidFill>
                <a:srgbClr val="000000"/>
              </a:solidFill>
              <a:latin typeface="Blinker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2668630" y="7498603"/>
            <a:ext cx="808886" cy="852891"/>
            <a:chOff x="-32064" y="-58891"/>
            <a:chExt cx="1078515" cy="113718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1845"/>
              <a:ext cx="1046451" cy="1046451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-32064" y="-58891"/>
              <a:ext cx="1046451" cy="968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 dirty="0">
                  <a:solidFill>
                    <a:srgbClr val="000000"/>
                  </a:solidFill>
                  <a:latin typeface="Blinker Bold"/>
                </a:rPr>
                <a:t>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312882" y="7498603"/>
            <a:ext cx="786589" cy="886456"/>
            <a:chOff x="-2335" y="-135491"/>
            <a:chExt cx="1048786" cy="1181942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-2335" y="-135491"/>
              <a:ext cx="1046451" cy="96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 dirty="0">
                  <a:solidFill>
                    <a:srgbClr val="000000"/>
                  </a:solidFill>
                  <a:latin typeface="Blinker Bold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173884" y="7600221"/>
            <a:ext cx="784838" cy="784838"/>
            <a:chOff x="0" y="0"/>
            <a:chExt cx="1046451" cy="104645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46451" cy="1046451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9B9B9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-107646"/>
              <a:ext cx="1046451" cy="96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363"/>
                </a:lnSpc>
                <a:spcBef>
                  <a:spcPct val="0"/>
                </a:spcBef>
              </a:pPr>
              <a:r>
                <a:rPr lang="en-US" sz="4053" u="none" spc="-101">
                  <a:solidFill>
                    <a:srgbClr val="000000"/>
                  </a:solidFill>
                  <a:latin typeface="Blinker Bold"/>
                </a:rPr>
                <a:t>3</a:t>
              </a:r>
            </a:p>
          </p:txBody>
        </p:sp>
      </p:grpSp>
      <p:grpSp>
        <p:nvGrpSpPr>
          <p:cNvPr id="33" name="Group 17">
            <a:extLst>
              <a:ext uri="{FF2B5EF4-FFF2-40B4-BE49-F238E27FC236}">
                <a16:creationId xmlns:a16="http://schemas.microsoft.com/office/drawing/2014/main" xmlns="" id="{F9654EFE-EE9A-4835-A52C-B8032FE8313A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xmlns="" id="{012F961C-A811-43B9-9C82-3D51F882C0D6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xmlns="" id="{72841F7C-29C6-4FD8-8B19-DB6740E119B4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31477" y="-14088"/>
            <a:ext cx="9156523" cy="10301088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C10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72743" y="3434538"/>
            <a:ext cx="12836996" cy="509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Привет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</a:t>
            </a:r>
          </a:p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Привет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Кого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я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вижу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Сколько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лет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,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сколько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зим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</a:t>
            </a:r>
          </a:p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Как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же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ты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изменился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Ай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да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умница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</a:t>
            </a:r>
          </a:p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Ты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куда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пропал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? А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ещё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другом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назывался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</a:t>
            </a:r>
          </a:p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Жизнь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закрутила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…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работаю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до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поздней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ночи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.</a:t>
            </a:r>
          </a:p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Ладно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уж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,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всё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заливаешь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?</a:t>
            </a:r>
          </a:p>
          <a:p>
            <a:pPr>
              <a:lnSpc>
                <a:spcPts val="4969"/>
              </a:lnSpc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Встретиться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бы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,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поболтать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…</a:t>
            </a:r>
          </a:p>
          <a:p>
            <a:pPr marL="0" lvl="0" indent="0" algn="l">
              <a:lnSpc>
                <a:spcPts val="4969"/>
              </a:lnSpc>
              <a:spcBef>
                <a:spcPct val="0"/>
              </a:spcBef>
            </a:pPr>
            <a:r>
              <a:rPr lang="ru-RU" sz="3708" dirty="0">
                <a:solidFill>
                  <a:srgbClr val="000000"/>
                </a:solidFill>
                <a:latin typeface="Blinker Italics"/>
              </a:rPr>
              <a:t>- 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А я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по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старому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адресу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живу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,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заходи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…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Всегда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рады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 </a:t>
            </a:r>
            <a:r>
              <a:rPr lang="en-US" sz="3708" dirty="0" err="1">
                <a:solidFill>
                  <a:srgbClr val="000000"/>
                </a:solidFill>
                <a:latin typeface="Blinker Italics"/>
              </a:rPr>
              <a:t>будем</a:t>
            </a:r>
            <a:r>
              <a:rPr lang="en-US" sz="3708" dirty="0">
                <a:solidFill>
                  <a:srgbClr val="000000"/>
                </a:solidFill>
                <a:latin typeface="Blinker Italics"/>
              </a:rPr>
              <a:t>!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1971041" y="4874687"/>
            <a:ext cx="9328750" cy="5436241"/>
            <a:chOff x="0" y="0"/>
            <a:chExt cx="122044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0440" cy="711200"/>
            </a:xfrm>
            <a:custGeom>
              <a:avLst/>
              <a:gdLst/>
              <a:ahLst/>
              <a:cxnLst/>
              <a:rect l="l" t="t" r="r" b="b"/>
              <a:pathLst>
                <a:path w="1220440" h="711200">
                  <a:moveTo>
                    <a:pt x="610220" y="711200"/>
                  </a:moveTo>
                  <a:lnTo>
                    <a:pt x="1220440" y="0"/>
                  </a:lnTo>
                  <a:lnTo>
                    <a:pt x="0" y="0"/>
                  </a:lnTo>
                  <a:lnTo>
                    <a:pt x="610220" y="711200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709739" y="3098018"/>
            <a:ext cx="3674540" cy="5515257"/>
          </a:xfrm>
          <a:custGeom>
            <a:avLst/>
            <a:gdLst/>
            <a:ahLst/>
            <a:cxnLst/>
            <a:rect l="l" t="t" r="r" b="b"/>
            <a:pathLst>
              <a:path w="3674540" h="5515257">
                <a:moveTo>
                  <a:pt x="0" y="0"/>
                </a:moveTo>
                <a:lnTo>
                  <a:pt x="3674539" y="0"/>
                </a:lnTo>
                <a:lnTo>
                  <a:pt x="3674539" y="5515257"/>
                </a:lnTo>
                <a:lnTo>
                  <a:pt x="0" y="5515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TextBox 13"/>
          <p:cNvSpPr txBox="1"/>
          <p:nvPr/>
        </p:nvSpPr>
        <p:spPr>
          <a:xfrm>
            <a:off x="809889" y="1740361"/>
            <a:ext cx="11990952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5500">
                <a:solidFill>
                  <a:srgbClr val="ED140D"/>
                </a:solidFill>
                <a:latin typeface="Blinker Bold"/>
              </a:rPr>
              <a:t>ПРИМЕР</a:t>
            </a:r>
            <a:r>
              <a:rPr lang="en-US" sz="5500">
                <a:solidFill>
                  <a:srgbClr val="000000"/>
                </a:solidFill>
                <a:latin typeface="Blinker Bold"/>
              </a:rPr>
              <a:t> РАЗГОВОРНОЙ РЕЧИ</a:t>
            </a:r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xmlns="" id="{DCEF8781-B590-451C-B18B-0A40042665B7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xmlns="" id="{AB4D5E56-070A-4971-A1E9-AF63052E8CEB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xmlns="" id="{21D11C95-E7AD-4362-9D7A-D20855F3DADC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579275" y="3217075"/>
            <a:ext cx="19808717" cy="13374567"/>
            <a:chOff x="154479" y="1635622"/>
            <a:chExt cx="16341212" cy="11033356"/>
          </a:xfrm>
        </p:grpSpPr>
        <p:sp>
          <p:nvSpPr>
            <p:cNvPr id="3" name="Freeform 3"/>
            <p:cNvSpPr/>
            <p:nvPr/>
          </p:nvSpPr>
          <p:spPr>
            <a:xfrm>
              <a:off x="154479" y="1635622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D83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190280" y="340238"/>
            <a:ext cx="2182320" cy="2520000"/>
            <a:chOff x="0" y="0"/>
            <a:chExt cx="54991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2"/>
              <a:stretch>
                <a:fillRect l="-19983" r="-1998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562600" y="2735134"/>
            <a:ext cx="2182320" cy="2520000"/>
            <a:chOff x="0" y="0"/>
            <a:chExt cx="54991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6870" r="-687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038600" y="5035544"/>
            <a:ext cx="2182320" cy="2520000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438400" y="7394848"/>
            <a:ext cx="2182320" cy="2520000"/>
            <a:chOff x="0" y="0"/>
            <a:chExt cx="54991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6659" r="-3665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2206226" y="4917655"/>
            <a:ext cx="7252210" cy="4896590"/>
            <a:chOff x="0" y="0"/>
            <a:chExt cx="16341211" cy="110333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41212" cy="11033356"/>
            </a:xfrm>
            <a:custGeom>
              <a:avLst/>
              <a:gdLst/>
              <a:ahLst/>
              <a:cxnLst/>
              <a:rect l="l" t="t" r="r" b="b"/>
              <a:pathLst>
                <a:path w="16341212" h="11033356">
                  <a:moveTo>
                    <a:pt x="16341212" y="11033356"/>
                  </a:moveTo>
                  <a:lnTo>
                    <a:pt x="0" y="11033356"/>
                  </a:lnTo>
                  <a:lnTo>
                    <a:pt x="0" y="0"/>
                  </a:lnTo>
                  <a:lnTo>
                    <a:pt x="16341212" y="11033356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1668736" y="7566605"/>
            <a:ext cx="3758650" cy="2719243"/>
            <a:chOff x="0" y="0"/>
            <a:chExt cx="98305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050" cy="711200"/>
            </a:xfrm>
            <a:custGeom>
              <a:avLst/>
              <a:gdLst/>
              <a:ahLst/>
              <a:cxnLst/>
              <a:rect l="l" t="t" r="r" b="b"/>
              <a:pathLst>
                <a:path w="983050" h="711200">
                  <a:moveTo>
                    <a:pt x="491525" y="711200"/>
                  </a:moveTo>
                  <a:lnTo>
                    <a:pt x="983050" y="0"/>
                  </a:lnTo>
                  <a:lnTo>
                    <a:pt x="0" y="0"/>
                  </a:lnTo>
                  <a:lnTo>
                    <a:pt x="491525" y="711200"/>
                  </a:lnTo>
                  <a:close/>
                </a:path>
              </a:pathLst>
            </a:custGeom>
            <a:solidFill>
              <a:srgbClr val="FFF0A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13381" y="593914"/>
            <a:ext cx="6300245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>
                <a:solidFill>
                  <a:srgbClr val="ED140D"/>
                </a:solidFill>
                <a:latin typeface="Blinker Bold"/>
              </a:rPr>
              <a:t>НАУЧНЫЙ</a:t>
            </a:r>
          </a:p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Blinker Bold"/>
              </a:rPr>
              <a:t>СТИЛЬ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53700" y="1199727"/>
            <a:ext cx="242972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О ЧЁМ?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научные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сведения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о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мире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915400" y="3993455"/>
            <a:ext cx="3276600" cy="836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ГДЕ?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научные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сообщения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391400" y="6057900"/>
            <a:ext cx="371015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ЗАЧЕМ?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сообщение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точной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объективной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информации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833443" y="8490210"/>
            <a:ext cx="371015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Blinker Bold"/>
              </a:rPr>
              <a:t>С КЕМ?</a:t>
            </a: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Blinker"/>
              </a:rPr>
              <a:t>официальная</a:t>
            </a:r>
            <a:r>
              <a:rPr lang="en-US" sz="2400" dirty="0">
                <a:solidFill>
                  <a:srgbClr val="000000"/>
                </a:solidFill>
                <a:latin typeface="Blink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linker"/>
              </a:rPr>
              <a:t>обстановка</a:t>
            </a:r>
            <a:endParaRPr lang="en-US" sz="2400" dirty="0">
              <a:solidFill>
                <a:srgbClr val="000000"/>
              </a:solidFill>
              <a:latin typeface="Blinker"/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xmlns="" id="{8DFD6FAB-6320-45A8-9942-84600FAD34B2}"/>
              </a:ext>
            </a:extLst>
          </p:cNvPr>
          <p:cNvGrpSpPr/>
          <p:nvPr/>
        </p:nvGrpSpPr>
        <p:grpSpPr>
          <a:xfrm>
            <a:off x="15270490" y="195383"/>
            <a:ext cx="2900291" cy="2018456"/>
            <a:chOff x="0" y="0"/>
            <a:chExt cx="4822109" cy="335594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xmlns="" id="{32469088-CD4E-4687-88DC-280737F1874D}"/>
                </a:ext>
              </a:extLst>
            </p:cNvPr>
            <p:cNvSpPr txBox="1"/>
            <p:nvPr/>
          </p:nvSpPr>
          <p:spPr>
            <a:xfrm>
              <a:off x="0" y="2586234"/>
              <a:ext cx="4822109" cy="769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0"/>
                </a:lnSpc>
              </a:pPr>
              <a:r>
                <a:rPr lang="en-US" sz="1608" dirty="0">
                  <a:solidFill>
                    <a:srgbClr val="091152"/>
                  </a:solidFill>
                  <a:latin typeface="Blinker Bold"/>
                </a:rPr>
                <a:t>ГБПОУ </a:t>
              </a:r>
              <a:r>
                <a:rPr lang="en-US" sz="1608" dirty="0" err="1">
                  <a:solidFill>
                    <a:srgbClr val="091152"/>
                  </a:solidFill>
                  <a:latin typeface="Blinker Bold"/>
                </a:rPr>
                <a:t>Моздокский</a:t>
              </a:r>
              <a:endParaRPr lang="en-US" sz="1608" dirty="0">
                <a:solidFill>
                  <a:srgbClr val="091152"/>
                </a:solidFill>
                <a:latin typeface="Blinker Bold"/>
              </a:endParaRPr>
            </a:p>
            <a:p>
              <a:pPr marL="0" lvl="0" indent="0" algn="ctr">
                <a:lnSpc>
                  <a:spcPts val="1930"/>
                </a:lnSpc>
                <a:spcBef>
                  <a:spcPct val="0"/>
                </a:spcBef>
              </a:pP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механико-технологический</a:t>
              </a:r>
              <a:r>
                <a:rPr lang="en-US" sz="1300" dirty="0">
                  <a:solidFill>
                    <a:srgbClr val="091152"/>
                  </a:solidFill>
                  <a:latin typeface="Blinker Bold"/>
                </a:rPr>
                <a:t> </a:t>
              </a:r>
              <a:r>
                <a:rPr lang="en-US" sz="1300" dirty="0" err="1">
                  <a:solidFill>
                    <a:srgbClr val="091152"/>
                  </a:solidFill>
                  <a:latin typeface="Blinker Bold"/>
                </a:rPr>
                <a:t>техникум</a:t>
              </a:r>
              <a:endParaRPr lang="en-US" sz="1300" dirty="0">
                <a:solidFill>
                  <a:srgbClr val="091152"/>
                </a:solidFill>
                <a:latin typeface="Blinker Bold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17D46C5B-4C1E-4026-8425-CA24ED6E6F76}"/>
                </a:ext>
              </a:extLst>
            </p:cNvPr>
            <p:cNvSpPr/>
            <p:nvPr/>
          </p:nvSpPr>
          <p:spPr>
            <a:xfrm>
              <a:off x="612663" y="0"/>
              <a:ext cx="3596782" cy="2376020"/>
            </a:xfrm>
            <a:custGeom>
              <a:avLst/>
              <a:gdLst/>
              <a:ahLst/>
              <a:cxnLst/>
              <a:rect l="l" t="t" r="r" b="b"/>
              <a:pathLst>
                <a:path w="3596782" h="2376020">
                  <a:moveTo>
                    <a:pt x="0" y="0"/>
                  </a:moveTo>
                  <a:lnTo>
                    <a:pt x="3596782" y="0"/>
                  </a:lnTo>
                  <a:lnTo>
                    <a:pt x="3596782" y="2376020"/>
                  </a:lnTo>
                  <a:lnTo>
                    <a:pt x="0" y="237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958</Words>
  <Application>Microsoft Office PowerPoint</Application>
  <PresentationFormat>Произвольный</PresentationFormat>
  <Paragraphs>283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Blinker Italics</vt:lpstr>
      <vt:lpstr>Open Sans Light Bold</vt:lpstr>
      <vt:lpstr>Blinker Bold</vt:lpstr>
      <vt:lpstr>Arial Black</vt:lpstr>
      <vt:lpstr>Blinker</vt:lpstr>
      <vt:lpstr>Calibri</vt:lpstr>
      <vt:lpstr>Kitsch Display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Name</dc:title>
  <dc:creator>Dilait</dc:creator>
  <cp:lastModifiedBy>User</cp:lastModifiedBy>
  <cp:revision>21</cp:revision>
  <dcterms:created xsi:type="dcterms:W3CDTF">2006-08-16T00:00:00Z</dcterms:created>
  <dcterms:modified xsi:type="dcterms:W3CDTF">2023-09-26T12:04:22Z</dcterms:modified>
  <dc:identifier>DAFlDIlvQhc</dc:identifier>
</cp:coreProperties>
</file>