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6" r:id="rId4"/>
    <p:sldId id="267" r:id="rId5"/>
    <p:sldId id="268" r:id="rId6"/>
    <p:sldId id="265" r:id="rId7"/>
    <p:sldId id="262" r:id="rId8"/>
    <p:sldId id="270" r:id="rId9"/>
    <p:sldId id="260" r:id="rId10"/>
    <p:sldId id="263" r:id="rId11"/>
    <p:sldId id="271" r:id="rId12"/>
    <p:sldId id="261" r:id="rId13"/>
    <p:sldId id="269" r:id="rId14"/>
    <p:sldId id="264" r:id="rId15"/>
    <p:sldId id="25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pos="74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515" autoAdjust="0"/>
  </p:normalViewPr>
  <p:slideViewPr>
    <p:cSldViewPr snapToGrid="0">
      <p:cViewPr varScale="1">
        <p:scale>
          <a:sx n="117" d="100"/>
          <a:sy n="117" d="100"/>
        </p:scale>
        <p:origin x="1088" y="78"/>
      </p:cViewPr>
      <p:guideLst>
        <p:guide orient="horz" pos="2160"/>
        <p:guide pos="211"/>
        <p:guide pos="74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65555-DC0D-4ABB-8419-5A066BE80208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18A01-F5F0-4569-985D-78B2051C0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902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8A01-F5F0-4569-985D-78B2051C0AC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243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8A01-F5F0-4569-985D-78B2051C0AC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67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AC57-228E-47FB-B921-767E3482F82E}" type="datetimeFigureOut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CF3A-2EAE-435A-A080-3A830CA9E7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58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AC57-228E-47FB-B921-767E3482F82E}" type="datetimeFigureOut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CF3A-2EAE-435A-A080-3A830CA9E7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5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AC57-228E-47FB-B921-767E3482F82E}" type="datetimeFigureOut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CF3A-2EAE-435A-A080-3A830CA9E7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24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AC57-228E-47FB-B921-767E3482F82E}" type="datetimeFigureOut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CF3A-2EAE-435A-A080-3A830CA9E7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29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AC57-228E-47FB-B921-767E3482F82E}" type="datetimeFigureOut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CF3A-2EAE-435A-A080-3A830CA9E7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73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AC57-228E-47FB-B921-767E3482F82E}" type="datetimeFigureOut">
              <a:rPr lang="ru-RU" smtClean="0"/>
              <a:t>24.12.2024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CF3A-2EAE-435A-A080-3A830CA9E7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01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AC57-228E-47FB-B921-767E3482F82E}" type="datetimeFigureOut">
              <a:rPr lang="ru-RU" smtClean="0"/>
              <a:t>24.12.2024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CF3A-2EAE-435A-A080-3A830CA9E7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2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AC57-228E-47FB-B921-767E3482F82E}" type="datetimeFigureOut">
              <a:rPr lang="ru-RU" smtClean="0"/>
              <a:t>24.12.2024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CF3A-2EAE-435A-A080-3A830CA9E7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12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AC57-228E-47FB-B921-767E3482F82E}" type="datetimeFigureOut">
              <a:rPr lang="ru-RU" smtClean="0"/>
              <a:t>24.12.2024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CF3A-2EAE-435A-A080-3A830CA9E7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236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AC57-228E-47FB-B921-767E3482F82E}" type="datetimeFigureOut">
              <a:rPr lang="ru-RU" smtClean="0"/>
              <a:t>24.12.2024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CF3A-2EAE-435A-A080-3A830CA9E7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49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AC57-228E-47FB-B921-767E3482F82E}" type="datetimeFigureOut">
              <a:rPr lang="ru-RU" smtClean="0"/>
              <a:t>24.12.2024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CF3A-2EAE-435A-A080-3A830CA9E7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22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4AC57-228E-47FB-B921-767E3482F82E}" type="datetimeFigureOut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5CF3A-2EAE-435A-A080-3A830CA9E7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6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4">
            <a:extLst>
              <a:ext uri="{FF2B5EF4-FFF2-40B4-BE49-F238E27FC236}">
                <a16:creationId xmlns:a16="http://schemas.microsoft.com/office/drawing/2014/main" id="{20DE3711-5632-4BF7-7A63-B0857E51E6BA}"/>
              </a:ext>
            </a:extLst>
          </p:cNvPr>
          <p:cNvSpPr/>
          <p:nvPr/>
        </p:nvSpPr>
        <p:spPr>
          <a:xfrm>
            <a:off x="5408394" y="5411258"/>
            <a:ext cx="5614100" cy="1242162"/>
          </a:xfrm>
          <a:prstGeom prst="roundRect">
            <a:avLst/>
          </a:prstGeom>
          <a:ln w="28575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934277" y="2390704"/>
            <a:ext cx="10088217" cy="1242162"/>
            <a:chOff x="1441173" y="2669000"/>
            <a:chExt cx="10088217" cy="124216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441173" y="2669000"/>
              <a:ext cx="10088217" cy="1242162"/>
            </a:xfrm>
            <a:prstGeom prst="roundRect">
              <a:avLst/>
            </a:prstGeom>
            <a:ln w="28575"/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05955" y="2966915"/>
              <a:ext cx="93586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>
                  <a:latin typeface="Arial Black" panose="020B0A04020102020204" pitchFamily="34" charset="0"/>
                </a:rPr>
                <a:t>ДВОИЧНАЯ СИСТЕМА СЧИСЛЕНИЯ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64A471-4E11-5BF9-E8A0-ACAD047DDA2C}"/>
              </a:ext>
            </a:extLst>
          </p:cNvPr>
          <p:cNvSpPr txBox="1"/>
          <p:nvPr/>
        </p:nvSpPr>
        <p:spPr>
          <a:xfrm>
            <a:off x="6003138" y="5842248"/>
            <a:ext cx="4424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Лисицин Игорь Сергеевич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D2C1D3-2EEA-C431-18C1-7DFF8242C004}"/>
              </a:ext>
            </a:extLst>
          </p:cNvPr>
          <p:cNvSpPr txBox="1"/>
          <p:nvPr/>
        </p:nvSpPr>
        <p:spPr>
          <a:xfrm>
            <a:off x="5856314" y="5492743"/>
            <a:ext cx="4977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Преподаватель информатики: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CA22CD-42AC-A90C-D967-2D9AE4D227DA}"/>
              </a:ext>
            </a:extLst>
          </p:cNvPr>
          <p:cNvSpPr txBox="1"/>
          <p:nvPr/>
        </p:nvSpPr>
        <p:spPr>
          <a:xfrm>
            <a:off x="7089173" y="6253804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МОСКВА 2024 год</a:t>
            </a:r>
          </a:p>
        </p:txBody>
      </p:sp>
    </p:spTree>
    <p:extLst>
      <p:ext uri="{BB962C8B-B14F-4D97-AF65-F5344CB8AC3E}">
        <p14:creationId xmlns:p14="http://schemas.microsoft.com/office/powerpoint/2010/main" val="1186146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075BA1-601A-AFE0-BD74-476E3CAC5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/>
          <p:cNvSpPr/>
          <p:nvPr/>
        </p:nvSpPr>
        <p:spPr>
          <a:xfrm>
            <a:off x="334963" y="1157005"/>
            <a:ext cx="11522075" cy="12899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1551600" y="1291196"/>
            <a:ext cx="3416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ru-RU" sz="60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6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Х</a:t>
            </a:r>
            <a:r>
              <a:rPr lang="ru-RU" sz="6000" b="1" baseline="-25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60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683681" y="1298272"/>
            <a:ext cx="38779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lang="ru-RU" sz="60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6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Х</a:t>
            </a:r>
            <a:r>
              <a:rPr lang="ru-RU" sz="6000" b="1" baseline="-25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60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2B82AB-6DA7-30FD-5F67-62442A4BE4D1}"/>
              </a:ext>
            </a:extLst>
          </p:cNvPr>
          <p:cNvSpPr txBox="1"/>
          <p:nvPr/>
        </p:nvSpPr>
        <p:spPr>
          <a:xfrm>
            <a:off x="1569477" y="2378691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4B7F43-58E8-8DEF-7401-09A5F2EA9483}"/>
              </a:ext>
            </a:extLst>
          </p:cNvPr>
          <p:cNvSpPr txBox="1"/>
          <p:nvPr/>
        </p:nvSpPr>
        <p:spPr>
          <a:xfrm>
            <a:off x="2480191" y="2956278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CEE9D9-8B1D-7B24-1CBB-44715AE33027}"/>
              </a:ext>
            </a:extLst>
          </p:cNvPr>
          <p:cNvSpPr txBox="1"/>
          <p:nvPr/>
        </p:nvSpPr>
        <p:spPr>
          <a:xfrm>
            <a:off x="7951402" y="3056417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ru-RU" sz="6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B36284-9AE0-5D96-CD1D-C3FA9C88D54D}"/>
              </a:ext>
            </a:extLst>
          </p:cNvPr>
          <p:cNvSpPr txBox="1"/>
          <p:nvPr/>
        </p:nvSpPr>
        <p:spPr>
          <a:xfrm>
            <a:off x="8813538" y="3652878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951FBA-A673-746D-3683-68D543F21DE8}"/>
              </a:ext>
            </a:extLst>
          </p:cNvPr>
          <p:cNvSpPr txBox="1"/>
          <p:nvPr/>
        </p:nvSpPr>
        <p:spPr>
          <a:xfrm>
            <a:off x="9649059" y="4281842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52F47B-83B0-01F6-0AFB-ED64E2D902CD}"/>
              </a:ext>
            </a:extLst>
          </p:cNvPr>
          <p:cNvSpPr txBox="1"/>
          <p:nvPr/>
        </p:nvSpPr>
        <p:spPr>
          <a:xfrm>
            <a:off x="1582140" y="3716001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6996D6-1AC1-2481-5799-E5E8D268B906}"/>
              </a:ext>
            </a:extLst>
          </p:cNvPr>
          <p:cNvSpPr txBox="1"/>
          <p:nvPr/>
        </p:nvSpPr>
        <p:spPr>
          <a:xfrm>
            <a:off x="3482762" y="3593529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02229B-F131-8DAC-50E3-2DBEF0D766F8}"/>
              </a:ext>
            </a:extLst>
          </p:cNvPr>
          <p:cNvSpPr txBox="1"/>
          <p:nvPr/>
        </p:nvSpPr>
        <p:spPr>
          <a:xfrm>
            <a:off x="9628019" y="5543210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5248F1-3F14-FC99-DE45-0741126481A0}"/>
              </a:ext>
            </a:extLst>
          </p:cNvPr>
          <p:cNvSpPr txBox="1"/>
          <p:nvPr/>
        </p:nvSpPr>
        <p:spPr>
          <a:xfrm>
            <a:off x="10480466" y="4906353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E585C53-D7BA-1225-4822-EEA4CCD36448}"/>
              </a:ext>
            </a:extLst>
          </p:cNvPr>
          <p:cNvSpPr/>
          <p:nvPr/>
        </p:nvSpPr>
        <p:spPr>
          <a:xfrm flipV="1">
            <a:off x="1398916" y="3780828"/>
            <a:ext cx="982683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1FEFD4-A218-9FA7-33D1-C8924FCC0B60}"/>
              </a:ext>
            </a:extLst>
          </p:cNvPr>
          <p:cNvSpPr txBox="1"/>
          <p:nvPr/>
        </p:nvSpPr>
        <p:spPr>
          <a:xfrm>
            <a:off x="1524261" y="2979031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7C84847-AAD5-FB69-9354-E1DBA2B34D42}"/>
              </a:ext>
            </a:extLst>
          </p:cNvPr>
          <p:cNvSpPr txBox="1"/>
          <p:nvPr/>
        </p:nvSpPr>
        <p:spPr>
          <a:xfrm>
            <a:off x="2476816" y="3566469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6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3892716-E619-3BC0-FF7E-560132669A1E}"/>
              </a:ext>
            </a:extLst>
          </p:cNvPr>
          <p:cNvGrpSpPr/>
          <p:nvPr/>
        </p:nvGrpSpPr>
        <p:grpSpPr>
          <a:xfrm>
            <a:off x="2060700" y="2336252"/>
            <a:ext cx="1259522" cy="1040754"/>
            <a:chOff x="5433388" y="424667"/>
            <a:chExt cx="1259522" cy="1040754"/>
          </a:xfrm>
        </p:grpSpPr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BB8209D2-AFD6-B48E-B6F6-438566A38473}"/>
                </a:ext>
              </a:extLst>
            </p:cNvPr>
            <p:cNvSpPr/>
            <p:nvPr/>
          </p:nvSpPr>
          <p:spPr>
            <a:xfrm>
              <a:off x="5433388" y="1177437"/>
              <a:ext cx="1259522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/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D9D94385-662B-C752-FCB6-44815597FB9B}"/>
                </a:ext>
              </a:extLst>
            </p:cNvPr>
            <p:cNvSpPr/>
            <p:nvPr/>
          </p:nvSpPr>
          <p:spPr>
            <a:xfrm>
              <a:off x="5661247" y="670125"/>
              <a:ext cx="45719" cy="79529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4727ACB-D30F-F642-F2E7-D11A17FA7C68}"/>
                </a:ext>
              </a:extLst>
            </p:cNvPr>
            <p:cNvSpPr txBox="1"/>
            <p:nvPr/>
          </p:nvSpPr>
          <p:spPr>
            <a:xfrm>
              <a:off x="5872284" y="424667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36546FE2-2956-233D-0503-90E18F5AE93B}"/>
              </a:ext>
            </a:extLst>
          </p:cNvPr>
          <p:cNvSpPr txBox="1"/>
          <p:nvPr/>
        </p:nvSpPr>
        <p:spPr>
          <a:xfrm>
            <a:off x="2522436" y="4293588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ru-RU" sz="6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42B207D-4F97-170F-36C1-773CB7F12A93}"/>
              </a:ext>
            </a:extLst>
          </p:cNvPr>
          <p:cNvSpPr txBox="1"/>
          <p:nvPr/>
        </p:nvSpPr>
        <p:spPr>
          <a:xfrm>
            <a:off x="6733455" y="3072032"/>
            <a:ext cx="11079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endParaRPr lang="ru-RU" sz="6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5B1614E-C005-77CF-A8F6-BADAA93351C7}"/>
              </a:ext>
            </a:extLst>
          </p:cNvPr>
          <p:cNvSpPr txBox="1"/>
          <p:nvPr/>
        </p:nvSpPr>
        <p:spPr>
          <a:xfrm>
            <a:off x="8817652" y="4236264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C7536E6-45FD-C2CE-42A6-D7A9C223C015}"/>
              </a:ext>
            </a:extLst>
          </p:cNvPr>
          <p:cNvSpPr txBox="1"/>
          <p:nvPr/>
        </p:nvSpPr>
        <p:spPr>
          <a:xfrm>
            <a:off x="7022704" y="3818039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136F60-77CC-8852-8D1C-54C39E2CE43F}"/>
              </a:ext>
            </a:extLst>
          </p:cNvPr>
          <p:cNvSpPr txBox="1"/>
          <p:nvPr/>
        </p:nvSpPr>
        <p:spPr>
          <a:xfrm>
            <a:off x="9656220" y="4878866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A308B149-833F-346D-70B0-C4CA331A2279}"/>
              </a:ext>
            </a:extLst>
          </p:cNvPr>
          <p:cNvGrpSpPr/>
          <p:nvPr/>
        </p:nvGrpSpPr>
        <p:grpSpPr>
          <a:xfrm>
            <a:off x="7632610" y="2383285"/>
            <a:ext cx="1259522" cy="1045715"/>
            <a:chOff x="5433388" y="419706"/>
            <a:chExt cx="1259522" cy="1045715"/>
          </a:xfrm>
        </p:grpSpPr>
        <p:sp>
          <p:nvSpPr>
            <p:cNvPr id="91" name="Прямоугольник 90">
              <a:extLst>
                <a:ext uri="{FF2B5EF4-FFF2-40B4-BE49-F238E27FC236}">
                  <a16:creationId xmlns:a16="http://schemas.microsoft.com/office/drawing/2014/main" id="{9C00471B-B5D0-FC60-A6E7-BDBABE19A2AA}"/>
                </a:ext>
              </a:extLst>
            </p:cNvPr>
            <p:cNvSpPr/>
            <p:nvPr/>
          </p:nvSpPr>
          <p:spPr>
            <a:xfrm>
              <a:off x="5433388" y="1177437"/>
              <a:ext cx="1259522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/>
            </a:p>
          </p:txBody>
        </p:sp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2B3E8C63-7047-D3EA-ECB3-F84BB2E1AE10}"/>
                </a:ext>
              </a:extLst>
            </p:cNvPr>
            <p:cNvSpPr/>
            <p:nvPr/>
          </p:nvSpPr>
          <p:spPr>
            <a:xfrm>
              <a:off x="5661247" y="670125"/>
              <a:ext cx="45719" cy="79529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926DA53-A17E-5C40-6B7C-DDFD4AA18822}"/>
                </a:ext>
              </a:extLst>
            </p:cNvPr>
            <p:cNvSpPr txBox="1"/>
            <p:nvPr/>
          </p:nvSpPr>
          <p:spPr>
            <a:xfrm>
              <a:off x="5769439" y="419706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20E8D38D-56DD-EAA1-6333-55A5AE71D54F}"/>
              </a:ext>
            </a:extLst>
          </p:cNvPr>
          <p:cNvGrpSpPr/>
          <p:nvPr/>
        </p:nvGrpSpPr>
        <p:grpSpPr>
          <a:xfrm>
            <a:off x="8501431" y="3030813"/>
            <a:ext cx="1259522" cy="1045715"/>
            <a:chOff x="5433388" y="419706"/>
            <a:chExt cx="1259522" cy="1045715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9889F0CB-FE82-9EEE-E5A7-834F725B2502}"/>
                </a:ext>
              </a:extLst>
            </p:cNvPr>
            <p:cNvSpPr/>
            <p:nvPr/>
          </p:nvSpPr>
          <p:spPr>
            <a:xfrm>
              <a:off x="5433388" y="1177437"/>
              <a:ext cx="1259522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/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id="{2DE5208C-E893-65AB-53A3-9B01F65B2712}"/>
                </a:ext>
              </a:extLst>
            </p:cNvPr>
            <p:cNvSpPr/>
            <p:nvPr/>
          </p:nvSpPr>
          <p:spPr>
            <a:xfrm>
              <a:off x="5661247" y="670125"/>
              <a:ext cx="45719" cy="79529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CD834C3-497D-08A0-4A46-5041723F9864}"/>
                </a:ext>
              </a:extLst>
            </p:cNvPr>
            <p:cNvSpPr txBox="1"/>
            <p:nvPr/>
          </p:nvSpPr>
          <p:spPr>
            <a:xfrm>
              <a:off x="5769439" y="419706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FFB5A45B-10EA-EF7D-BB1D-CB84C37B6946}"/>
              </a:ext>
            </a:extLst>
          </p:cNvPr>
          <p:cNvSpPr/>
          <p:nvPr/>
        </p:nvSpPr>
        <p:spPr>
          <a:xfrm flipV="1">
            <a:off x="2300650" y="4380952"/>
            <a:ext cx="982683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88A8C6B6-0227-F8CC-6FB7-71565B41BC3D}"/>
              </a:ext>
            </a:extLst>
          </p:cNvPr>
          <p:cNvSpPr/>
          <p:nvPr/>
        </p:nvSpPr>
        <p:spPr>
          <a:xfrm flipV="1">
            <a:off x="6811346" y="3896476"/>
            <a:ext cx="982683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8FA8EB44-5A78-AF63-7600-85DC2BBD8520}"/>
              </a:ext>
            </a:extLst>
          </p:cNvPr>
          <p:cNvGrpSpPr/>
          <p:nvPr/>
        </p:nvGrpSpPr>
        <p:grpSpPr>
          <a:xfrm>
            <a:off x="9279315" y="3652878"/>
            <a:ext cx="1259522" cy="1045715"/>
            <a:chOff x="5433388" y="419706"/>
            <a:chExt cx="1259522" cy="1045715"/>
          </a:xfrm>
        </p:grpSpPr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id="{6D346194-6157-91DF-F411-185DCF8A2686}"/>
                </a:ext>
              </a:extLst>
            </p:cNvPr>
            <p:cNvSpPr/>
            <p:nvPr/>
          </p:nvSpPr>
          <p:spPr>
            <a:xfrm>
              <a:off x="5433388" y="1177437"/>
              <a:ext cx="1259522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/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C2139ECD-EA51-F69E-96FE-C301CF8D90D5}"/>
                </a:ext>
              </a:extLst>
            </p:cNvPr>
            <p:cNvSpPr/>
            <p:nvPr/>
          </p:nvSpPr>
          <p:spPr>
            <a:xfrm>
              <a:off x="5661247" y="670125"/>
              <a:ext cx="45719" cy="79529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03B14EF-7274-6F74-3A4C-761643EB3A88}"/>
                </a:ext>
              </a:extLst>
            </p:cNvPr>
            <p:cNvSpPr txBox="1"/>
            <p:nvPr/>
          </p:nvSpPr>
          <p:spPr>
            <a:xfrm>
              <a:off x="5769439" y="419706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F306E3-E5E3-A0F5-8DBF-C1D0EE51B1B9}"/>
              </a:ext>
            </a:extLst>
          </p:cNvPr>
          <p:cNvSpPr/>
          <p:nvPr/>
        </p:nvSpPr>
        <p:spPr>
          <a:xfrm flipV="1">
            <a:off x="8679047" y="5061891"/>
            <a:ext cx="982683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4804EB73-4EAB-D716-4D48-468A8D623854}"/>
              </a:ext>
            </a:extLst>
          </p:cNvPr>
          <p:cNvGrpSpPr/>
          <p:nvPr/>
        </p:nvGrpSpPr>
        <p:grpSpPr>
          <a:xfrm>
            <a:off x="10107627" y="4266815"/>
            <a:ext cx="1259522" cy="1045715"/>
            <a:chOff x="5433388" y="419706"/>
            <a:chExt cx="1259522" cy="1045715"/>
          </a:xfrm>
        </p:grpSpPr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92BAE0C7-ED44-1EF4-450F-636E2124A0FF}"/>
                </a:ext>
              </a:extLst>
            </p:cNvPr>
            <p:cNvSpPr/>
            <p:nvPr/>
          </p:nvSpPr>
          <p:spPr>
            <a:xfrm>
              <a:off x="5433388" y="1177437"/>
              <a:ext cx="1259522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/>
            </a:p>
          </p:txBody>
        </p:sp>
        <p:sp>
          <p:nvSpPr>
            <p:cNvPr id="109" name="Прямоугольник 108">
              <a:extLst>
                <a:ext uri="{FF2B5EF4-FFF2-40B4-BE49-F238E27FC236}">
                  <a16:creationId xmlns:a16="http://schemas.microsoft.com/office/drawing/2014/main" id="{63ADA546-CCB5-8873-6363-DA90A91AFC7A}"/>
                </a:ext>
              </a:extLst>
            </p:cNvPr>
            <p:cNvSpPr/>
            <p:nvPr/>
          </p:nvSpPr>
          <p:spPr>
            <a:xfrm>
              <a:off x="5661247" y="670125"/>
              <a:ext cx="45719" cy="79529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A1FE598D-B93D-E3C3-8C2A-69FC4D233213}"/>
                </a:ext>
              </a:extLst>
            </p:cNvPr>
            <p:cNvSpPr txBox="1"/>
            <p:nvPr/>
          </p:nvSpPr>
          <p:spPr>
            <a:xfrm>
              <a:off x="5769439" y="419706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92F8280E-6659-47DB-D91C-7E5338F5FCF9}"/>
              </a:ext>
            </a:extLst>
          </p:cNvPr>
          <p:cNvSpPr/>
          <p:nvPr/>
        </p:nvSpPr>
        <p:spPr>
          <a:xfrm flipV="1">
            <a:off x="9488527" y="5664297"/>
            <a:ext cx="982683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2F1E0D7-1CCB-EBEC-E602-52DF82BAA0C5}"/>
              </a:ext>
            </a:extLst>
          </p:cNvPr>
          <p:cNvSpPr txBox="1"/>
          <p:nvPr/>
        </p:nvSpPr>
        <p:spPr>
          <a:xfrm>
            <a:off x="1547465" y="5377015"/>
            <a:ext cx="599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CEE6773-D065-1EE1-F9F4-566C30E56F5F}"/>
              </a:ext>
            </a:extLst>
          </p:cNvPr>
          <p:cNvSpPr txBox="1"/>
          <p:nvPr/>
        </p:nvSpPr>
        <p:spPr>
          <a:xfrm>
            <a:off x="2099541" y="5377015"/>
            <a:ext cx="599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89BAF38-710C-DB8B-7655-F99D064DB569}"/>
              </a:ext>
            </a:extLst>
          </p:cNvPr>
          <p:cNvSpPr txBox="1"/>
          <p:nvPr/>
        </p:nvSpPr>
        <p:spPr>
          <a:xfrm>
            <a:off x="2651617" y="5377015"/>
            <a:ext cx="599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07ED08D-1A8A-75CC-F2AF-5A644801E8EF}"/>
              </a:ext>
            </a:extLst>
          </p:cNvPr>
          <p:cNvSpPr txBox="1"/>
          <p:nvPr/>
        </p:nvSpPr>
        <p:spPr>
          <a:xfrm>
            <a:off x="6232501" y="5417291"/>
            <a:ext cx="599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A566A05-5E64-C4EC-1B03-C7D98C723E99}"/>
              </a:ext>
            </a:extLst>
          </p:cNvPr>
          <p:cNvSpPr txBox="1"/>
          <p:nvPr/>
        </p:nvSpPr>
        <p:spPr>
          <a:xfrm>
            <a:off x="8130168" y="5809355"/>
            <a:ext cx="492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3C2CA20-A03E-950D-D829-DBF35DAB4AFA}"/>
              </a:ext>
            </a:extLst>
          </p:cNvPr>
          <p:cNvGrpSpPr/>
          <p:nvPr/>
        </p:nvGrpSpPr>
        <p:grpSpPr>
          <a:xfrm>
            <a:off x="3026985" y="2925609"/>
            <a:ext cx="1259522" cy="1040754"/>
            <a:chOff x="5433388" y="424667"/>
            <a:chExt cx="1259522" cy="1040754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0A55DCD6-4319-AC1E-F86A-3349C25F0B21}"/>
                </a:ext>
              </a:extLst>
            </p:cNvPr>
            <p:cNvSpPr/>
            <p:nvPr/>
          </p:nvSpPr>
          <p:spPr>
            <a:xfrm>
              <a:off x="5433388" y="1177437"/>
              <a:ext cx="1259522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56D29986-08B9-D8FC-68BC-B971FCA42391}"/>
                </a:ext>
              </a:extLst>
            </p:cNvPr>
            <p:cNvSpPr/>
            <p:nvPr/>
          </p:nvSpPr>
          <p:spPr>
            <a:xfrm>
              <a:off x="5661247" y="670125"/>
              <a:ext cx="45719" cy="79529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6E5AE1-4396-3B5E-3F32-931A12CE3DAF}"/>
                </a:ext>
              </a:extLst>
            </p:cNvPr>
            <p:cNvSpPr txBox="1"/>
            <p:nvPr/>
          </p:nvSpPr>
          <p:spPr>
            <a:xfrm>
              <a:off x="5872284" y="424667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43092E4-F4ED-C6C9-11E5-0D4DBDD29184}"/>
              </a:ext>
            </a:extLst>
          </p:cNvPr>
          <p:cNvSpPr txBox="1"/>
          <p:nvPr/>
        </p:nvSpPr>
        <p:spPr>
          <a:xfrm>
            <a:off x="3092444" y="5713331"/>
            <a:ext cx="492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5A9B72-067E-9DEF-81D9-4B03883A339E}"/>
              </a:ext>
            </a:extLst>
          </p:cNvPr>
          <p:cNvSpPr txBox="1"/>
          <p:nvPr/>
        </p:nvSpPr>
        <p:spPr>
          <a:xfrm>
            <a:off x="6678805" y="2417234"/>
            <a:ext cx="11079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946AE2-BC50-05ED-431A-9DDA49468DEF}"/>
              </a:ext>
            </a:extLst>
          </p:cNvPr>
          <p:cNvSpPr txBox="1"/>
          <p:nvPr/>
        </p:nvSpPr>
        <p:spPr>
          <a:xfrm>
            <a:off x="7968661" y="3625395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ru-RU" sz="6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5EFD47E-4162-EAF3-16EE-71A8A03EEF97}"/>
              </a:ext>
            </a:extLst>
          </p:cNvPr>
          <p:cNvSpPr/>
          <p:nvPr/>
        </p:nvSpPr>
        <p:spPr>
          <a:xfrm flipV="1">
            <a:off x="7807202" y="4426100"/>
            <a:ext cx="982683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1E3E31-FCE7-CCAD-4E0E-867DFDADC825}"/>
              </a:ext>
            </a:extLst>
          </p:cNvPr>
          <p:cNvSpPr txBox="1"/>
          <p:nvPr/>
        </p:nvSpPr>
        <p:spPr>
          <a:xfrm>
            <a:off x="7975377" y="4342495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6D319B-B6AA-5DC2-F903-A321153B3506}"/>
              </a:ext>
            </a:extLst>
          </p:cNvPr>
          <p:cNvSpPr txBox="1"/>
          <p:nvPr/>
        </p:nvSpPr>
        <p:spPr>
          <a:xfrm>
            <a:off x="8861454" y="4980668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9C8709-8AD4-53F0-975F-DCE3244AEBAF}"/>
              </a:ext>
            </a:extLst>
          </p:cNvPr>
          <p:cNvSpPr txBox="1"/>
          <p:nvPr/>
        </p:nvSpPr>
        <p:spPr>
          <a:xfrm>
            <a:off x="5722519" y="5417291"/>
            <a:ext cx="599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EDE5B8-DFA7-B5B6-1671-4E9D99F4EF42}"/>
              </a:ext>
            </a:extLst>
          </p:cNvPr>
          <p:cNvSpPr txBox="1"/>
          <p:nvPr/>
        </p:nvSpPr>
        <p:spPr>
          <a:xfrm>
            <a:off x="6742483" y="5417291"/>
            <a:ext cx="599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88D155-3114-A34A-6BE7-2C17B4A4AD89}"/>
              </a:ext>
            </a:extLst>
          </p:cNvPr>
          <p:cNvSpPr txBox="1"/>
          <p:nvPr/>
        </p:nvSpPr>
        <p:spPr>
          <a:xfrm>
            <a:off x="7252465" y="5417291"/>
            <a:ext cx="599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0BF7F7-3E84-43CD-15C3-E4F7E2124BE7}"/>
              </a:ext>
            </a:extLst>
          </p:cNvPr>
          <p:cNvSpPr txBox="1"/>
          <p:nvPr/>
        </p:nvSpPr>
        <p:spPr>
          <a:xfrm>
            <a:off x="7762445" y="5417291"/>
            <a:ext cx="599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6C2D5F47-1DD3-16F9-DF6B-526A1C97300C}"/>
              </a:ext>
            </a:extLst>
          </p:cNvPr>
          <p:cNvCxnSpPr>
            <a:cxnSpLocks/>
          </p:cNvCxnSpPr>
          <p:nvPr/>
        </p:nvCxnSpPr>
        <p:spPr>
          <a:xfrm flipH="1" flipV="1">
            <a:off x="6956711" y="4675960"/>
            <a:ext cx="3138423" cy="192156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2CBDA5E3-A018-73C2-B7A8-FE26DB85F637}"/>
              </a:ext>
            </a:extLst>
          </p:cNvPr>
          <p:cNvCxnSpPr>
            <a:cxnSpLocks/>
          </p:cNvCxnSpPr>
          <p:nvPr/>
        </p:nvCxnSpPr>
        <p:spPr>
          <a:xfrm flipH="1" flipV="1">
            <a:off x="1050303" y="4197794"/>
            <a:ext cx="1750682" cy="119739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1A0FEC60-7749-87D5-9B8C-8A6F4D13462B}"/>
              </a:ext>
            </a:extLst>
          </p:cNvPr>
          <p:cNvGrpSpPr/>
          <p:nvPr/>
        </p:nvGrpSpPr>
        <p:grpSpPr>
          <a:xfrm>
            <a:off x="0" y="134626"/>
            <a:ext cx="12191999" cy="671613"/>
            <a:chOff x="0" y="134626"/>
            <a:chExt cx="12191999" cy="671613"/>
          </a:xfrm>
        </p:grpSpPr>
        <p:sp>
          <p:nvSpPr>
            <p:cNvPr id="38" name="Скругленный прямоугольник 4">
              <a:extLst>
                <a:ext uri="{FF2B5EF4-FFF2-40B4-BE49-F238E27FC236}">
                  <a16:creationId xmlns:a16="http://schemas.microsoft.com/office/drawing/2014/main" id="{F5BEB1EA-F140-1246-5DB0-0CF529D2A09B}"/>
                </a:ext>
              </a:extLst>
            </p:cNvPr>
            <p:cNvSpPr/>
            <p:nvPr/>
          </p:nvSpPr>
          <p:spPr>
            <a:xfrm>
              <a:off x="953890" y="134626"/>
              <a:ext cx="10088217" cy="671613"/>
            </a:xfrm>
            <a:prstGeom prst="roundRect">
              <a:avLst/>
            </a:prstGeom>
            <a:ln w="28575"/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421578D-CB32-6AC7-9B8B-5D0E103BD291}"/>
                </a:ext>
              </a:extLst>
            </p:cNvPr>
            <p:cNvSpPr txBox="1"/>
            <p:nvPr/>
          </p:nvSpPr>
          <p:spPr>
            <a:xfrm>
              <a:off x="0" y="153410"/>
              <a:ext cx="12191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atin typeface="Arial Black" panose="020B0A04020102020204" pitchFamily="34" charset="0"/>
                </a:rPr>
                <a:t>МЕТОД «ДЕЛЕНИЯ НА 2»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9314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8C3438-95A2-1A08-326D-1F78B204B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C45485BD-F3AB-CE32-842A-E8592F40EDA0}"/>
              </a:ext>
            </a:extLst>
          </p:cNvPr>
          <p:cNvSpPr txBox="1"/>
          <p:nvPr/>
        </p:nvSpPr>
        <p:spPr>
          <a:xfrm>
            <a:off x="495190" y="4792095"/>
            <a:ext cx="492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FF80BEA-2A55-1D15-3DB2-09FEC959C374}"/>
              </a:ext>
            </a:extLst>
          </p:cNvPr>
          <p:cNvSpPr txBox="1"/>
          <p:nvPr/>
        </p:nvSpPr>
        <p:spPr>
          <a:xfrm>
            <a:off x="468115" y="403065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4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55" name="Группа 154">
            <a:extLst>
              <a:ext uri="{FF2B5EF4-FFF2-40B4-BE49-F238E27FC236}">
                <a16:creationId xmlns:a16="http://schemas.microsoft.com/office/drawing/2014/main" id="{36F4C119-4894-D027-DAE2-D3FE6BEABF8F}"/>
              </a:ext>
            </a:extLst>
          </p:cNvPr>
          <p:cNvGrpSpPr/>
          <p:nvPr/>
        </p:nvGrpSpPr>
        <p:grpSpPr>
          <a:xfrm>
            <a:off x="0" y="134626"/>
            <a:ext cx="12191999" cy="671613"/>
            <a:chOff x="0" y="134626"/>
            <a:chExt cx="12191999" cy="671613"/>
          </a:xfrm>
        </p:grpSpPr>
        <p:sp>
          <p:nvSpPr>
            <p:cNvPr id="156" name="Скругленный прямоугольник 4">
              <a:extLst>
                <a:ext uri="{FF2B5EF4-FFF2-40B4-BE49-F238E27FC236}">
                  <a16:creationId xmlns:a16="http://schemas.microsoft.com/office/drawing/2014/main" id="{286848DA-AFD1-CBB0-DEA8-6942FB5B3008}"/>
                </a:ext>
              </a:extLst>
            </p:cNvPr>
            <p:cNvSpPr/>
            <p:nvPr/>
          </p:nvSpPr>
          <p:spPr>
            <a:xfrm>
              <a:off x="953890" y="134626"/>
              <a:ext cx="10088217" cy="671613"/>
            </a:xfrm>
            <a:prstGeom prst="roundRect">
              <a:avLst/>
            </a:prstGeom>
            <a:ln w="28575"/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0A77C7AC-8EC1-DBC1-BD6D-3B7A21542C82}"/>
                </a:ext>
              </a:extLst>
            </p:cNvPr>
            <p:cNvSpPr txBox="1"/>
            <p:nvPr/>
          </p:nvSpPr>
          <p:spPr>
            <a:xfrm>
              <a:off x="0" y="153410"/>
              <a:ext cx="12191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atin typeface="Arial Black" panose="020B0A04020102020204" pitchFamily="34" charset="0"/>
                </a:rPr>
                <a:t>МЕТОД «ВЫДЕЛЕНИЕ СТЕПЕНИ 2-ки»</a:t>
              </a: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334963" y="1157005"/>
            <a:ext cx="11522075" cy="2271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4963" y="1159945"/>
            <a:ext cx="115220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Для перевода из десятичной системы счисления в двоичную предполагает разложение числа по степеням двойки.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Каждая очередная степень — это наибольшая степень двойки, которая меньше разлагаемого числа.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7E585C53-D7BA-1225-4822-EEA4CCD36448}"/>
              </a:ext>
            </a:extLst>
          </p:cNvPr>
          <p:cNvSpPr/>
          <p:nvPr/>
        </p:nvSpPr>
        <p:spPr>
          <a:xfrm>
            <a:off x="574356" y="4771298"/>
            <a:ext cx="1108424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FF80BEA-2A55-1D15-3DB2-09FEC959C374}"/>
              </a:ext>
            </a:extLst>
          </p:cNvPr>
          <p:cNvSpPr txBox="1"/>
          <p:nvPr/>
        </p:nvSpPr>
        <p:spPr>
          <a:xfrm>
            <a:off x="1473819" y="403065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4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FF80BEA-2A55-1D15-3DB2-09FEC959C374}"/>
              </a:ext>
            </a:extLst>
          </p:cNvPr>
          <p:cNvSpPr txBox="1"/>
          <p:nvPr/>
        </p:nvSpPr>
        <p:spPr>
          <a:xfrm>
            <a:off x="2479523" y="403065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4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F80BEA-2A55-1D15-3DB2-09FEC959C374}"/>
              </a:ext>
            </a:extLst>
          </p:cNvPr>
          <p:cNvSpPr txBox="1"/>
          <p:nvPr/>
        </p:nvSpPr>
        <p:spPr>
          <a:xfrm>
            <a:off x="3485227" y="403065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4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FF80BEA-2A55-1D15-3DB2-09FEC959C374}"/>
              </a:ext>
            </a:extLst>
          </p:cNvPr>
          <p:cNvSpPr txBox="1"/>
          <p:nvPr/>
        </p:nvSpPr>
        <p:spPr>
          <a:xfrm>
            <a:off x="4490931" y="403065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4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FF80BEA-2A55-1D15-3DB2-09FEC959C374}"/>
              </a:ext>
            </a:extLst>
          </p:cNvPr>
          <p:cNvSpPr txBox="1"/>
          <p:nvPr/>
        </p:nvSpPr>
        <p:spPr>
          <a:xfrm>
            <a:off x="5496635" y="403065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4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FF80BEA-2A55-1D15-3DB2-09FEC959C374}"/>
              </a:ext>
            </a:extLst>
          </p:cNvPr>
          <p:cNvSpPr txBox="1"/>
          <p:nvPr/>
        </p:nvSpPr>
        <p:spPr>
          <a:xfrm>
            <a:off x="6502339" y="403065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4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FF80BEA-2A55-1D15-3DB2-09FEC959C374}"/>
              </a:ext>
            </a:extLst>
          </p:cNvPr>
          <p:cNvSpPr txBox="1"/>
          <p:nvPr/>
        </p:nvSpPr>
        <p:spPr>
          <a:xfrm>
            <a:off x="7508043" y="403065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4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F80BEA-2A55-1D15-3DB2-09FEC959C374}"/>
              </a:ext>
            </a:extLst>
          </p:cNvPr>
          <p:cNvSpPr txBox="1"/>
          <p:nvPr/>
        </p:nvSpPr>
        <p:spPr>
          <a:xfrm>
            <a:off x="8513747" y="403065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4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FF80BEA-2A55-1D15-3DB2-09FEC959C374}"/>
              </a:ext>
            </a:extLst>
          </p:cNvPr>
          <p:cNvSpPr txBox="1"/>
          <p:nvPr/>
        </p:nvSpPr>
        <p:spPr>
          <a:xfrm>
            <a:off x="9519451" y="403065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4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FF80BEA-2A55-1D15-3DB2-09FEC959C374}"/>
              </a:ext>
            </a:extLst>
          </p:cNvPr>
          <p:cNvSpPr txBox="1"/>
          <p:nvPr/>
        </p:nvSpPr>
        <p:spPr>
          <a:xfrm>
            <a:off x="10525158" y="4030658"/>
            <a:ext cx="1047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4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45485BD-F3AB-CE32-842A-E8592F40EDA0}"/>
              </a:ext>
            </a:extLst>
          </p:cNvPr>
          <p:cNvSpPr txBox="1"/>
          <p:nvPr/>
        </p:nvSpPr>
        <p:spPr>
          <a:xfrm>
            <a:off x="1497079" y="4792095"/>
            <a:ext cx="492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45485BD-F3AB-CE32-842A-E8592F40EDA0}"/>
              </a:ext>
            </a:extLst>
          </p:cNvPr>
          <p:cNvSpPr txBox="1"/>
          <p:nvPr/>
        </p:nvSpPr>
        <p:spPr>
          <a:xfrm>
            <a:off x="2479523" y="4792095"/>
            <a:ext cx="492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45485BD-F3AB-CE32-842A-E8592F40EDA0}"/>
              </a:ext>
            </a:extLst>
          </p:cNvPr>
          <p:cNvSpPr txBox="1"/>
          <p:nvPr/>
        </p:nvSpPr>
        <p:spPr>
          <a:xfrm>
            <a:off x="3500493" y="4792095"/>
            <a:ext cx="492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45485BD-F3AB-CE32-842A-E8592F40EDA0}"/>
              </a:ext>
            </a:extLst>
          </p:cNvPr>
          <p:cNvSpPr txBox="1"/>
          <p:nvPr/>
        </p:nvSpPr>
        <p:spPr>
          <a:xfrm>
            <a:off x="4378738" y="4792095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45485BD-F3AB-CE32-842A-E8592F40EDA0}"/>
              </a:ext>
            </a:extLst>
          </p:cNvPr>
          <p:cNvSpPr txBox="1"/>
          <p:nvPr/>
        </p:nvSpPr>
        <p:spPr>
          <a:xfrm>
            <a:off x="5386447" y="4792095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32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45485BD-F3AB-CE32-842A-E8592F40EDA0}"/>
              </a:ext>
            </a:extLst>
          </p:cNvPr>
          <p:cNvSpPr txBox="1"/>
          <p:nvPr/>
        </p:nvSpPr>
        <p:spPr>
          <a:xfrm>
            <a:off x="6392810" y="4792095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64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45485BD-F3AB-CE32-842A-E8592F40EDA0}"/>
              </a:ext>
            </a:extLst>
          </p:cNvPr>
          <p:cNvSpPr txBox="1"/>
          <p:nvPr/>
        </p:nvSpPr>
        <p:spPr>
          <a:xfrm>
            <a:off x="7281106" y="4792095"/>
            <a:ext cx="1107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128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5485BD-F3AB-CE32-842A-E8592F40EDA0}"/>
              </a:ext>
            </a:extLst>
          </p:cNvPr>
          <p:cNvSpPr txBox="1"/>
          <p:nvPr/>
        </p:nvSpPr>
        <p:spPr>
          <a:xfrm>
            <a:off x="8346705" y="4792095"/>
            <a:ext cx="1107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256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45485BD-F3AB-CE32-842A-E8592F40EDA0}"/>
              </a:ext>
            </a:extLst>
          </p:cNvPr>
          <p:cNvSpPr txBox="1"/>
          <p:nvPr/>
        </p:nvSpPr>
        <p:spPr>
          <a:xfrm>
            <a:off x="9374519" y="4792095"/>
            <a:ext cx="1107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512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45485BD-F3AB-CE32-842A-E8592F40EDA0}"/>
              </a:ext>
            </a:extLst>
          </p:cNvPr>
          <p:cNvSpPr txBox="1"/>
          <p:nvPr/>
        </p:nvSpPr>
        <p:spPr>
          <a:xfrm>
            <a:off x="10384420" y="4792095"/>
            <a:ext cx="1415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1024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D9D94385-662B-C752-FCB6-44815597FB9B}"/>
              </a:ext>
            </a:extLst>
          </p:cNvPr>
          <p:cNvSpPr/>
          <p:nvPr/>
        </p:nvSpPr>
        <p:spPr>
          <a:xfrm>
            <a:off x="1232165" y="4404964"/>
            <a:ext cx="45719" cy="7952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D9D94385-662B-C752-FCB6-44815597FB9B}"/>
              </a:ext>
            </a:extLst>
          </p:cNvPr>
          <p:cNvSpPr/>
          <p:nvPr/>
        </p:nvSpPr>
        <p:spPr>
          <a:xfrm>
            <a:off x="2252721" y="4404964"/>
            <a:ext cx="45719" cy="7952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D9D94385-662B-C752-FCB6-44815597FB9B}"/>
              </a:ext>
            </a:extLst>
          </p:cNvPr>
          <p:cNvSpPr/>
          <p:nvPr/>
        </p:nvSpPr>
        <p:spPr>
          <a:xfrm>
            <a:off x="3273277" y="4404964"/>
            <a:ext cx="45719" cy="7952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D9D94385-662B-C752-FCB6-44815597FB9B}"/>
              </a:ext>
            </a:extLst>
          </p:cNvPr>
          <p:cNvSpPr/>
          <p:nvPr/>
        </p:nvSpPr>
        <p:spPr>
          <a:xfrm>
            <a:off x="4293833" y="4404964"/>
            <a:ext cx="45719" cy="7952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D9D94385-662B-C752-FCB6-44815597FB9B}"/>
              </a:ext>
            </a:extLst>
          </p:cNvPr>
          <p:cNvSpPr/>
          <p:nvPr/>
        </p:nvSpPr>
        <p:spPr>
          <a:xfrm>
            <a:off x="5314389" y="4404964"/>
            <a:ext cx="45719" cy="7952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D9D94385-662B-C752-FCB6-44815597FB9B}"/>
              </a:ext>
            </a:extLst>
          </p:cNvPr>
          <p:cNvSpPr/>
          <p:nvPr/>
        </p:nvSpPr>
        <p:spPr>
          <a:xfrm>
            <a:off x="6334945" y="4404964"/>
            <a:ext cx="45719" cy="7952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D9D94385-662B-C752-FCB6-44815597FB9B}"/>
              </a:ext>
            </a:extLst>
          </p:cNvPr>
          <p:cNvSpPr/>
          <p:nvPr/>
        </p:nvSpPr>
        <p:spPr>
          <a:xfrm>
            <a:off x="7355501" y="4404964"/>
            <a:ext cx="45719" cy="7952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D9D94385-662B-C752-FCB6-44815597FB9B}"/>
              </a:ext>
            </a:extLst>
          </p:cNvPr>
          <p:cNvSpPr/>
          <p:nvPr/>
        </p:nvSpPr>
        <p:spPr>
          <a:xfrm>
            <a:off x="8376057" y="4404964"/>
            <a:ext cx="45719" cy="7952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D9D94385-662B-C752-FCB6-44815597FB9B}"/>
              </a:ext>
            </a:extLst>
          </p:cNvPr>
          <p:cNvSpPr/>
          <p:nvPr/>
        </p:nvSpPr>
        <p:spPr>
          <a:xfrm>
            <a:off x="9396613" y="4404964"/>
            <a:ext cx="45719" cy="7952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D9D94385-662B-C752-FCB6-44815597FB9B}"/>
              </a:ext>
            </a:extLst>
          </p:cNvPr>
          <p:cNvSpPr/>
          <p:nvPr/>
        </p:nvSpPr>
        <p:spPr>
          <a:xfrm>
            <a:off x="10417169" y="4404964"/>
            <a:ext cx="45719" cy="7952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509731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639" y="2211654"/>
            <a:ext cx="12939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77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98552" y="2221926"/>
            <a:ext cx="12939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64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2645602" y="4389217"/>
            <a:ext cx="599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536548" y="4389217"/>
            <a:ext cx="599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407422" y="4389217"/>
            <a:ext cx="599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288508" y="4389217"/>
            <a:ext cx="599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7707085" y="4389217"/>
            <a:ext cx="599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8984071" y="4389217"/>
            <a:ext cx="599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0125662" y="4389217"/>
            <a:ext cx="599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649915" y="2211654"/>
            <a:ext cx="739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277651" y="2221926"/>
            <a:ext cx="739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702111" y="2221926"/>
            <a:ext cx="739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126572" y="2221926"/>
            <a:ext cx="739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065421" y="2221926"/>
            <a:ext cx="739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489881" y="2221926"/>
            <a:ext cx="739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914341" y="2221926"/>
            <a:ext cx="739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496281" y="3243273"/>
            <a:ext cx="853279" cy="1145944"/>
            <a:chOff x="2496281" y="3242760"/>
            <a:chExt cx="853279" cy="1145944"/>
          </a:xfrm>
        </p:grpSpPr>
        <p:sp>
          <p:nvSpPr>
            <p:cNvPr id="69" name="TextBox 68"/>
            <p:cNvSpPr txBox="1"/>
            <p:nvPr/>
          </p:nvSpPr>
          <p:spPr>
            <a:xfrm>
              <a:off x="2496281" y="3465374"/>
              <a:ext cx="5998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796203" y="3242760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5263386" y="3243273"/>
            <a:ext cx="880287" cy="1145944"/>
            <a:chOff x="2496281" y="3242760"/>
            <a:chExt cx="880287" cy="1145944"/>
          </a:xfrm>
        </p:grpSpPr>
        <p:sp>
          <p:nvSpPr>
            <p:cNvPr id="80" name="TextBox 79"/>
            <p:cNvSpPr txBox="1"/>
            <p:nvPr/>
          </p:nvSpPr>
          <p:spPr>
            <a:xfrm>
              <a:off x="2496281" y="3465374"/>
              <a:ext cx="5998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823211" y="3242760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7645123" y="3243273"/>
            <a:ext cx="905016" cy="1145944"/>
            <a:chOff x="2496281" y="3242760"/>
            <a:chExt cx="905016" cy="1145944"/>
          </a:xfrm>
        </p:grpSpPr>
        <p:sp>
          <p:nvSpPr>
            <p:cNvPr id="84" name="TextBox 83"/>
            <p:cNvSpPr txBox="1"/>
            <p:nvPr/>
          </p:nvSpPr>
          <p:spPr>
            <a:xfrm>
              <a:off x="2496281" y="3465374"/>
              <a:ext cx="5998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847940" y="3242760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120" name="Группа 119"/>
          <p:cNvGrpSpPr/>
          <p:nvPr/>
        </p:nvGrpSpPr>
        <p:grpSpPr>
          <a:xfrm>
            <a:off x="10069584" y="3243273"/>
            <a:ext cx="853279" cy="1145944"/>
            <a:chOff x="2496281" y="3242760"/>
            <a:chExt cx="853279" cy="1145944"/>
          </a:xfrm>
        </p:grpSpPr>
        <p:sp>
          <p:nvSpPr>
            <p:cNvPr id="121" name="TextBox 120"/>
            <p:cNvSpPr txBox="1"/>
            <p:nvPr/>
          </p:nvSpPr>
          <p:spPr>
            <a:xfrm>
              <a:off x="2496281" y="3465374"/>
              <a:ext cx="5998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796203" y="3242760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3478521" y="3243273"/>
            <a:ext cx="877499" cy="1145944"/>
            <a:chOff x="2496281" y="3242760"/>
            <a:chExt cx="877499" cy="1145944"/>
          </a:xfrm>
        </p:grpSpPr>
        <p:sp>
          <p:nvSpPr>
            <p:cNvPr id="124" name="TextBox 123"/>
            <p:cNvSpPr txBox="1"/>
            <p:nvPr/>
          </p:nvSpPr>
          <p:spPr>
            <a:xfrm>
              <a:off x="2496281" y="3465374"/>
              <a:ext cx="5998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820423" y="3242760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126" name="Группа 125"/>
          <p:cNvGrpSpPr/>
          <p:nvPr/>
        </p:nvGrpSpPr>
        <p:grpSpPr>
          <a:xfrm>
            <a:off x="4334485" y="3243273"/>
            <a:ext cx="877499" cy="1145944"/>
            <a:chOff x="2496281" y="3242760"/>
            <a:chExt cx="877499" cy="1145944"/>
          </a:xfrm>
        </p:grpSpPr>
        <p:sp>
          <p:nvSpPr>
            <p:cNvPr id="127" name="TextBox 126"/>
            <p:cNvSpPr txBox="1"/>
            <p:nvPr/>
          </p:nvSpPr>
          <p:spPr>
            <a:xfrm>
              <a:off x="2496281" y="3465374"/>
              <a:ext cx="5998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820423" y="3242760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8904318" y="3243273"/>
            <a:ext cx="877499" cy="1145944"/>
            <a:chOff x="2496281" y="3242760"/>
            <a:chExt cx="877499" cy="1145944"/>
          </a:xfrm>
        </p:grpSpPr>
        <p:sp>
          <p:nvSpPr>
            <p:cNvPr id="130" name="TextBox 129"/>
            <p:cNvSpPr txBox="1"/>
            <p:nvPr/>
          </p:nvSpPr>
          <p:spPr>
            <a:xfrm>
              <a:off x="2496281" y="3465374"/>
              <a:ext cx="5998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820423" y="3242760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sp>
        <p:nvSpPr>
          <p:cNvPr id="132" name="Прямоугольник 131"/>
          <p:cNvSpPr/>
          <p:nvPr/>
        </p:nvSpPr>
        <p:spPr>
          <a:xfrm rot="2551797" flipV="1">
            <a:off x="3373809" y="3813234"/>
            <a:ext cx="850108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133" name="Прямоугольник 132"/>
          <p:cNvSpPr/>
          <p:nvPr/>
        </p:nvSpPr>
        <p:spPr>
          <a:xfrm rot="2551797" flipV="1">
            <a:off x="4218992" y="3813235"/>
            <a:ext cx="850108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134" name="Прямоугольник 133"/>
          <p:cNvSpPr/>
          <p:nvPr/>
        </p:nvSpPr>
        <p:spPr>
          <a:xfrm rot="2551797" flipV="1">
            <a:off x="8750423" y="3834548"/>
            <a:ext cx="850108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135" name="TextBox 134"/>
          <p:cNvSpPr txBox="1"/>
          <p:nvPr/>
        </p:nvSpPr>
        <p:spPr>
          <a:xfrm>
            <a:off x="5321267" y="5493652"/>
            <a:ext cx="599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831760" y="5493652"/>
            <a:ext cx="599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342253" y="5493652"/>
            <a:ext cx="599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852746" y="5493652"/>
            <a:ext cx="599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7363239" y="5493652"/>
            <a:ext cx="599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7873732" y="5493652"/>
            <a:ext cx="599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8384227" y="5493652"/>
            <a:ext cx="599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8807002" y="5877776"/>
            <a:ext cx="492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D77E21C-BE19-3F62-0E03-DD26D1E6EF4D}"/>
              </a:ext>
            </a:extLst>
          </p:cNvPr>
          <p:cNvGrpSpPr/>
          <p:nvPr/>
        </p:nvGrpSpPr>
        <p:grpSpPr>
          <a:xfrm>
            <a:off x="0" y="134626"/>
            <a:ext cx="12191999" cy="671613"/>
            <a:chOff x="0" y="134626"/>
            <a:chExt cx="12191999" cy="671613"/>
          </a:xfrm>
        </p:grpSpPr>
        <p:sp>
          <p:nvSpPr>
            <p:cNvPr id="4" name="Скругленный прямоугольник 4">
              <a:extLst>
                <a:ext uri="{FF2B5EF4-FFF2-40B4-BE49-F238E27FC236}">
                  <a16:creationId xmlns:a16="http://schemas.microsoft.com/office/drawing/2014/main" id="{DC37F6D5-2C5B-0279-7C78-22AB792941E7}"/>
                </a:ext>
              </a:extLst>
            </p:cNvPr>
            <p:cNvSpPr/>
            <p:nvPr/>
          </p:nvSpPr>
          <p:spPr>
            <a:xfrm>
              <a:off x="953890" y="134626"/>
              <a:ext cx="10088217" cy="671613"/>
            </a:xfrm>
            <a:prstGeom prst="roundRect">
              <a:avLst/>
            </a:prstGeom>
            <a:ln w="28575"/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6ADF27-6C3E-9C90-A447-EA8F65B54513}"/>
                </a:ext>
              </a:extLst>
            </p:cNvPr>
            <p:cNvSpPr txBox="1"/>
            <p:nvPr/>
          </p:nvSpPr>
          <p:spPr>
            <a:xfrm>
              <a:off x="0" y="153410"/>
              <a:ext cx="12191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atin typeface="Arial Black" panose="020B0A04020102020204" pitchFamily="34" charset="0"/>
                </a:rPr>
                <a:t>МЕТОД «ВЫДЕЛЕНИЕ СТЕПЕНИ 2-ки»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118797" y="1048789"/>
            <a:ext cx="38779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77</a:t>
            </a:r>
            <a:r>
              <a:rPr lang="ru-RU" sz="6000" b="1" baseline="-25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ru-RU" sz="6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6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ru-RU" sz="6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Х</a:t>
            </a:r>
            <a:r>
              <a:rPr lang="ru-RU" sz="6000" b="1" baseline="-25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60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27B8199-B810-B6D6-3C85-55E03A992E41}"/>
              </a:ext>
            </a:extLst>
          </p:cNvPr>
          <p:cNvSpPr txBox="1"/>
          <p:nvPr/>
        </p:nvSpPr>
        <p:spPr>
          <a:xfrm>
            <a:off x="2795702" y="5493652"/>
            <a:ext cx="2675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Ответ:</a:t>
            </a:r>
          </a:p>
        </p:txBody>
      </p:sp>
    </p:spTree>
    <p:extLst>
      <p:ext uri="{BB962C8B-B14F-4D97-AF65-F5344CB8AC3E}">
        <p14:creationId xmlns:p14="http://schemas.microsoft.com/office/powerpoint/2010/main" val="169078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8C3438-95A2-1A08-326D-1F78B204B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>
            <a:extLst>
              <a:ext uri="{FF2B5EF4-FFF2-40B4-BE49-F238E27FC236}">
                <a16:creationId xmlns:a16="http://schemas.microsoft.com/office/drawing/2014/main" id="{C4C87F31-5BEA-7C36-D066-48881CF320A2}"/>
              </a:ext>
            </a:extLst>
          </p:cNvPr>
          <p:cNvSpPr txBox="1"/>
          <p:nvPr/>
        </p:nvSpPr>
        <p:spPr>
          <a:xfrm>
            <a:off x="593138" y="3429000"/>
            <a:ext cx="92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D7EC28D-879E-695F-B849-13BB751CD3F9}"/>
              </a:ext>
            </a:extLst>
          </p:cNvPr>
          <p:cNvSpPr txBox="1"/>
          <p:nvPr/>
        </p:nvSpPr>
        <p:spPr>
          <a:xfrm>
            <a:off x="2445051" y="3439272"/>
            <a:ext cx="92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endParaRPr lang="ru-RU" sz="4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45485BD-F3AB-CE32-842A-E8592F40EDA0}"/>
              </a:ext>
            </a:extLst>
          </p:cNvPr>
          <p:cNvSpPr txBox="1"/>
          <p:nvPr/>
        </p:nvSpPr>
        <p:spPr>
          <a:xfrm>
            <a:off x="2529827" y="4716926"/>
            <a:ext cx="553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E6E96A0-3262-1B08-CED2-15EE90FDB597}"/>
              </a:ext>
            </a:extLst>
          </p:cNvPr>
          <p:cNvSpPr txBox="1"/>
          <p:nvPr/>
        </p:nvSpPr>
        <p:spPr>
          <a:xfrm>
            <a:off x="7081482" y="4716926"/>
            <a:ext cx="553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F9A28BA-F7D0-DB68-C38F-060813E38941}"/>
              </a:ext>
            </a:extLst>
          </p:cNvPr>
          <p:cNvSpPr txBox="1"/>
          <p:nvPr/>
        </p:nvSpPr>
        <p:spPr>
          <a:xfrm>
            <a:off x="4133276" y="4716926"/>
            <a:ext cx="553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005C6DC-B798-8D55-C0D3-6644172A1644}"/>
              </a:ext>
            </a:extLst>
          </p:cNvPr>
          <p:cNvSpPr txBox="1"/>
          <p:nvPr/>
        </p:nvSpPr>
        <p:spPr>
          <a:xfrm>
            <a:off x="1796414" y="3429000"/>
            <a:ext cx="553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C6DA91B-66E5-ECC9-9BC7-7910A05B8AFC}"/>
              </a:ext>
            </a:extLst>
          </p:cNvPr>
          <p:cNvSpPr txBox="1"/>
          <p:nvPr/>
        </p:nvSpPr>
        <p:spPr>
          <a:xfrm>
            <a:off x="7069106" y="3400282"/>
            <a:ext cx="553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ru-RU" sz="4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0973965-5C5B-0E9A-3B80-A334CF785CAA}"/>
              </a:ext>
            </a:extLst>
          </p:cNvPr>
          <p:cNvSpPr txBox="1"/>
          <p:nvPr/>
        </p:nvSpPr>
        <p:spPr>
          <a:xfrm>
            <a:off x="3483954" y="3430996"/>
            <a:ext cx="553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E7F7401F-39F4-87CF-1DAF-572871F05795}"/>
              </a:ext>
            </a:extLst>
          </p:cNvPr>
          <p:cNvGrpSpPr/>
          <p:nvPr/>
        </p:nvGrpSpPr>
        <p:grpSpPr>
          <a:xfrm>
            <a:off x="2505425" y="3942677"/>
            <a:ext cx="886529" cy="1053612"/>
            <a:chOff x="2496281" y="3242759"/>
            <a:chExt cx="886529" cy="1053612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FF80BEA-2A55-1D15-3DB2-09FEC959C374}"/>
                </a:ext>
              </a:extLst>
            </p:cNvPr>
            <p:cNvSpPr txBox="1"/>
            <p:nvPr/>
          </p:nvSpPr>
          <p:spPr>
            <a:xfrm>
              <a:off x="2496281" y="3465374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8518BEE-5E6E-09AA-2F7E-6A2A280A478A}"/>
                </a:ext>
              </a:extLst>
            </p:cNvPr>
            <p:cNvSpPr txBox="1"/>
            <p:nvPr/>
          </p:nvSpPr>
          <p:spPr>
            <a:xfrm>
              <a:off x="2829453" y="3242759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endPara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CEC52DAE-8F9B-8B56-22A7-1D4EE96860CF}"/>
              </a:ext>
            </a:extLst>
          </p:cNvPr>
          <p:cNvGrpSpPr/>
          <p:nvPr/>
        </p:nvGrpSpPr>
        <p:grpSpPr>
          <a:xfrm>
            <a:off x="4143821" y="3881854"/>
            <a:ext cx="877499" cy="1053611"/>
            <a:chOff x="2496281" y="3242760"/>
            <a:chExt cx="877499" cy="1053611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7C67B80-62A6-E36B-1D34-94BCF02CFFFD}"/>
                </a:ext>
              </a:extLst>
            </p:cNvPr>
            <p:cNvSpPr txBox="1"/>
            <p:nvPr/>
          </p:nvSpPr>
          <p:spPr>
            <a:xfrm>
              <a:off x="2496281" y="3465374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EA0A01D-121B-E073-E892-0F4F770DF08A}"/>
                </a:ext>
              </a:extLst>
            </p:cNvPr>
            <p:cNvSpPr txBox="1"/>
            <p:nvPr/>
          </p:nvSpPr>
          <p:spPr>
            <a:xfrm>
              <a:off x="2820423" y="3242760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341C6EA7-0274-769A-EF35-24B0C07ADB2E}"/>
              </a:ext>
            </a:extLst>
          </p:cNvPr>
          <p:cNvSpPr/>
          <p:nvPr/>
        </p:nvSpPr>
        <p:spPr>
          <a:xfrm rot="2551797" flipV="1">
            <a:off x="3989926" y="4473129"/>
            <a:ext cx="850108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/>
          </a:p>
        </p:txBody>
      </p: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747CDE4C-FB99-9D74-2608-69898462EE70}"/>
              </a:ext>
            </a:extLst>
          </p:cNvPr>
          <p:cNvGrpSpPr/>
          <p:nvPr/>
        </p:nvGrpSpPr>
        <p:grpSpPr>
          <a:xfrm>
            <a:off x="5139853" y="3895869"/>
            <a:ext cx="877499" cy="1053611"/>
            <a:chOff x="2496281" y="3242760"/>
            <a:chExt cx="877499" cy="1053611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B94D707-5A14-1B48-3D83-26EF6CEA7D90}"/>
                </a:ext>
              </a:extLst>
            </p:cNvPr>
            <p:cNvSpPr txBox="1"/>
            <p:nvPr/>
          </p:nvSpPr>
          <p:spPr>
            <a:xfrm>
              <a:off x="2496281" y="3465374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44354EFC-928C-B97F-54C1-BA1BF8DC65E8}"/>
                </a:ext>
              </a:extLst>
            </p:cNvPr>
            <p:cNvSpPr txBox="1"/>
            <p:nvPr/>
          </p:nvSpPr>
          <p:spPr>
            <a:xfrm>
              <a:off x="2820423" y="3242760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D9F9611F-3BDE-D959-3C40-0D862E179456}"/>
              </a:ext>
            </a:extLst>
          </p:cNvPr>
          <p:cNvSpPr/>
          <p:nvPr/>
        </p:nvSpPr>
        <p:spPr>
          <a:xfrm rot="2551797" flipV="1">
            <a:off x="4985958" y="4487144"/>
            <a:ext cx="850108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/>
          </a:p>
        </p:txBody>
      </p: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9278522C-165E-434B-8E36-8572BD14194C}"/>
              </a:ext>
            </a:extLst>
          </p:cNvPr>
          <p:cNvGrpSpPr/>
          <p:nvPr/>
        </p:nvGrpSpPr>
        <p:grpSpPr>
          <a:xfrm>
            <a:off x="6170015" y="3896558"/>
            <a:ext cx="877499" cy="1053611"/>
            <a:chOff x="2496281" y="3242760"/>
            <a:chExt cx="877499" cy="1053611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25E32C2-044F-6DA9-EB64-35EE0D775C61}"/>
                </a:ext>
              </a:extLst>
            </p:cNvPr>
            <p:cNvSpPr txBox="1"/>
            <p:nvPr/>
          </p:nvSpPr>
          <p:spPr>
            <a:xfrm>
              <a:off x="2496281" y="3465374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291C3F1-7166-61C7-7540-607A526F79A6}"/>
                </a:ext>
              </a:extLst>
            </p:cNvPr>
            <p:cNvSpPr txBox="1"/>
            <p:nvPr/>
          </p:nvSpPr>
          <p:spPr>
            <a:xfrm>
              <a:off x="2820423" y="3242760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B1E911F9-A864-06CC-7064-AFE5EA4F91A1}"/>
              </a:ext>
            </a:extLst>
          </p:cNvPr>
          <p:cNvSpPr/>
          <p:nvPr/>
        </p:nvSpPr>
        <p:spPr>
          <a:xfrm rot="2551797" flipV="1">
            <a:off x="6016120" y="4487833"/>
            <a:ext cx="850108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/>
          </a:p>
        </p:txBody>
      </p: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3B77791D-2CA9-008B-DEFA-B2288D53303C}"/>
              </a:ext>
            </a:extLst>
          </p:cNvPr>
          <p:cNvGrpSpPr/>
          <p:nvPr/>
        </p:nvGrpSpPr>
        <p:grpSpPr>
          <a:xfrm>
            <a:off x="7069106" y="3904099"/>
            <a:ext cx="877499" cy="1053611"/>
            <a:chOff x="2496281" y="3242760"/>
            <a:chExt cx="877499" cy="1053611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AAEFD519-D546-E3D5-FF09-2799108BAA91}"/>
                </a:ext>
              </a:extLst>
            </p:cNvPr>
            <p:cNvSpPr txBox="1"/>
            <p:nvPr/>
          </p:nvSpPr>
          <p:spPr>
            <a:xfrm>
              <a:off x="2496281" y="3465374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9ADF3CBA-BE10-C0AB-A5AB-D63FBB0F3AD4}"/>
                </a:ext>
              </a:extLst>
            </p:cNvPr>
            <p:cNvSpPr txBox="1"/>
            <p:nvPr/>
          </p:nvSpPr>
          <p:spPr>
            <a:xfrm>
              <a:off x="2820423" y="3242760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8A0CBD68-A565-CAB1-A4FD-35D273EB3E6C}"/>
              </a:ext>
            </a:extLst>
          </p:cNvPr>
          <p:cNvSpPr txBox="1"/>
          <p:nvPr/>
        </p:nvSpPr>
        <p:spPr>
          <a:xfrm>
            <a:off x="5146372" y="4716926"/>
            <a:ext cx="553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F8EB350-6EC8-302D-4E66-EF94172D0048}"/>
              </a:ext>
            </a:extLst>
          </p:cNvPr>
          <p:cNvSpPr txBox="1"/>
          <p:nvPr/>
        </p:nvSpPr>
        <p:spPr>
          <a:xfrm>
            <a:off x="6160931" y="4716926"/>
            <a:ext cx="553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479CD563-7DF4-1C08-62AE-76C41C11DCCE}"/>
              </a:ext>
            </a:extLst>
          </p:cNvPr>
          <p:cNvSpPr txBox="1"/>
          <p:nvPr/>
        </p:nvSpPr>
        <p:spPr>
          <a:xfrm>
            <a:off x="1207429" y="3815781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9CF9F87D-E6AC-7439-D5FC-2C0783BC35DD}"/>
              </a:ext>
            </a:extLst>
          </p:cNvPr>
          <p:cNvGrpSpPr/>
          <p:nvPr/>
        </p:nvGrpSpPr>
        <p:grpSpPr>
          <a:xfrm>
            <a:off x="6112489" y="5405078"/>
            <a:ext cx="5645798" cy="1160546"/>
            <a:chOff x="1636994" y="5610977"/>
            <a:chExt cx="5645798" cy="1160546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1E87143-5B63-48C2-2F5E-7E14A52418CA}"/>
                </a:ext>
              </a:extLst>
            </p:cNvPr>
            <p:cNvSpPr txBox="1"/>
            <p:nvPr/>
          </p:nvSpPr>
          <p:spPr>
            <a:xfrm>
              <a:off x="4440524" y="5683503"/>
              <a:ext cx="5998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1D0195D-BD84-A182-9D4B-E1B493160C9E}"/>
                </a:ext>
              </a:extLst>
            </p:cNvPr>
            <p:cNvSpPr txBox="1"/>
            <p:nvPr/>
          </p:nvSpPr>
          <p:spPr>
            <a:xfrm>
              <a:off x="6375634" y="5681615"/>
              <a:ext cx="5998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C2B9ADC-6B16-E934-9C1F-BBB7DBDC21C3}"/>
                </a:ext>
              </a:extLst>
            </p:cNvPr>
            <p:cNvSpPr txBox="1"/>
            <p:nvPr/>
          </p:nvSpPr>
          <p:spPr>
            <a:xfrm>
              <a:off x="4862972" y="5681615"/>
              <a:ext cx="5998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853E73D-19AC-32AE-85EA-CC38851A3804}"/>
                </a:ext>
              </a:extLst>
            </p:cNvPr>
            <p:cNvSpPr txBox="1"/>
            <p:nvPr/>
          </p:nvSpPr>
          <p:spPr>
            <a:xfrm>
              <a:off x="5373465" y="5681615"/>
              <a:ext cx="5998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28AE487-3F3D-7C34-299E-5E317898BC35}"/>
                </a:ext>
              </a:extLst>
            </p:cNvPr>
            <p:cNvSpPr txBox="1"/>
            <p:nvPr/>
          </p:nvSpPr>
          <p:spPr>
            <a:xfrm>
              <a:off x="5883958" y="5681615"/>
              <a:ext cx="5998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E21C06D-647B-CB23-46C5-550B926A1FD5}"/>
                </a:ext>
              </a:extLst>
            </p:cNvPr>
            <p:cNvSpPr txBox="1"/>
            <p:nvPr/>
          </p:nvSpPr>
          <p:spPr>
            <a:xfrm>
              <a:off x="6790349" y="6063637"/>
              <a:ext cx="4924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B27B8199-B810-B6D6-3C85-55E03A992E41}"/>
                </a:ext>
              </a:extLst>
            </p:cNvPr>
            <p:cNvSpPr txBox="1"/>
            <p:nvPr/>
          </p:nvSpPr>
          <p:spPr>
            <a:xfrm>
              <a:off x="1636994" y="5610977"/>
              <a:ext cx="26757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Ответ:</a:t>
              </a:r>
            </a:p>
          </p:txBody>
        </p:sp>
      </p:grpSp>
      <p:grpSp>
        <p:nvGrpSpPr>
          <p:cNvPr id="155" name="Группа 154">
            <a:extLst>
              <a:ext uri="{FF2B5EF4-FFF2-40B4-BE49-F238E27FC236}">
                <a16:creationId xmlns:a16="http://schemas.microsoft.com/office/drawing/2014/main" id="{36F4C119-4894-D027-DAE2-D3FE6BEABF8F}"/>
              </a:ext>
            </a:extLst>
          </p:cNvPr>
          <p:cNvGrpSpPr/>
          <p:nvPr/>
        </p:nvGrpSpPr>
        <p:grpSpPr>
          <a:xfrm>
            <a:off x="0" y="134626"/>
            <a:ext cx="12191999" cy="671613"/>
            <a:chOff x="0" y="134626"/>
            <a:chExt cx="12191999" cy="671613"/>
          </a:xfrm>
        </p:grpSpPr>
        <p:sp>
          <p:nvSpPr>
            <p:cNvPr id="156" name="Скругленный прямоугольник 4">
              <a:extLst>
                <a:ext uri="{FF2B5EF4-FFF2-40B4-BE49-F238E27FC236}">
                  <a16:creationId xmlns:a16="http://schemas.microsoft.com/office/drawing/2014/main" id="{286848DA-AFD1-CBB0-DEA8-6942FB5B3008}"/>
                </a:ext>
              </a:extLst>
            </p:cNvPr>
            <p:cNvSpPr/>
            <p:nvPr/>
          </p:nvSpPr>
          <p:spPr>
            <a:xfrm>
              <a:off x="953890" y="134626"/>
              <a:ext cx="10088217" cy="671613"/>
            </a:xfrm>
            <a:prstGeom prst="roundRect">
              <a:avLst/>
            </a:prstGeom>
            <a:ln w="28575"/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0A77C7AC-8EC1-DBC1-BD6D-3B7A21542C82}"/>
                </a:ext>
              </a:extLst>
            </p:cNvPr>
            <p:cNvSpPr txBox="1"/>
            <p:nvPr/>
          </p:nvSpPr>
          <p:spPr>
            <a:xfrm>
              <a:off x="0" y="153410"/>
              <a:ext cx="12191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atin typeface="Arial Black" panose="020B0A04020102020204" pitchFamily="34" charset="0"/>
                </a:rPr>
                <a:t>МЕТОД «ВЫДЕЛЕНИЕ СТЕПЕНИ 2-ки»</a:t>
              </a: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334963" y="1157005"/>
            <a:ext cx="11522075" cy="1657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TextBox 87"/>
          <p:cNvSpPr txBox="1"/>
          <p:nvPr/>
        </p:nvSpPr>
        <p:spPr>
          <a:xfrm>
            <a:off x="4059005" y="1465373"/>
            <a:ext cx="38779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  <a:r>
              <a:rPr lang="ru-RU" sz="60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6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Х</a:t>
            </a:r>
            <a:r>
              <a:rPr lang="ru-RU" sz="6000" b="1" baseline="-25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60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91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8C3438-95A2-1A08-326D-1F78B204B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084313-FC86-FCAF-1E4B-B9BA84703ECA}"/>
              </a:ext>
            </a:extLst>
          </p:cNvPr>
          <p:cNvSpPr txBox="1"/>
          <p:nvPr/>
        </p:nvSpPr>
        <p:spPr>
          <a:xfrm>
            <a:off x="639635" y="3430798"/>
            <a:ext cx="92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48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E304F1-8ED1-5625-8124-1AFC20A1C05F}"/>
              </a:ext>
            </a:extLst>
          </p:cNvPr>
          <p:cNvSpPr txBox="1"/>
          <p:nvPr/>
        </p:nvSpPr>
        <p:spPr>
          <a:xfrm>
            <a:off x="2491548" y="3441070"/>
            <a:ext cx="92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32</a:t>
            </a:r>
            <a:endParaRPr lang="ru-RU" sz="4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A776279-2CF8-199F-CEDE-15F788CE7B02}"/>
              </a:ext>
            </a:extLst>
          </p:cNvPr>
          <p:cNvSpPr txBox="1"/>
          <p:nvPr/>
        </p:nvSpPr>
        <p:spPr>
          <a:xfrm>
            <a:off x="2544811" y="4718836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3E351B8-C5E6-A6C7-FCD0-A11594B5827A}"/>
              </a:ext>
            </a:extLst>
          </p:cNvPr>
          <p:cNvSpPr txBox="1"/>
          <p:nvPr/>
        </p:nvSpPr>
        <p:spPr>
          <a:xfrm>
            <a:off x="4899335" y="4675204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256EF40-C2E9-B63F-CDB2-2E62E2C4CBB2}"/>
              </a:ext>
            </a:extLst>
          </p:cNvPr>
          <p:cNvSpPr txBox="1"/>
          <p:nvPr/>
        </p:nvSpPr>
        <p:spPr>
          <a:xfrm>
            <a:off x="5952826" y="4675204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EDA63BF-C466-68EC-AE0A-ED3EBDEE73B6}"/>
              </a:ext>
            </a:extLst>
          </p:cNvPr>
          <p:cNvSpPr txBox="1"/>
          <p:nvPr/>
        </p:nvSpPr>
        <p:spPr>
          <a:xfrm>
            <a:off x="1842911" y="3430798"/>
            <a:ext cx="553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577B133-C9DD-2066-B54A-CC7DABA6E0DF}"/>
              </a:ext>
            </a:extLst>
          </p:cNvPr>
          <p:cNvSpPr txBox="1"/>
          <p:nvPr/>
        </p:nvSpPr>
        <p:spPr>
          <a:xfrm>
            <a:off x="4775521" y="3441070"/>
            <a:ext cx="92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endParaRPr lang="ru-RU" sz="4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867CEA0-8D4D-7317-AE3A-10F0FEB19502}"/>
              </a:ext>
            </a:extLst>
          </p:cNvPr>
          <p:cNvSpPr txBox="1"/>
          <p:nvPr/>
        </p:nvSpPr>
        <p:spPr>
          <a:xfrm>
            <a:off x="3864770" y="3429000"/>
            <a:ext cx="553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471CA3E-782F-7BB7-A4C9-07F8229AB95C}"/>
              </a:ext>
            </a:extLst>
          </p:cNvPr>
          <p:cNvGrpSpPr/>
          <p:nvPr/>
        </p:nvGrpSpPr>
        <p:grpSpPr>
          <a:xfrm>
            <a:off x="2519831" y="3965446"/>
            <a:ext cx="825615" cy="992056"/>
            <a:chOff x="2496281" y="3242759"/>
            <a:chExt cx="825615" cy="992056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AD5AFA7-ED01-4D8F-360C-8784131BB882}"/>
                </a:ext>
              </a:extLst>
            </p:cNvPr>
            <p:cNvSpPr txBox="1"/>
            <p:nvPr/>
          </p:nvSpPr>
          <p:spPr>
            <a:xfrm>
              <a:off x="2496281" y="3465374"/>
              <a:ext cx="5229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1422656-D262-C51A-9F86-C68BE72252E1}"/>
                </a:ext>
              </a:extLst>
            </p:cNvPr>
            <p:cNvSpPr txBox="1"/>
            <p:nvPr/>
          </p:nvSpPr>
          <p:spPr>
            <a:xfrm>
              <a:off x="2829453" y="3242759"/>
              <a:ext cx="4924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14D00D0A-9FD0-307A-13EF-8C59E484775A}"/>
              </a:ext>
            </a:extLst>
          </p:cNvPr>
          <p:cNvGrpSpPr/>
          <p:nvPr/>
        </p:nvGrpSpPr>
        <p:grpSpPr>
          <a:xfrm>
            <a:off x="4859420" y="3921815"/>
            <a:ext cx="819373" cy="992055"/>
            <a:chOff x="2496281" y="3242760"/>
            <a:chExt cx="819373" cy="992055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9B8BBF5-F94D-7FE2-416B-256D20FB1690}"/>
                </a:ext>
              </a:extLst>
            </p:cNvPr>
            <p:cNvSpPr txBox="1"/>
            <p:nvPr/>
          </p:nvSpPr>
          <p:spPr>
            <a:xfrm>
              <a:off x="2496281" y="3465374"/>
              <a:ext cx="5229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D8F89B3-FFE4-9A2E-346B-598F7390ECE6}"/>
                </a:ext>
              </a:extLst>
            </p:cNvPr>
            <p:cNvSpPr txBox="1"/>
            <p:nvPr/>
          </p:nvSpPr>
          <p:spPr>
            <a:xfrm>
              <a:off x="2823211" y="3242760"/>
              <a:ext cx="4924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endPara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29" name="Группа 128">
            <a:extLst>
              <a:ext uri="{FF2B5EF4-FFF2-40B4-BE49-F238E27FC236}">
                <a16:creationId xmlns:a16="http://schemas.microsoft.com/office/drawing/2014/main" id="{885D63B3-5CDF-4E0B-0B05-13BA96C1533E}"/>
              </a:ext>
            </a:extLst>
          </p:cNvPr>
          <p:cNvGrpSpPr/>
          <p:nvPr/>
        </p:nvGrpSpPr>
        <p:grpSpPr>
          <a:xfrm>
            <a:off x="5962793" y="3915341"/>
            <a:ext cx="816585" cy="992055"/>
            <a:chOff x="2496281" y="3242760"/>
            <a:chExt cx="816585" cy="99205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3828585A-F212-0906-DE88-0C2B9F5DDF67}"/>
                </a:ext>
              </a:extLst>
            </p:cNvPr>
            <p:cNvSpPr txBox="1"/>
            <p:nvPr/>
          </p:nvSpPr>
          <p:spPr>
            <a:xfrm>
              <a:off x="2496281" y="3465374"/>
              <a:ext cx="5229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25C1E392-F7D4-5819-0029-4F5C72E34701}"/>
                </a:ext>
              </a:extLst>
            </p:cNvPr>
            <p:cNvSpPr txBox="1"/>
            <p:nvPr/>
          </p:nvSpPr>
          <p:spPr>
            <a:xfrm>
              <a:off x="2820423" y="3242760"/>
              <a:ext cx="4924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id="{A5755EC9-3CB9-7CD1-55CA-F8202DAD4181}"/>
              </a:ext>
            </a:extLst>
          </p:cNvPr>
          <p:cNvSpPr/>
          <p:nvPr/>
        </p:nvSpPr>
        <p:spPr>
          <a:xfrm rot="2551797" flipV="1">
            <a:off x="5808898" y="4506616"/>
            <a:ext cx="850108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ED574CA-A8AC-D828-6C4F-DEBA03409E48}"/>
              </a:ext>
            </a:extLst>
          </p:cNvPr>
          <p:cNvGrpSpPr/>
          <p:nvPr/>
        </p:nvGrpSpPr>
        <p:grpSpPr>
          <a:xfrm>
            <a:off x="6958825" y="3929356"/>
            <a:ext cx="816585" cy="992055"/>
            <a:chOff x="2496281" y="3242760"/>
            <a:chExt cx="816585" cy="99205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6F40B6-5655-82E1-FD8E-6A57A2A4857E}"/>
                </a:ext>
              </a:extLst>
            </p:cNvPr>
            <p:cNvSpPr txBox="1"/>
            <p:nvPr/>
          </p:nvSpPr>
          <p:spPr>
            <a:xfrm>
              <a:off x="2496281" y="3465374"/>
              <a:ext cx="5229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C509678-9BAB-C475-9596-AC5071AAF01A}"/>
                </a:ext>
              </a:extLst>
            </p:cNvPr>
            <p:cNvSpPr txBox="1"/>
            <p:nvPr/>
          </p:nvSpPr>
          <p:spPr>
            <a:xfrm>
              <a:off x="2820423" y="3242760"/>
              <a:ext cx="4924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063A0C2-5848-CABC-55E7-4E6ECB351C0F}"/>
              </a:ext>
            </a:extLst>
          </p:cNvPr>
          <p:cNvSpPr/>
          <p:nvPr/>
        </p:nvSpPr>
        <p:spPr>
          <a:xfrm rot="2551797" flipV="1">
            <a:off x="6804930" y="4520631"/>
            <a:ext cx="850108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9225176-E45F-CD1E-BEB7-7F3D63C3A90A}"/>
              </a:ext>
            </a:extLst>
          </p:cNvPr>
          <p:cNvGrpSpPr/>
          <p:nvPr/>
        </p:nvGrpSpPr>
        <p:grpSpPr>
          <a:xfrm>
            <a:off x="7988987" y="3930045"/>
            <a:ext cx="816585" cy="992055"/>
            <a:chOff x="2496281" y="3242760"/>
            <a:chExt cx="816585" cy="99205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BFB9F5-8835-FE26-5A3D-300C9CC7E992}"/>
                </a:ext>
              </a:extLst>
            </p:cNvPr>
            <p:cNvSpPr txBox="1"/>
            <p:nvPr/>
          </p:nvSpPr>
          <p:spPr>
            <a:xfrm>
              <a:off x="2496281" y="3465374"/>
              <a:ext cx="5229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3D9059-FDCE-5E93-8BAA-FB24906673C0}"/>
                </a:ext>
              </a:extLst>
            </p:cNvPr>
            <p:cNvSpPr txBox="1"/>
            <p:nvPr/>
          </p:nvSpPr>
          <p:spPr>
            <a:xfrm>
              <a:off x="2820423" y="3242760"/>
              <a:ext cx="4924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85216F4-37E6-EE7A-350E-D753F9A7E661}"/>
              </a:ext>
            </a:extLst>
          </p:cNvPr>
          <p:cNvSpPr/>
          <p:nvPr/>
        </p:nvSpPr>
        <p:spPr>
          <a:xfrm rot="2551797" flipV="1">
            <a:off x="7835092" y="4521320"/>
            <a:ext cx="850108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CC2CC66-1887-1A33-5221-F6CFDC683D91}"/>
              </a:ext>
            </a:extLst>
          </p:cNvPr>
          <p:cNvGrpSpPr/>
          <p:nvPr/>
        </p:nvGrpSpPr>
        <p:grpSpPr>
          <a:xfrm>
            <a:off x="8888078" y="3937586"/>
            <a:ext cx="816585" cy="992055"/>
            <a:chOff x="2496281" y="3242760"/>
            <a:chExt cx="816585" cy="99205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CEC4CF-B613-4FD8-2564-D113A2B05921}"/>
                </a:ext>
              </a:extLst>
            </p:cNvPr>
            <p:cNvSpPr txBox="1"/>
            <p:nvPr/>
          </p:nvSpPr>
          <p:spPr>
            <a:xfrm>
              <a:off x="2496281" y="3465374"/>
              <a:ext cx="5229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2E6E3A-8132-6286-BFD8-0B3DC736727E}"/>
                </a:ext>
              </a:extLst>
            </p:cNvPr>
            <p:cNvSpPr txBox="1"/>
            <p:nvPr/>
          </p:nvSpPr>
          <p:spPr>
            <a:xfrm>
              <a:off x="2820423" y="3242760"/>
              <a:ext cx="4924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FA3C8AB-8434-D7D1-6708-FFEF988EBA8A}"/>
              </a:ext>
            </a:extLst>
          </p:cNvPr>
          <p:cNvSpPr/>
          <p:nvPr/>
        </p:nvSpPr>
        <p:spPr>
          <a:xfrm rot="2551797" flipV="1">
            <a:off x="8734183" y="4528861"/>
            <a:ext cx="850108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30C444-9916-C4A6-2C83-D73A59E0A3FC}"/>
              </a:ext>
            </a:extLst>
          </p:cNvPr>
          <p:cNvSpPr txBox="1"/>
          <p:nvPr/>
        </p:nvSpPr>
        <p:spPr>
          <a:xfrm>
            <a:off x="6965922" y="4675204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6158A2-393A-DE65-B873-E895674EB407}"/>
              </a:ext>
            </a:extLst>
          </p:cNvPr>
          <p:cNvSpPr txBox="1"/>
          <p:nvPr/>
        </p:nvSpPr>
        <p:spPr>
          <a:xfrm>
            <a:off x="7980481" y="4675204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6FD481-2DB4-6533-C80B-055974E4EF12}"/>
              </a:ext>
            </a:extLst>
          </p:cNvPr>
          <p:cNvSpPr txBox="1"/>
          <p:nvPr/>
        </p:nvSpPr>
        <p:spPr>
          <a:xfrm>
            <a:off x="8897391" y="4675204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EF379E-A1A0-29BA-FBD9-E63C1EB114D8}"/>
              </a:ext>
            </a:extLst>
          </p:cNvPr>
          <p:cNvSpPr txBox="1"/>
          <p:nvPr/>
        </p:nvSpPr>
        <p:spPr>
          <a:xfrm>
            <a:off x="1269135" y="3870590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53" name="Группа 152">
            <a:extLst>
              <a:ext uri="{FF2B5EF4-FFF2-40B4-BE49-F238E27FC236}">
                <a16:creationId xmlns:a16="http://schemas.microsoft.com/office/drawing/2014/main" id="{CD68C282-0E29-75D5-C252-D347E2EBF571}"/>
              </a:ext>
            </a:extLst>
          </p:cNvPr>
          <p:cNvGrpSpPr/>
          <p:nvPr/>
        </p:nvGrpSpPr>
        <p:grpSpPr>
          <a:xfrm>
            <a:off x="5952826" y="5391358"/>
            <a:ext cx="5904212" cy="1161043"/>
            <a:chOff x="1607585" y="2854205"/>
            <a:chExt cx="5904212" cy="1161043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2DE8983E-C0CD-373E-F499-59F70FA9032E}"/>
                </a:ext>
              </a:extLst>
            </p:cNvPr>
            <p:cNvSpPr txBox="1"/>
            <p:nvPr/>
          </p:nvSpPr>
          <p:spPr>
            <a:xfrm>
              <a:off x="4113267" y="2899752"/>
              <a:ext cx="5998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CE9DDA65-9D35-7314-3BF2-4F8EAF1CD805}"/>
                </a:ext>
              </a:extLst>
            </p:cNvPr>
            <p:cNvSpPr txBox="1"/>
            <p:nvPr/>
          </p:nvSpPr>
          <p:spPr>
            <a:xfrm>
              <a:off x="4623760" y="2899752"/>
              <a:ext cx="5998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39F88758-7554-EDE8-55BE-E589D353468C}"/>
                </a:ext>
              </a:extLst>
            </p:cNvPr>
            <p:cNvSpPr txBox="1"/>
            <p:nvPr/>
          </p:nvSpPr>
          <p:spPr>
            <a:xfrm>
              <a:off x="5134253" y="2899752"/>
              <a:ext cx="5998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C8AAF650-E3B1-A269-A382-90012D3664CA}"/>
                </a:ext>
              </a:extLst>
            </p:cNvPr>
            <p:cNvSpPr txBox="1"/>
            <p:nvPr/>
          </p:nvSpPr>
          <p:spPr>
            <a:xfrm>
              <a:off x="5644746" y="2899752"/>
              <a:ext cx="5998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9715CF4A-482A-BE18-0CAE-F374C374B388}"/>
                </a:ext>
              </a:extLst>
            </p:cNvPr>
            <p:cNvSpPr txBox="1"/>
            <p:nvPr/>
          </p:nvSpPr>
          <p:spPr>
            <a:xfrm>
              <a:off x="6155239" y="2899752"/>
              <a:ext cx="5998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DA3112FB-086F-7C99-32D0-A4351117E82F}"/>
                </a:ext>
              </a:extLst>
            </p:cNvPr>
            <p:cNvSpPr txBox="1"/>
            <p:nvPr/>
          </p:nvSpPr>
          <p:spPr>
            <a:xfrm>
              <a:off x="6665732" y="2899752"/>
              <a:ext cx="5998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2BF633FD-8A83-13A4-BF8A-ED8A18C02CFF}"/>
                </a:ext>
              </a:extLst>
            </p:cNvPr>
            <p:cNvSpPr txBox="1"/>
            <p:nvPr/>
          </p:nvSpPr>
          <p:spPr>
            <a:xfrm>
              <a:off x="7019354" y="3307362"/>
              <a:ext cx="4924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08D15C74-8477-637D-2DC3-9A672FD44031}"/>
                </a:ext>
              </a:extLst>
            </p:cNvPr>
            <p:cNvSpPr txBox="1"/>
            <p:nvPr/>
          </p:nvSpPr>
          <p:spPr>
            <a:xfrm>
              <a:off x="1607585" y="2854205"/>
              <a:ext cx="26757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Ответ:</a:t>
              </a:r>
            </a:p>
          </p:txBody>
        </p:sp>
      </p:grpSp>
      <p:grpSp>
        <p:nvGrpSpPr>
          <p:cNvPr id="155" name="Группа 154">
            <a:extLst>
              <a:ext uri="{FF2B5EF4-FFF2-40B4-BE49-F238E27FC236}">
                <a16:creationId xmlns:a16="http://schemas.microsoft.com/office/drawing/2014/main" id="{36F4C119-4894-D027-DAE2-D3FE6BEABF8F}"/>
              </a:ext>
            </a:extLst>
          </p:cNvPr>
          <p:cNvGrpSpPr/>
          <p:nvPr/>
        </p:nvGrpSpPr>
        <p:grpSpPr>
          <a:xfrm>
            <a:off x="0" y="134626"/>
            <a:ext cx="12191999" cy="671613"/>
            <a:chOff x="0" y="134626"/>
            <a:chExt cx="12191999" cy="671613"/>
          </a:xfrm>
        </p:grpSpPr>
        <p:sp>
          <p:nvSpPr>
            <p:cNvPr id="156" name="Скругленный прямоугольник 4">
              <a:extLst>
                <a:ext uri="{FF2B5EF4-FFF2-40B4-BE49-F238E27FC236}">
                  <a16:creationId xmlns:a16="http://schemas.microsoft.com/office/drawing/2014/main" id="{286848DA-AFD1-CBB0-DEA8-6942FB5B3008}"/>
                </a:ext>
              </a:extLst>
            </p:cNvPr>
            <p:cNvSpPr/>
            <p:nvPr/>
          </p:nvSpPr>
          <p:spPr>
            <a:xfrm>
              <a:off x="953890" y="134626"/>
              <a:ext cx="10088217" cy="671613"/>
            </a:xfrm>
            <a:prstGeom prst="roundRect">
              <a:avLst/>
            </a:prstGeom>
            <a:ln w="28575"/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0A77C7AC-8EC1-DBC1-BD6D-3B7A21542C82}"/>
                </a:ext>
              </a:extLst>
            </p:cNvPr>
            <p:cNvSpPr txBox="1"/>
            <p:nvPr/>
          </p:nvSpPr>
          <p:spPr>
            <a:xfrm>
              <a:off x="0" y="153410"/>
              <a:ext cx="12191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atin typeface="Arial Black" panose="020B0A04020102020204" pitchFamily="34" charset="0"/>
                </a:rPr>
                <a:t>МЕТОД «ВЫДЕЛЕНИЕ СТЕПЕНИ 2-ки»</a:t>
              </a: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334963" y="1157005"/>
            <a:ext cx="11522075" cy="1657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TextBox 87"/>
          <p:cNvSpPr txBox="1"/>
          <p:nvPr/>
        </p:nvSpPr>
        <p:spPr>
          <a:xfrm>
            <a:off x="4059005" y="1465373"/>
            <a:ext cx="38779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48</a:t>
            </a:r>
            <a:r>
              <a:rPr lang="ru-RU" sz="60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6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Х</a:t>
            </a:r>
            <a:r>
              <a:rPr lang="ru-RU" sz="6000" b="1" baseline="-25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60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848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DA9CA8-AC53-C476-4FDB-3B2B78281F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84" y="229718"/>
            <a:ext cx="8898489" cy="627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69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334962" y="2109937"/>
            <a:ext cx="11522075" cy="24275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DFF7E059-4F5E-E323-4B10-470CE8939352}"/>
              </a:ext>
            </a:extLst>
          </p:cNvPr>
          <p:cNvGrpSpPr/>
          <p:nvPr/>
        </p:nvGrpSpPr>
        <p:grpSpPr>
          <a:xfrm>
            <a:off x="0" y="134626"/>
            <a:ext cx="12191999" cy="671613"/>
            <a:chOff x="0" y="134626"/>
            <a:chExt cx="12191999" cy="671613"/>
          </a:xfrm>
        </p:grpSpPr>
        <p:sp>
          <p:nvSpPr>
            <p:cNvPr id="32" name="Скругленный прямоугольник 4">
              <a:extLst>
                <a:ext uri="{FF2B5EF4-FFF2-40B4-BE49-F238E27FC236}">
                  <a16:creationId xmlns:a16="http://schemas.microsoft.com/office/drawing/2014/main" id="{B5BE68CF-29EE-E794-A1FF-BBADDC6890C0}"/>
                </a:ext>
              </a:extLst>
            </p:cNvPr>
            <p:cNvSpPr/>
            <p:nvPr/>
          </p:nvSpPr>
          <p:spPr>
            <a:xfrm>
              <a:off x="953890" y="134626"/>
              <a:ext cx="10088217" cy="671613"/>
            </a:xfrm>
            <a:prstGeom prst="roundRect">
              <a:avLst/>
            </a:prstGeom>
            <a:ln w="28575"/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DE95CC-536F-5E53-E2FB-77C441054AF1}"/>
                </a:ext>
              </a:extLst>
            </p:cNvPr>
            <p:cNvSpPr txBox="1"/>
            <p:nvPr/>
          </p:nvSpPr>
          <p:spPr>
            <a:xfrm>
              <a:off x="0" y="153410"/>
              <a:ext cx="12191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atin typeface="Arial Black" panose="020B0A04020102020204" pitchFamily="34" charset="0"/>
                </a:rPr>
                <a:t>ДВОИЧНАЯ СИСТЕМА СЧИСЛЕНИЯ</a:t>
              </a: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4376" y="2184941"/>
            <a:ext cx="1216324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Двоичная система счисления — это позиционная система счисления с основанием </a:t>
            </a: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8945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4961" y="1401417"/>
            <a:ext cx="11522075" cy="51981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DFF7E059-4F5E-E323-4B10-470CE8939352}"/>
              </a:ext>
            </a:extLst>
          </p:cNvPr>
          <p:cNvGrpSpPr/>
          <p:nvPr/>
        </p:nvGrpSpPr>
        <p:grpSpPr>
          <a:xfrm>
            <a:off x="0" y="134626"/>
            <a:ext cx="12191999" cy="671613"/>
            <a:chOff x="0" y="134626"/>
            <a:chExt cx="12191999" cy="671613"/>
          </a:xfrm>
        </p:grpSpPr>
        <p:sp>
          <p:nvSpPr>
            <p:cNvPr id="32" name="Скругленный прямоугольник 4">
              <a:extLst>
                <a:ext uri="{FF2B5EF4-FFF2-40B4-BE49-F238E27FC236}">
                  <a16:creationId xmlns:a16="http://schemas.microsoft.com/office/drawing/2014/main" id="{B5BE68CF-29EE-E794-A1FF-BBADDC6890C0}"/>
                </a:ext>
              </a:extLst>
            </p:cNvPr>
            <p:cNvSpPr/>
            <p:nvPr/>
          </p:nvSpPr>
          <p:spPr>
            <a:xfrm>
              <a:off x="953890" y="134626"/>
              <a:ext cx="10088217" cy="671613"/>
            </a:xfrm>
            <a:prstGeom prst="roundRect">
              <a:avLst/>
            </a:prstGeom>
            <a:ln w="28575"/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DE95CC-536F-5E53-E2FB-77C441054AF1}"/>
                </a:ext>
              </a:extLst>
            </p:cNvPr>
            <p:cNvSpPr txBox="1"/>
            <p:nvPr/>
          </p:nvSpPr>
          <p:spPr>
            <a:xfrm>
              <a:off x="0" y="153410"/>
              <a:ext cx="12191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atin typeface="Arial Black" panose="020B0A04020102020204" pitchFamily="34" charset="0"/>
                </a:rPr>
                <a:t>ДВОИЧНАЯ СИСТЕМА СЧИСЛЕНИЯ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34963" y="1600200"/>
            <a:ext cx="1152207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Преимущества двоичной системы: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от технических устройств требуется лишь два устойчивых состояния (например, наличие тока и отсутствие тока и т. д.);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вычислительной технике значительно проще выполнять операции с двоичными данными, чем с десятичными;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таблицы сложения и умножения в двоичной системе имеют гораздо меньший размер по сравнению с такими же таблицами для десятичной системы. </a:t>
            </a:r>
          </a:p>
        </p:txBody>
      </p:sp>
    </p:spTree>
    <p:extLst>
      <p:ext uri="{BB962C8B-B14F-4D97-AF65-F5344CB8AC3E}">
        <p14:creationId xmlns:p14="http://schemas.microsoft.com/office/powerpoint/2010/main" val="193576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4962" y="2109937"/>
            <a:ext cx="11522075" cy="24275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DFF7E059-4F5E-E323-4B10-470CE8939352}"/>
              </a:ext>
            </a:extLst>
          </p:cNvPr>
          <p:cNvGrpSpPr/>
          <p:nvPr/>
        </p:nvGrpSpPr>
        <p:grpSpPr>
          <a:xfrm>
            <a:off x="0" y="134626"/>
            <a:ext cx="12191999" cy="671613"/>
            <a:chOff x="0" y="134626"/>
            <a:chExt cx="12191999" cy="671613"/>
          </a:xfrm>
        </p:grpSpPr>
        <p:sp>
          <p:nvSpPr>
            <p:cNvPr id="32" name="Скругленный прямоугольник 4">
              <a:extLst>
                <a:ext uri="{FF2B5EF4-FFF2-40B4-BE49-F238E27FC236}">
                  <a16:creationId xmlns:a16="http://schemas.microsoft.com/office/drawing/2014/main" id="{B5BE68CF-29EE-E794-A1FF-BBADDC6890C0}"/>
                </a:ext>
              </a:extLst>
            </p:cNvPr>
            <p:cNvSpPr/>
            <p:nvPr/>
          </p:nvSpPr>
          <p:spPr>
            <a:xfrm>
              <a:off x="953890" y="134626"/>
              <a:ext cx="10088217" cy="671613"/>
            </a:xfrm>
            <a:prstGeom prst="roundRect">
              <a:avLst/>
            </a:prstGeom>
            <a:ln w="28575"/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DE95CC-536F-5E53-E2FB-77C441054AF1}"/>
                </a:ext>
              </a:extLst>
            </p:cNvPr>
            <p:cNvSpPr txBox="1"/>
            <p:nvPr/>
          </p:nvSpPr>
          <p:spPr>
            <a:xfrm>
              <a:off x="0" y="153410"/>
              <a:ext cx="12191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atin typeface="Arial Black" panose="020B0A04020102020204" pitchFamily="34" charset="0"/>
                </a:rPr>
                <a:t>ДВОИЧНАЯ СИСТЕМА СЧИСЛЕНИЯ</a:t>
              </a: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34963" y="2109937"/>
            <a:ext cx="115220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Способы перевода чисел из десятичной системы счисления(</a:t>
            </a:r>
            <a:r>
              <a:rPr lang="ru-RU" sz="4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Х</a:t>
            </a:r>
            <a:r>
              <a:rPr lang="ru-RU" sz="4800" b="1" baseline="-25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ru-RU" sz="4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в двоичную систему счисления(</a:t>
            </a:r>
            <a:r>
              <a:rPr lang="ru-RU" sz="4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Х</a:t>
            </a:r>
            <a:r>
              <a:rPr lang="ru-RU" sz="4800" b="1" baseline="-25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4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2971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334963" y="1552855"/>
            <a:ext cx="11522075" cy="24275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39231" y="2969474"/>
            <a:ext cx="12939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77</a:t>
            </a: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1307649" y="3991615"/>
            <a:ext cx="9772283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829888" y="3989708"/>
            <a:ext cx="739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915175" y="3238501"/>
            <a:ext cx="62605" cy="1562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692637" y="3256284"/>
            <a:ext cx="62605" cy="1562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412763" y="3208658"/>
            <a:ext cx="62605" cy="1562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513041" y="3208658"/>
            <a:ext cx="62605" cy="1562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620250" y="3208658"/>
            <a:ext cx="62605" cy="1562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9724547" y="3208658"/>
            <a:ext cx="62605" cy="1562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олилиния 28"/>
          <p:cNvSpPr/>
          <p:nvPr/>
        </p:nvSpPr>
        <p:spPr>
          <a:xfrm rot="5400000">
            <a:off x="-66712" y="3266072"/>
            <a:ext cx="1858453" cy="1496803"/>
          </a:xfrm>
          <a:custGeom>
            <a:avLst/>
            <a:gdLst>
              <a:gd name="connsiteX0" fmla="*/ 0 w 2438385"/>
              <a:gd name="connsiteY0" fmla="*/ 1963882 h 1963882"/>
              <a:gd name="connsiteX1" fmla="*/ 1219193 w 2438385"/>
              <a:gd name="connsiteY1" fmla="*/ 0 h 1963882"/>
              <a:gd name="connsiteX2" fmla="*/ 2438385 w 2438385"/>
              <a:gd name="connsiteY2" fmla="*/ 1963882 h 1963882"/>
              <a:gd name="connsiteX3" fmla="*/ 2438384 w 2438385"/>
              <a:gd name="connsiteY3" fmla="*/ 1963882 h 1963882"/>
              <a:gd name="connsiteX4" fmla="*/ 1181105 w 2438385"/>
              <a:gd name="connsiteY4" fmla="*/ 916462 h 1963882"/>
              <a:gd name="connsiteX5" fmla="*/ 0 w 2438385"/>
              <a:gd name="connsiteY5" fmla="*/ 1963882 h 1963882"/>
              <a:gd name="connsiteX6" fmla="*/ 0 w 2438385"/>
              <a:gd name="connsiteY6" fmla="*/ 1963882 h 1963882"/>
              <a:gd name="connsiteX7" fmla="*/ 0 w 2438385"/>
              <a:gd name="connsiteY7" fmla="*/ 1963882 h 1963882"/>
              <a:gd name="connsiteX8" fmla="*/ 2438384 w 2438385"/>
              <a:gd name="connsiteY8" fmla="*/ 1963882 h 1963882"/>
              <a:gd name="connsiteX9" fmla="*/ 2438385 w 2438385"/>
              <a:gd name="connsiteY9" fmla="*/ 1963882 h 196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385" h="1963882">
                <a:moveTo>
                  <a:pt x="0" y="1963882"/>
                </a:moveTo>
                <a:lnTo>
                  <a:pt x="1219193" y="0"/>
                </a:lnTo>
                <a:lnTo>
                  <a:pt x="2438385" y="1963882"/>
                </a:lnTo>
                <a:lnTo>
                  <a:pt x="2438384" y="1963882"/>
                </a:lnTo>
                <a:lnTo>
                  <a:pt x="1181105" y="916462"/>
                </a:lnTo>
                <a:lnTo>
                  <a:pt x="0" y="1963882"/>
                </a:lnTo>
                <a:close/>
                <a:moveTo>
                  <a:pt x="0" y="1963882"/>
                </a:moveTo>
                <a:lnTo>
                  <a:pt x="0" y="1963882"/>
                </a:lnTo>
                <a:lnTo>
                  <a:pt x="2438384" y="1963882"/>
                </a:lnTo>
                <a:lnTo>
                  <a:pt x="2438385" y="1963882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Равнобедренный треугольник 1"/>
          <p:cNvSpPr/>
          <p:nvPr/>
        </p:nvSpPr>
        <p:spPr>
          <a:xfrm rot="5400000">
            <a:off x="10532422" y="3426484"/>
            <a:ext cx="1786983" cy="1247450"/>
          </a:xfrm>
          <a:prstGeom prst="triangle">
            <a:avLst>
              <a:gd name="adj" fmla="val 50483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1022229" y="3777246"/>
            <a:ext cx="509637" cy="474453"/>
            <a:chOff x="7527522" y="4761781"/>
            <a:chExt cx="509637" cy="474453"/>
          </a:xfrm>
        </p:grpSpPr>
        <p:sp>
          <p:nvSpPr>
            <p:cNvPr id="3" name="Овал 2"/>
            <p:cNvSpPr/>
            <p:nvPr/>
          </p:nvSpPr>
          <p:spPr>
            <a:xfrm>
              <a:off x="7527522" y="4761781"/>
              <a:ext cx="509637" cy="4744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7725701" y="4869275"/>
              <a:ext cx="278705" cy="259464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30" name="Прямая со стрелкой 29"/>
          <p:cNvCxnSpPr/>
          <p:nvPr/>
        </p:nvCxnSpPr>
        <p:spPr>
          <a:xfrm flipH="1">
            <a:off x="1829888" y="5190037"/>
            <a:ext cx="8802621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10007193" y="3591121"/>
            <a:ext cx="6243" cy="72586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468277" y="5151211"/>
            <a:ext cx="72875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Инвертируем результат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DFF7E059-4F5E-E323-4B10-470CE8939352}"/>
              </a:ext>
            </a:extLst>
          </p:cNvPr>
          <p:cNvGrpSpPr/>
          <p:nvPr/>
        </p:nvGrpSpPr>
        <p:grpSpPr>
          <a:xfrm>
            <a:off x="0" y="134626"/>
            <a:ext cx="12191999" cy="671613"/>
            <a:chOff x="0" y="134626"/>
            <a:chExt cx="12191999" cy="671613"/>
          </a:xfrm>
        </p:grpSpPr>
        <p:sp>
          <p:nvSpPr>
            <p:cNvPr id="32" name="Скругленный прямоугольник 4">
              <a:extLst>
                <a:ext uri="{FF2B5EF4-FFF2-40B4-BE49-F238E27FC236}">
                  <a16:creationId xmlns:a16="http://schemas.microsoft.com/office/drawing/2014/main" id="{B5BE68CF-29EE-E794-A1FF-BBADDC6890C0}"/>
                </a:ext>
              </a:extLst>
            </p:cNvPr>
            <p:cNvSpPr/>
            <p:nvPr/>
          </p:nvSpPr>
          <p:spPr>
            <a:xfrm>
              <a:off x="953890" y="134626"/>
              <a:ext cx="10088217" cy="671613"/>
            </a:xfrm>
            <a:prstGeom prst="roundRect">
              <a:avLst/>
            </a:prstGeom>
            <a:ln w="28575"/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DE95CC-536F-5E53-E2FB-77C441054AF1}"/>
                </a:ext>
              </a:extLst>
            </p:cNvPr>
            <p:cNvSpPr txBox="1"/>
            <p:nvPr/>
          </p:nvSpPr>
          <p:spPr>
            <a:xfrm>
              <a:off x="0" y="153410"/>
              <a:ext cx="12191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atin typeface="Arial Black" panose="020B0A04020102020204" pitchFamily="34" charset="0"/>
                </a:rPr>
                <a:t>МЕТОД «РЫБА»</a:t>
              </a: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34963" y="1529523"/>
            <a:ext cx="115220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Простой и удобный способ, он требует хорошего устного счета.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59568" y="2990956"/>
            <a:ext cx="12939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38</a:t>
            </a: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4364999" y="3364658"/>
            <a:ext cx="5359547" cy="380864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целая часть от деления 77 на 2 нацело</a:t>
            </a:r>
          </a:p>
        </p:txBody>
      </p:sp>
      <p:sp>
        <p:nvSpPr>
          <p:cNvPr id="34" name="Пятиугольник 33"/>
          <p:cNvSpPr/>
          <p:nvPr/>
        </p:nvSpPr>
        <p:spPr>
          <a:xfrm flipH="1">
            <a:off x="2487496" y="4304456"/>
            <a:ext cx="4805504" cy="387993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остаток от деления 77 на 2 нацело</a:t>
            </a:r>
          </a:p>
        </p:txBody>
      </p:sp>
    </p:spTree>
    <p:extLst>
      <p:ext uri="{BB962C8B-B14F-4D97-AF65-F5344CB8AC3E}">
        <p14:creationId xmlns:p14="http://schemas.microsoft.com/office/powerpoint/2010/main" val="2618736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59109" y="1826473"/>
            <a:ext cx="12939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9417" y="1826473"/>
            <a:ext cx="12939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38</a:t>
            </a: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1327527" y="2848614"/>
            <a:ext cx="9772283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19725" y="1826473"/>
            <a:ext cx="12939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00033" y="1826473"/>
            <a:ext cx="739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25701" y="1826473"/>
            <a:ext cx="739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51369" y="1826473"/>
            <a:ext cx="739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77037" y="1826473"/>
            <a:ext cx="739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49766" y="2846707"/>
            <a:ext cx="739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70000" y="2846707"/>
            <a:ext cx="739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89692" y="2846707"/>
            <a:ext cx="739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2256" y="2846707"/>
            <a:ext cx="739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25701" y="2846707"/>
            <a:ext cx="739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43502" y="2846707"/>
            <a:ext cx="739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77037" y="2846707"/>
            <a:ext cx="739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935053" y="2095500"/>
            <a:ext cx="62605" cy="1562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12515" y="2113283"/>
            <a:ext cx="62605" cy="1562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432641" y="2065657"/>
            <a:ext cx="62605" cy="1562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532919" y="2065657"/>
            <a:ext cx="62605" cy="1562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640128" y="2065657"/>
            <a:ext cx="62605" cy="1562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9744425" y="2065657"/>
            <a:ext cx="62605" cy="1562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олилиния 28"/>
          <p:cNvSpPr/>
          <p:nvPr/>
        </p:nvSpPr>
        <p:spPr>
          <a:xfrm rot="5400000">
            <a:off x="-46834" y="2123071"/>
            <a:ext cx="1858453" cy="1496803"/>
          </a:xfrm>
          <a:custGeom>
            <a:avLst/>
            <a:gdLst>
              <a:gd name="connsiteX0" fmla="*/ 0 w 2438385"/>
              <a:gd name="connsiteY0" fmla="*/ 1963882 h 1963882"/>
              <a:gd name="connsiteX1" fmla="*/ 1219193 w 2438385"/>
              <a:gd name="connsiteY1" fmla="*/ 0 h 1963882"/>
              <a:gd name="connsiteX2" fmla="*/ 2438385 w 2438385"/>
              <a:gd name="connsiteY2" fmla="*/ 1963882 h 1963882"/>
              <a:gd name="connsiteX3" fmla="*/ 2438384 w 2438385"/>
              <a:gd name="connsiteY3" fmla="*/ 1963882 h 1963882"/>
              <a:gd name="connsiteX4" fmla="*/ 1181105 w 2438385"/>
              <a:gd name="connsiteY4" fmla="*/ 916462 h 1963882"/>
              <a:gd name="connsiteX5" fmla="*/ 0 w 2438385"/>
              <a:gd name="connsiteY5" fmla="*/ 1963882 h 1963882"/>
              <a:gd name="connsiteX6" fmla="*/ 0 w 2438385"/>
              <a:gd name="connsiteY6" fmla="*/ 1963882 h 1963882"/>
              <a:gd name="connsiteX7" fmla="*/ 0 w 2438385"/>
              <a:gd name="connsiteY7" fmla="*/ 1963882 h 1963882"/>
              <a:gd name="connsiteX8" fmla="*/ 2438384 w 2438385"/>
              <a:gd name="connsiteY8" fmla="*/ 1963882 h 1963882"/>
              <a:gd name="connsiteX9" fmla="*/ 2438385 w 2438385"/>
              <a:gd name="connsiteY9" fmla="*/ 1963882 h 196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385" h="1963882">
                <a:moveTo>
                  <a:pt x="0" y="1963882"/>
                </a:moveTo>
                <a:lnTo>
                  <a:pt x="1219193" y="0"/>
                </a:lnTo>
                <a:lnTo>
                  <a:pt x="2438385" y="1963882"/>
                </a:lnTo>
                <a:lnTo>
                  <a:pt x="2438384" y="1963882"/>
                </a:lnTo>
                <a:lnTo>
                  <a:pt x="1181105" y="916462"/>
                </a:lnTo>
                <a:lnTo>
                  <a:pt x="0" y="1963882"/>
                </a:lnTo>
                <a:close/>
                <a:moveTo>
                  <a:pt x="0" y="1963882"/>
                </a:moveTo>
                <a:lnTo>
                  <a:pt x="0" y="1963882"/>
                </a:lnTo>
                <a:lnTo>
                  <a:pt x="2438384" y="1963882"/>
                </a:lnTo>
                <a:lnTo>
                  <a:pt x="2438385" y="1963882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Равнобедренный треугольник 1"/>
          <p:cNvSpPr/>
          <p:nvPr/>
        </p:nvSpPr>
        <p:spPr>
          <a:xfrm rot="5400000">
            <a:off x="10552300" y="2283483"/>
            <a:ext cx="1786983" cy="1247450"/>
          </a:xfrm>
          <a:prstGeom prst="triangle">
            <a:avLst>
              <a:gd name="adj" fmla="val 50483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1042107" y="2634245"/>
            <a:ext cx="509637" cy="474453"/>
            <a:chOff x="7527522" y="4761781"/>
            <a:chExt cx="509637" cy="474453"/>
          </a:xfrm>
        </p:grpSpPr>
        <p:sp>
          <p:nvSpPr>
            <p:cNvPr id="3" name="Овал 2"/>
            <p:cNvSpPr/>
            <p:nvPr/>
          </p:nvSpPr>
          <p:spPr>
            <a:xfrm>
              <a:off x="7527522" y="4761781"/>
              <a:ext cx="509637" cy="4744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7725701" y="4869275"/>
              <a:ext cx="278705" cy="259464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30" name="Прямая со стрелкой 29"/>
          <p:cNvCxnSpPr/>
          <p:nvPr/>
        </p:nvCxnSpPr>
        <p:spPr>
          <a:xfrm flipH="1">
            <a:off x="1849766" y="4047036"/>
            <a:ext cx="8802621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849766" y="4997865"/>
            <a:ext cx="739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92611" y="4997865"/>
            <a:ext cx="739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35456" y="4997865"/>
            <a:ext cx="739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78301" y="4997865"/>
            <a:ext cx="739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21146" y="4997865"/>
            <a:ext cx="739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563991" y="5002189"/>
            <a:ext cx="739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906838" y="4997865"/>
            <a:ext cx="739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 flipH="1">
            <a:off x="10027071" y="2448120"/>
            <a:ext cx="6243" cy="72586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0451945" y="5454170"/>
            <a:ext cx="599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88155" y="4008210"/>
            <a:ext cx="72875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Инвертируем результат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DFF7E059-4F5E-E323-4B10-470CE8939352}"/>
              </a:ext>
            </a:extLst>
          </p:cNvPr>
          <p:cNvGrpSpPr/>
          <p:nvPr/>
        </p:nvGrpSpPr>
        <p:grpSpPr>
          <a:xfrm>
            <a:off x="0" y="134626"/>
            <a:ext cx="12191999" cy="671613"/>
            <a:chOff x="0" y="134626"/>
            <a:chExt cx="12191999" cy="671613"/>
          </a:xfrm>
        </p:grpSpPr>
        <p:sp>
          <p:nvSpPr>
            <p:cNvPr id="32" name="Скругленный прямоугольник 4">
              <a:extLst>
                <a:ext uri="{FF2B5EF4-FFF2-40B4-BE49-F238E27FC236}">
                  <a16:creationId xmlns:a16="http://schemas.microsoft.com/office/drawing/2014/main" id="{B5BE68CF-29EE-E794-A1FF-BBADDC6890C0}"/>
                </a:ext>
              </a:extLst>
            </p:cNvPr>
            <p:cNvSpPr/>
            <p:nvPr/>
          </p:nvSpPr>
          <p:spPr>
            <a:xfrm>
              <a:off x="953890" y="134626"/>
              <a:ext cx="10088217" cy="671613"/>
            </a:xfrm>
            <a:prstGeom prst="roundRect">
              <a:avLst/>
            </a:prstGeom>
            <a:ln w="28575"/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DE95CC-536F-5E53-E2FB-77C441054AF1}"/>
                </a:ext>
              </a:extLst>
            </p:cNvPr>
            <p:cNvSpPr txBox="1"/>
            <p:nvPr/>
          </p:nvSpPr>
          <p:spPr>
            <a:xfrm>
              <a:off x="0" y="153410"/>
              <a:ext cx="12191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atin typeface="Arial Black" panose="020B0A04020102020204" pitchFamily="34" charset="0"/>
                </a:rPr>
                <a:t>МЕТОД «РЫБА»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847716" y="877406"/>
            <a:ext cx="38779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77</a:t>
            </a:r>
            <a:r>
              <a:rPr lang="ru-RU" sz="6000" b="1" baseline="-25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ru-RU" sz="6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6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ru-RU" sz="6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Х</a:t>
            </a:r>
            <a:r>
              <a:rPr lang="ru-RU" sz="6000" b="1" baseline="-25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60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72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FA8FD0-A7BC-F8FA-CBDA-A7207065D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>
          <a:xfrm>
            <a:off x="334963" y="1157005"/>
            <a:ext cx="11522075" cy="1657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167FB5-949F-27DB-6D7B-5AFADF109CBE}"/>
              </a:ext>
            </a:extLst>
          </p:cNvPr>
          <p:cNvSpPr txBox="1"/>
          <p:nvPr/>
        </p:nvSpPr>
        <p:spPr>
          <a:xfrm>
            <a:off x="1616136" y="3651662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1801F6-9CEB-EBCA-7AB2-E925BD53A2F3}"/>
              </a:ext>
            </a:extLst>
          </p:cNvPr>
          <p:cNvSpPr txBox="1"/>
          <p:nvPr/>
        </p:nvSpPr>
        <p:spPr>
          <a:xfrm>
            <a:off x="2220589" y="3651662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4AD2D66-188B-1816-8699-F5237C0050A2}"/>
              </a:ext>
            </a:extLst>
          </p:cNvPr>
          <p:cNvSpPr/>
          <p:nvPr/>
        </p:nvSpPr>
        <p:spPr>
          <a:xfrm flipV="1">
            <a:off x="1586937" y="4262931"/>
            <a:ext cx="1738626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3E0847-B592-F161-6E3D-87FBF0C4F564}"/>
              </a:ext>
            </a:extLst>
          </p:cNvPr>
          <p:cNvSpPr txBox="1"/>
          <p:nvPr/>
        </p:nvSpPr>
        <p:spPr>
          <a:xfrm>
            <a:off x="2802663" y="3641097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2E018D-3B5E-164A-CDAD-7BFFF56E3C21}"/>
              </a:ext>
            </a:extLst>
          </p:cNvPr>
          <p:cNvSpPr txBox="1"/>
          <p:nvPr/>
        </p:nvSpPr>
        <p:spPr>
          <a:xfrm>
            <a:off x="1624543" y="4242776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DD049E-96A5-7C3F-9D09-055C90385B79}"/>
              </a:ext>
            </a:extLst>
          </p:cNvPr>
          <p:cNvSpPr txBox="1"/>
          <p:nvPr/>
        </p:nvSpPr>
        <p:spPr>
          <a:xfrm>
            <a:off x="2187786" y="4249009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D9852A7-52E0-0B0D-8B40-F32DAAF1CDC6}"/>
              </a:ext>
            </a:extLst>
          </p:cNvPr>
          <p:cNvSpPr/>
          <p:nvPr/>
        </p:nvSpPr>
        <p:spPr>
          <a:xfrm>
            <a:off x="2131827" y="3759171"/>
            <a:ext cx="50301" cy="10428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/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49E52FD0-D7CD-9D85-53F3-19F19C57D72E}"/>
              </a:ext>
            </a:extLst>
          </p:cNvPr>
          <p:cNvCxnSpPr>
            <a:cxnSpLocks/>
          </p:cNvCxnSpPr>
          <p:nvPr/>
        </p:nvCxnSpPr>
        <p:spPr>
          <a:xfrm flipH="1">
            <a:off x="1624543" y="5109165"/>
            <a:ext cx="164748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48AC4DD8-2FD2-52F5-2417-3AEF23C9A0DC}"/>
              </a:ext>
            </a:extLst>
          </p:cNvPr>
          <p:cNvCxnSpPr>
            <a:cxnSpLocks/>
          </p:cNvCxnSpPr>
          <p:nvPr/>
        </p:nvCxnSpPr>
        <p:spPr>
          <a:xfrm flipH="1">
            <a:off x="2840763" y="3917640"/>
            <a:ext cx="6243" cy="72586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2868983" y="5193171"/>
            <a:ext cx="1938739" cy="1127656"/>
            <a:chOff x="3434547" y="5321019"/>
            <a:chExt cx="1938739" cy="112765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89FCEF6-456E-9A20-A43C-3700082F3D3B}"/>
                </a:ext>
              </a:extLst>
            </p:cNvPr>
            <p:cNvSpPr txBox="1"/>
            <p:nvPr/>
          </p:nvSpPr>
          <p:spPr>
            <a:xfrm>
              <a:off x="3434547" y="5321019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6AF5026-365D-A6F7-396F-7D8EF583A6E8}"/>
                </a:ext>
              </a:extLst>
            </p:cNvPr>
            <p:cNvSpPr txBox="1"/>
            <p:nvPr/>
          </p:nvSpPr>
          <p:spPr>
            <a:xfrm>
              <a:off x="3941639" y="5321019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CAEF5AC-B887-1FE7-7A07-5EC0AE1D14EE}"/>
                </a:ext>
              </a:extLst>
            </p:cNvPr>
            <p:cNvSpPr txBox="1"/>
            <p:nvPr/>
          </p:nvSpPr>
          <p:spPr>
            <a:xfrm>
              <a:off x="4448731" y="5321019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C5F4071-8D15-3944-CA16-13F7ABD98B94}"/>
                </a:ext>
              </a:extLst>
            </p:cNvPr>
            <p:cNvSpPr txBox="1"/>
            <p:nvPr/>
          </p:nvSpPr>
          <p:spPr>
            <a:xfrm>
              <a:off x="4850386" y="5679234"/>
              <a:ext cx="5229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EA5A9BE-6BA2-780E-3E98-140DDD2F4BBE}"/>
              </a:ext>
            </a:extLst>
          </p:cNvPr>
          <p:cNvSpPr/>
          <p:nvPr/>
        </p:nvSpPr>
        <p:spPr>
          <a:xfrm>
            <a:off x="2684074" y="3741530"/>
            <a:ext cx="50301" cy="10428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050F6A-C419-FB3A-C257-B9C39BAC7663}"/>
              </a:ext>
            </a:extLst>
          </p:cNvPr>
          <p:cNvSpPr txBox="1"/>
          <p:nvPr/>
        </p:nvSpPr>
        <p:spPr>
          <a:xfrm>
            <a:off x="2809781" y="4225440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CD190181-E632-BE26-FEF1-DFB6ABE57D85}"/>
              </a:ext>
            </a:extLst>
          </p:cNvPr>
          <p:cNvGrpSpPr/>
          <p:nvPr/>
        </p:nvGrpSpPr>
        <p:grpSpPr>
          <a:xfrm>
            <a:off x="1095346" y="2814582"/>
            <a:ext cx="939841" cy="817422"/>
            <a:chOff x="1367772" y="444269"/>
            <a:chExt cx="939841" cy="81742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002C7B6-3091-FD81-3731-A1615031D885}"/>
                </a:ext>
              </a:extLst>
            </p:cNvPr>
            <p:cNvSpPr txBox="1"/>
            <p:nvPr/>
          </p:nvSpPr>
          <p:spPr>
            <a:xfrm>
              <a:off x="1367772" y="444269"/>
              <a:ext cx="5229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02BC094-565F-132F-A980-CFC8CA02C2C7}"/>
                </a:ext>
              </a:extLst>
            </p:cNvPr>
            <p:cNvSpPr txBox="1"/>
            <p:nvPr/>
          </p:nvSpPr>
          <p:spPr>
            <a:xfrm>
              <a:off x="1629222" y="676916"/>
              <a:ext cx="6783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  <a:endParaRPr lang="ru-RU" sz="32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99FEB156-E9F7-2ACF-CFF6-8DD9EBE96B6B}"/>
              </a:ext>
            </a:extLst>
          </p:cNvPr>
          <p:cNvSpPr txBox="1"/>
          <p:nvPr/>
        </p:nvSpPr>
        <p:spPr>
          <a:xfrm>
            <a:off x="7057200" y="3656066"/>
            <a:ext cx="8611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endParaRPr lang="ru-RU" sz="4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95558EE-4065-B1F7-2C8E-19E833E7EFB1}"/>
              </a:ext>
            </a:extLst>
          </p:cNvPr>
          <p:cNvSpPr txBox="1"/>
          <p:nvPr/>
        </p:nvSpPr>
        <p:spPr>
          <a:xfrm>
            <a:off x="7948882" y="3656066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ru-RU" sz="4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CC4F094D-C733-43C7-CE16-FE14CF9680F9}"/>
              </a:ext>
            </a:extLst>
          </p:cNvPr>
          <p:cNvSpPr/>
          <p:nvPr/>
        </p:nvSpPr>
        <p:spPr>
          <a:xfrm flipV="1">
            <a:off x="7057200" y="4278492"/>
            <a:ext cx="3922032" cy="457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22CE385-D0B3-2976-845F-A6C4097ECD5B}"/>
              </a:ext>
            </a:extLst>
          </p:cNvPr>
          <p:cNvSpPr txBox="1"/>
          <p:nvPr/>
        </p:nvSpPr>
        <p:spPr>
          <a:xfrm>
            <a:off x="8526632" y="3634121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ru-RU" sz="4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3FC97F6-CD68-F8D3-272E-1BFF80753CE4}"/>
              </a:ext>
            </a:extLst>
          </p:cNvPr>
          <p:cNvSpPr txBox="1"/>
          <p:nvPr/>
        </p:nvSpPr>
        <p:spPr>
          <a:xfrm>
            <a:off x="7226316" y="4220797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ru-RU" sz="4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0AE9F28-B37C-6458-04AD-88517D03621A}"/>
              </a:ext>
            </a:extLst>
          </p:cNvPr>
          <p:cNvSpPr txBox="1"/>
          <p:nvPr/>
        </p:nvSpPr>
        <p:spPr>
          <a:xfrm>
            <a:off x="7950344" y="4225401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ru-RU" sz="4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32D68D64-C7BE-9328-0760-D24F604BA289}"/>
              </a:ext>
            </a:extLst>
          </p:cNvPr>
          <p:cNvSpPr/>
          <p:nvPr/>
        </p:nvSpPr>
        <p:spPr>
          <a:xfrm>
            <a:off x="7894385" y="3735563"/>
            <a:ext cx="50301" cy="10428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/>
          </a:p>
        </p:txBody>
      </p: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E5CFCC1D-C10F-D061-B8A5-E26BB9910A2B}"/>
              </a:ext>
            </a:extLst>
          </p:cNvPr>
          <p:cNvCxnSpPr>
            <a:cxnSpLocks/>
          </p:cNvCxnSpPr>
          <p:nvPr/>
        </p:nvCxnSpPr>
        <p:spPr>
          <a:xfrm flipH="1">
            <a:off x="7323126" y="5085603"/>
            <a:ext cx="2706287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A517A771-C0F9-B875-50E5-C12C3DF2E37C}"/>
              </a:ext>
            </a:extLst>
          </p:cNvPr>
          <p:cNvCxnSpPr>
            <a:cxnSpLocks/>
          </p:cNvCxnSpPr>
          <p:nvPr/>
        </p:nvCxnSpPr>
        <p:spPr>
          <a:xfrm flipH="1">
            <a:off x="9864000" y="3876391"/>
            <a:ext cx="6243" cy="72586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4EA2A0BC-3CE1-F477-0FBB-68235D013D3A}"/>
              </a:ext>
            </a:extLst>
          </p:cNvPr>
          <p:cNvSpPr/>
          <p:nvPr/>
        </p:nvSpPr>
        <p:spPr>
          <a:xfrm>
            <a:off x="8446632" y="3717922"/>
            <a:ext cx="50301" cy="10428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/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D29BB68-B073-F6FB-7B22-72854B28DA63}"/>
              </a:ext>
            </a:extLst>
          </p:cNvPr>
          <p:cNvGrpSpPr/>
          <p:nvPr/>
        </p:nvGrpSpPr>
        <p:grpSpPr>
          <a:xfrm>
            <a:off x="6515546" y="2758762"/>
            <a:ext cx="1325779" cy="834559"/>
            <a:chOff x="1367772" y="444269"/>
            <a:chExt cx="1325779" cy="83455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20C222C-CA19-9B39-B5C9-548E4EAA42BB}"/>
                </a:ext>
              </a:extLst>
            </p:cNvPr>
            <p:cNvSpPr txBox="1"/>
            <p:nvPr/>
          </p:nvSpPr>
          <p:spPr>
            <a:xfrm>
              <a:off x="1367772" y="444269"/>
              <a:ext cx="86113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n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  <a:endParaRPr lang="ru-RU" sz="4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6B7AEE9-9BA8-C806-B2C2-107492EC0E73}"/>
                </a:ext>
              </a:extLst>
            </p:cNvPr>
            <p:cNvSpPr txBox="1"/>
            <p:nvPr/>
          </p:nvSpPr>
          <p:spPr>
            <a:xfrm>
              <a:off x="2015160" y="694053"/>
              <a:ext cx="6783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  <a:endParaRPr lang="ru-RU" sz="32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A20EA225-A274-B494-0BAC-DB684ECD2097}"/>
              </a:ext>
            </a:extLst>
          </p:cNvPr>
          <p:cNvSpPr/>
          <p:nvPr/>
        </p:nvSpPr>
        <p:spPr>
          <a:xfrm>
            <a:off x="9054081" y="3717922"/>
            <a:ext cx="50301" cy="10428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BF2784C-8618-0049-F79E-0C3B39F48E06}"/>
              </a:ext>
            </a:extLst>
          </p:cNvPr>
          <p:cNvSpPr txBox="1"/>
          <p:nvPr/>
        </p:nvSpPr>
        <p:spPr>
          <a:xfrm>
            <a:off x="8544042" y="4223106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ru-RU" sz="4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FC041382-AEFE-7BCF-1004-EC66600869D2}"/>
              </a:ext>
            </a:extLst>
          </p:cNvPr>
          <p:cNvSpPr/>
          <p:nvPr/>
        </p:nvSpPr>
        <p:spPr>
          <a:xfrm>
            <a:off x="9684708" y="3717922"/>
            <a:ext cx="50301" cy="10428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06A356-0D1D-3E99-E04C-52025DC2F21F}"/>
              </a:ext>
            </a:extLst>
          </p:cNvPr>
          <p:cNvSpPr txBox="1"/>
          <p:nvPr/>
        </p:nvSpPr>
        <p:spPr>
          <a:xfrm>
            <a:off x="9139894" y="3634120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4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50669BB-EDB2-FFBD-24E6-95D6F9F0D043}"/>
              </a:ext>
            </a:extLst>
          </p:cNvPr>
          <p:cNvSpPr txBox="1"/>
          <p:nvPr/>
        </p:nvSpPr>
        <p:spPr>
          <a:xfrm>
            <a:off x="9815393" y="3608085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A51AAEB-307D-2DDE-5675-CC43997EA61D}"/>
              </a:ext>
            </a:extLst>
          </p:cNvPr>
          <p:cNvSpPr txBox="1"/>
          <p:nvPr/>
        </p:nvSpPr>
        <p:spPr>
          <a:xfrm>
            <a:off x="9147326" y="4220797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ru-RU" sz="4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AF9F6F3-98EC-71F2-7BB6-77100D25356F}"/>
              </a:ext>
            </a:extLst>
          </p:cNvPr>
          <p:cNvSpPr txBox="1"/>
          <p:nvPr/>
        </p:nvSpPr>
        <p:spPr>
          <a:xfrm>
            <a:off x="9833169" y="4220796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8606137" y="5197064"/>
            <a:ext cx="2846552" cy="1033551"/>
            <a:chOff x="7017448" y="5359640"/>
            <a:chExt cx="2846552" cy="103355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74C2366-BDEF-ADD7-04D3-26001EAECC10}"/>
                </a:ext>
              </a:extLst>
            </p:cNvPr>
            <p:cNvSpPr txBox="1"/>
            <p:nvPr/>
          </p:nvSpPr>
          <p:spPr>
            <a:xfrm>
              <a:off x="7017448" y="5359640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5E651C9-BABB-2561-8B0E-ECF2CC248D2B}"/>
                </a:ext>
              </a:extLst>
            </p:cNvPr>
            <p:cNvSpPr txBox="1"/>
            <p:nvPr/>
          </p:nvSpPr>
          <p:spPr>
            <a:xfrm>
              <a:off x="7474586" y="5359640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B1BD3F7-F330-7F42-5649-E2DBE7FCC388}"/>
                </a:ext>
              </a:extLst>
            </p:cNvPr>
            <p:cNvSpPr txBox="1"/>
            <p:nvPr/>
          </p:nvSpPr>
          <p:spPr>
            <a:xfrm>
              <a:off x="7931725" y="5359640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B370898-90B1-9496-429D-60F0BA64A36B}"/>
                </a:ext>
              </a:extLst>
            </p:cNvPr>
            <p:cNvSpPr txBox="1"/>
            <p:nvPr/>
          </p:nvSpPr>
          <p:spPr>
            <a:xfrm>
              <a:off x="9341100" y="5623750"/>
              <a:ext cx="5229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68186C9-4EAC-2C74-7302-1E7E2DD31960}"/>
                </a:ext>
              </a:extLst>
            </p:cNvPr>
            <p:cNvSpPr txBox="1"/>
            <p:nvPr/>
          </p:nvSpPr>
          <p:spPr>
            <a:xfrm>
              <a:off x="8388864" y="5359640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B814FFE-CB10-FAD1-954C-53953A7ED7C2}"/>
                </a:ext>
              </a:extLst>
            </p:cNvPr>
            <p:cNvSpPr txBox="1"/>
            <p:nvPr/>
          </p:nvSpPr>
          <p:spPr>
            <a:xfrm>
              <a:off x="8846002" y="5359640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71CF312A-C12F-234F-12BC-1D2BEC778FFD}"/>
              </a:ext>
            </a:extLst>
          </p:cNvPr>
          <p:cNvGrpSpPr/>
          <p:nvPr/>
        </p:nvGrpSpPr>
        <p:grpSpPr>
          <a:xfrm>
            <a:off x="0" y="134626"/>
            <a:ext cx="12191999" cy="671613"/>
            <a:chOff x="0" y="134626"/>
            <a:chExt cx="12191999" cy="671613"/>
          </a:xfrm>
        </p:grpSpPr>
        <p:sp>
          <p:nvSpPr>
            <p:cNvPr id="76" name="Скругленный прямоугольник 4">
              <a:extLst>
                <a:ext uri="{FF2B5EF4-FFF2-40B4-BE49-F238E27FC236}">
                  <a16:creationId xmlns:a16="http://schemas.microsoft.com/office/drawing/2014/main" id="{4CCBAFCC-2373-4699-974F-F1FF4CEF0BBB}"/>
                </a:ext>
              </a:extLst>
            </p:cNvPr>
            <p:cNvSpPr/>
            <p:nvPr/>
          </p:nvSpPr>
          <p:spPr>
            <a:xfrm>
              <a:off x="953890" y="134626"/>
              <a:ext cx="10088217" cy="671613"/>
            </a:xfrm>
            <a:prstGeom prst="roundRect">
              <a:avLst/>
            </a:prstGeom>
            <a:ln w="28575"/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162A3A1-1ABD-CB8F-C5B6-CC57740B5486}"/>
                </a:ext>
              </a:extLst>
            </p:cNvPr>
            <p:cNvSpPr txBox="1"/>
            <p:nvPr/>
          </p:nvSpPr>
          <p:spPr>
            <a:xfrm>
              <a:off x="0" y="153410"/>
              <a:ext cx="12191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atin typeface="Arial Black" panose="020B0A04020102020204" pitchFamily="34" charset="0"/>
                </a:rPr>
                <a:t>МЕТОД «РЫБА»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035329" y="1471874"/>
            <a:ext cx="3416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ru-RU" sz="60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6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Х</a:t>
            </a:r>
            <a:r>
              <a:rPr lang="ru-RU" sz="6000" b="1" baseline="-25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60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459302" y="1450610"/>
            <a:ext cx="38779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lang="ru-RU" sz="60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6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Х</a:t>
            </a:r>
            <a:r>
              <a:rPr lang="ru-RU" sz="6000" b="1" baseline="-25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60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27B8199-B810-B6D6-3C85-55E03A992E41}"/>
              </a:ext>
            </a:extLst>
          </p:cNvPr>
          <p:cNvSpPr txBox="1"/>
          <p:nvPr/>
        </p:nvSpPr>
        <p:spPr>
          <a:xfrm>
            <a:off x="272315" y="5215195"/>
            <a:ext cx="2675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Ответ: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27B8199-B810-B6D6-3C85-55E03A992E41}"/>
              </a:ext>
            </a:extLst>
          </p:cNvPr>
          <p:cNvSpPr txBox="1"/>
          <p:nvPr/>
        </p:nvSpPr>
        <p:spPr>
          <a:xfrm>
            <a:off x="6079941" y="5251067"/>
            <a:ext cx="2675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Ответ:</a:t>
            </a:r>
          </a:p>
        </p:txBody>
      </p:sp>
    </p:spTree>
    <p:extLst>
      <p:ext uri="{BB962C8B-B14F-4D97-AF65-F5344CB8AC3E}">
        <p14:creationId xmlns:p14="http://schemas.microsoft.com/office/powerpoint/2010/main" val="3292084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Овал 75"/>
          <p:cNvSpPr/>
          <p:nvPr/>
        </p:nvSpPr>
        <p:spPr>
          <a:xfrm>
            <a:off x="5505680" y="5685066"/>
            <a:ext cx="578373" cy="597408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222689" y="5115078"/>
            <a:ext cx="578373" cy="597408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334963" y="1552855"/>
            <a:ext cx="11522075" cy="22001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31983" y="3817497"/>
            <a:ext cx="1015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0122" y="4376608"/>
            <a:ext cx="1015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3210" y="4931310"/>
            <a:ext cx="1015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34282" y="4952117"/>
            <a:ext cx="599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4042863" y="5004857"/>
            <a:ext cx="982683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flipH="1" flipV="1">
            <a:off x="3768621" y="5565304"/>
            <a:ext cx="2479038" cy="112682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991301" y="4305091"/>
            <a:ext cx="1015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258356" y="4891501"/>
            <a:ext cx="1015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38</a:t>
            </a:r>
          </a:p>
        </p:txBody>
      </p:sp>
      <p:grpSp>
        <p:nvGrpSpPr>
          <p:cNvPr id="52" name="Группа 51"/>
          <p:cNvGrpSpPr/>
          <p:nvPr/>
        </p:nvGrpSpPr>
        <p:grpSpPr>
          <a:xfrm>
            <a:off x="4990990" y="3799624"/>
            <a:ext cx="1259522" cy="923330"/>
            <a:chOff x="5439600" y="419706"/>
            <a:chExt cx="1259522" cy="923330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5439600" y="1100454"/>
              <a:ext cx="1259522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5661247" y="670125"/>
              <a:ext cx="45719" cy="62632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769439" y="419706"/>
              <a:ext cx="5998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505680" y="5540934"/>
            <a:ext cx="599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99" name="Прямоугольник 98"/>
          <p:cNvSpPr/>
          <p:nvPr/>
        </p:nvSpPr>
        <p:spPr>
          <a:xfrm flipV="1">
            <a:off x="5277722" y="5622390"/>
            <a:ext cx="982683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3C28D47-1958-409F-8327-7904FB667B81}"/>
              </a:ext>
            </a:extLst>
          </p:cNvPr>
          <p:cNvGrpSpPr/>
          <p:nvPr/>
        </p:nvGrpSpPr>
        <p:grpSpPr>
          <a:xfrm>
            <a:off x="0" y="134626"/>
            <a:ext cx="12191999" cy="671613"/>
            <a:chOff x="0" y="134626"/>
            <a:chExt cx="12191999" cy="671613"/>
          </a:xfrm>
        </p:grpSpPr>
        <p:sp>
          <p:nvSpPr>
            <p:cNvPr id="3" name="Скругленный прямоугольник 4">
              <a:extLst>
                <a:ext uri="{FF2B5EF4-FFF2-40B4-BE49-F238E27FC236}">
                  <a16:creationId xmlns:a16="http://schemas.microsoft.com/office/drawing/2014/main" id="{6E770DBD-B017-BED6-C76E-4DA7CC79DEB1}"/>
                </a:ext>
              </a:extLst>
            </p:cNvPr>
            <p:cNvSpPr/>
            <p:nvPr/>
          </p:nvSpPr>
          <p:spPr>
            <a:xfrm>
              <a:off x="953890" y="134626"/>
              <a:ext cx="10088217" cy="671613"/>
            </a:xfrm>
            <a:prstGeom prst="roundRect">
              <a:avLst/>
            </a:prstGeom>
            <a:ln w="28575"/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C815780-D907-A0ED-D055-25662B646001}"/>
                </a:ext>
              </a:extLst>
            </p:cNvPr>
            <p:cNvSpPr txBox="1"/>
            <p:nvPr/>
          </p:nvSpPr>
          <p:spPr>
            <a:xfrm>
              <a:off x="0" y="153410"/>
              <a:ext cx="12191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atin typeface="Arial Black" panose="020B0A04020102020204" pitchFamily="34" charset="0"/>
                </a:rPr>
                <a:t>МЕТОД «ДЕЛЕНИЯ НА 2»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6292743" y="5359144"/>
            <a:ext cx="18453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....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486621" y="1595148"/>
            <a:ext cx="115220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Делим десятичное число нацело на 2 в столбик и записываем остатки от деления пока не дойдем до 1.</a:t>
            </a:r>
          </a:p>
          <a:p>
            <a:pPr marL="514350" indent="-514350">
              <a:buFont typeface="+mj-lt"/>
              <a:buAutoNum type="arabicPeriod"/>
            </a:pP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Записываем полученные остатки в обратном порядке и получаем искомое число.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6089984" y="4345293"/>
            <a:ext cx="1259522" cy="923330"/>
            <a:chOff x="5439600" y="419706"/>
            <a:chExt cx="1259522" cy="923330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5439600" y="1100454"/>
              <a:ext cx="1259522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5661247" y="670125"/>
              <a:ext cx="45719" cy="62632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769439" y="419706"/>
              <a:ext cx="5998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544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46383" y="1095922"/>
            <a:ext cx="11079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4245" y="1749495"/>
            <a:ext cx="11079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74077" y="2362272"/>
            <a:ext cx="11079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502" y="2970774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34222" y="3562787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69743" y="4191751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77215" y="2390866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79083" y="4235779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30072" y="3616024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48703" y="5453119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901150" y="4816262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4963823" y="2501329"/>
            <a:ext cx="982683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flipH="1" flipV="1">
            <a:off x="5169537" y="3264196"/>
            <a:ext cx="5374540" cy="320458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01167" y="1696262"/>
            <a:ext cx="11079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72756" y="2340118"/>
            <a:ext cx="11079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38</a:t>
            </a:r>
          </a:p>
        </p:txBody>
      </p:sp>
      <p:grpSp>
        <p:nvGrpSpPr>
          <p:cNvPr id="52" name="Группа 51"/>
          <p:cNvGrpSpPr/>
          <p:nvPr/>
        </p:nvGrpSpPr>
        <p:grpSpPr>
          <a:xfrm>
            <a:off x="5899178" y="1078049"/>
            <a:ext cx="1259522" cy="1045715"/>
            <a:chOff x="5433388" y="419706"/>
            <a:chExt cx="1259522" cy="1045715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5433388" y="1177437"/>
              <a:ext cx="1259522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5661247" y="670125"/>
              <a:ext cx="45719" cy="79529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769439" y="419706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6403588" y="3040402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298143" y="2942549"/>
            <a:ext cx="11079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18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458502" y="3536084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238336" y="4146173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260652" y="4860388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0076904" y="4788775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grpSp>
        <p:nvGrpSpPr>
          <p:cNvPr id="85" name="Группа 84"/>
          <p:cNvGrpSpPr/>
          <p:nvPr/>
        </p:nvGrpSpPr>
        <p:grpSpPr>
          <a:xfrm>
            <a:off x="7046218" y="1720739"/>
            <a:ext cx="1259522" cy="1045715"/>
            <a:chOff x="5433388" y="419706"/>
            <a:chExt cx="1259522" cy="1045715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5433388" y="1177437"/>
              <a:ext cx="1259522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5661247" y="670125"/>
              <a:ext cx="45719" cy="79529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769439" y="419706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8115833" y="2328557"/>
            <a:ext cx="1259522" cy="1045715"/>
            <a:chOff x="5433388" y="419706"/>
            <a:chExt cx="1259522" cy="1045715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5433388" y="1177437"/>
              <a:ext cx="1259522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/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5661247" y="670125"/>
              <a:ext cx="45719" cy="79529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769439" y="419706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8922115" y="2940722"/>
            <a:ext cx="1259522" cy="1045715"/>
            <a:chOff x="5433388" y="419706"/>
            <a:chExt cx="1259522" cy="1045715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5433388" y="1177437"/>
              <a:ext cx="1259522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5661247" y="670125"/>
              <a:ext cx="45719" cy="79529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769439" y="419706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sp>
        <p:nvSpPr>
          <p:cNvPr id="99" name="Прямоугольник 98"/>
          <p:cNvSpPr/>
          <p:nvPr/>
        </p:nvSpPr>
        <p:spPr>
          <a:xfrm flipV="1">
            <a:off x="6201530" y="3140466"/>
            <a:ext cx="982683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100" name="Прямоугольник 99"/>
          <p:cNvSpPr/>
          <p:nvPr/>
        </p:nvSpPr>
        <p:spPr>
          <a:xfrm flipV="1">
            <a:off x="7332018" y="3744037"/>
            <a:ext cx="982683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101" name="Прямоугольник 100"/>
          <p:cNvSpPr/>
          <p:nvPr/>
        </p:nvSpPr>
        <p:spPr>
          <a:xfrm flipV="1">
            <a:off x="8239114" y="4348455"/>
            <a:ext cx="982683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grpSp>
        <p:nvGrpSpPr>
          <p:cNvPr id="102" name="Группа 101"/>
          <p:cNvGrpSpPr/>
          <p:nvPr/>
        </p:nvGrpSpPr>
        <p:grpSpPr>
          <a:xfrm>
            <a:off x="9699999" y="3562787"/>
            <a:ext cx="1259522" cy="1045715"/>
            <a:chOff x="5433388" y="419706"/>
            <a:chExt cx="1259522" cy="1045715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5433388" y="1177437"/>
              <a:ext cx="1259522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/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5661247" y="670125"/>
              <a:ext cx="45719" cy="79529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769439" y="419706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sp>
        <p:nvSpPr>
          <p:cNvPr id="106" name="Прямоугольник 105"/>
          <p:cNvSpPr/>
          <p:nvPr/>
        </p:nvSpPr>
        <p:spPr>
          <a:xfrm flipV="1">
            <a:off x="9099731" y="4971800"/>
            <a:ext cx="982683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grpSp>
        <p:nvGrpSpPr>
          <p:cNvPr id="107" name="Группа 106"/>
          <p:cNvGrpSpPr/>
          <p:nvPr/>
        </p:nvGrpSpPr>
        <p:grpSpPr>
          <a:xfrm>
            <a:off x="10528311" y="4176724"/>
            <a:ext cx="1259522" cy="1045715"/>
            <a:chOff x="5433388" y="419706"/>
            <a:chExt cx="1259522" cy="1045715"/>
          </a:xfrm>
        </p:grpSpPr>
        <p:sp>
          <p:nvSpPr>
            <p:cNvPr id="108" name="Прямоугольник 107"/>
            <p:cNvSpPr/>
            <p:nvPr/>
          </p:nvSpPr>
          <p:spPr>
            <a:xfrm>
              <a:off x="5433388" y="1177437"/>
              <a:ext cx="1259522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/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5661247" y="670125"/>
              <a:ext cx="45719" cy="79529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769439" y="419706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sp>
        <p:nvSpPr>
          <p:cNvPr id="111" name="Прямоугольник 110"/>
          <p:cNvSpPr/>
          <p:nvPr/>
        </p:nvSpPr>
        <p:spPr>
          <a:xfrm flipV="1">
            <a:off x="9909211" y="5574206"/>
            <a:ext cx="982683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856984" y="5438762"/>
            <a:ext cx="3978178" cy="1092010"/>
            <a:chOff x="5155672" y="5398409"/>
            <a:chExt cx="3978178" cy="1092010"/>
          </a:xfrm>
        </p:grpSpPr>
        <p:sp>
          <p:nvSpPr>
            <p:cNvPr id="112" name="TextBox 111"/>
            <p:cNvSpPr txBox="1"/>
            <p:nvPr/>
          </p:nvSpPr>
          <p:spPr>
            <a:xfrm>
              <a:off x="5155672" y="5398409"/>
              <a:ext cx="5998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666165" y="5398409"/>
              <a:ext cx="5998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176658" y="5398409"/>
              <a:ext cx="5998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687151" y="5398409"/>
              <a:ext cx="5998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197644" y="5398409"/>
              <a:ext cx="5998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708137" y="5398409"/>
              <a:ext cx="5998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218632" y="5398409"/>
              <a:ext cx="5998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641407" y="5782533"/>
              <a:ext cx="4924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3C28D47-1958-409F-8327-7904FB667B81}"/>
              </a:ext>
            </a:extLst>
          </p:cNvPr>
          <p:cNvGrpSpPr/>
          <p:nvPr/>
        </p:nvGrpSpPr>
        <p:grpSpPr>
          <a:xfrm>
            <a:off x="0" y="134626"/>
            <a:ext cx="12191999" cy="671613"/>
            <a:chOff x="0" y="134626"/>
            <a:chExt cx="12191999" cy="671613"/>
          </a:xfrm>
        </p:grpSpPr>
        <p:sp>
          <p:nvSpPr>
            <p:cNvPr id="3" name="Скругленный прямоугольник 4">
              <a:extLst>
                <a:ext uri="{FF2B5EF4-FFF2-40B4-BE49-F238E27FC236}">
                  <a16:creationId xmlns:a16="http://schemas.microsoft.com/office/drawing/2014/main" id="{6E770DBD-B017-BED6-C76E-4DA7CC79DEB1}"/>
                </a:ext>
              </a:extLst>
            </p:cNvPr>
            <p:cNvSpPr/>
            <p:nvPr/>
          </p:nvSpPr>
          <p:spPr>
            <a:xfrm>
              <a:off x="953890" y="134626"/>
              <a:ext cx="10088217" cy="671613"/>
            </a:xfrm>
            <a:prstGeom prst="roundRect">
              <a:avLst/>
            </a:prstGeom>
            <a:ln w="28575"/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C815780-D907-A0ED-D055-25662B646001}"/>
                </a:ext>
              </a:extLst>
            </p:cNvPr>
            <p:cNvSpPr txBox="1"/>
            <p:nvPr/>
          </p:nvSpPr>
          <p:spPr>
            <a:xfrm>
              <a:off x="0" y="153410"/>
              <a:ext cx="12191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atin typeface="Arial Black" panose="020B0A04020102020204" pitchFamily="34" charset="0"/>
                </a:rPr>
                <a:t>МЕТОД «ДЕЛЕНИЯ НА 2»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599898" y="1095921"/>
            <a:ext cx="38779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77</a:t>
            </a:r>
            <a:r>
              <a:rPr lang="ru-RU" sz="6000" b="1" baseline="-25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ru-RU" sz="6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6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ru-RU" sz="6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Х</a:t>
            </a:r>
            <a:r>
              <a:rPr lang="ru-RU" sz="6000" b="1" baseline="-25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60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27B8199-B810-B6D6-3C85-55E03A992E41}"/>
              </a:ext>
            </a:extLst>
          </p:cNvPr>
          <p:cNvSpPr txBox="1"/>
          <p:nvPr/>
        </p:nvSpPr>
        <p:spPr>
          <a:xfrm>
            <a:off x="1092444" y="5399671"/>
            <a:ext cx="2675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Ответ:</a:t>
            </a:r>
          </a:p>
        </p:txBody>
      </p:sp>
    </p:spTree>
    <p:extLst>
      <p:ext uri="{BB962C8B-B14F-4D97-AF65-F5344CB8AC3E}">
        <p14:creationId xmlns:p14="http://schemas.microsoft.com/office/powerpoint/2010/main" val="18119228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546</Words>
  <Application>Microsoft Office PowerPoint</Application>
  <PresentationFormat>Широкоэкранный</PresentationFormat>
  <Paragraphs>304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Courier New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Comp_IS</dc:creator>
  <cp:lastModifiedBy>Лисицин Игорь</cp:lastModifiedBy>
  <cp:revision>159</cp:revision>
  <dcterms:created xsi:type="dcterms:W3CDTF">2024-12-05T12:59:42Z</dcterms:created>
  <dcterms:modified xsi:type="dcterms:W3CDTF">2024-12-24T18:45:35Z</dcterms:modified>
</cp:coreProperties>
</file>