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9" r:id="rId3"/>
    <p:sldId id="260" r:id="rId4"/>
    <p:sldId id="283" r:id="rId5"/>
    <p:sldId id="264" r:id="rId6"/>
    <p:sldId id="265" r:id="rId7"/>
    <p:sldId id="266" r:id="rId8"/>
    <p:sldId id="284" r:id="rId9"/>
    <p:sldId id="268" r:id="rId10"/>
    <p:sldId id="286" r:id="rId11"/>
    <p:sldId id="285" r:id="rId12"/>
    <p:sldId id="280" r:id="rId13"/>
    <p:sldId id="272" r:id="rId14"/>
    <p:sldId id="274" r:id="rId15"/>
    <p:sldId id="287" r:id="rId16"/>
    <p:sldId id="288" r:id="rId17"/>
    <p:sldId id="276" r:id="rId18"/>
    <p:sldId id="281" r:id="rId19"/>
    <p:sldId id="282" r:id="rId20"/>
    <p:sldId id="278" r:id="rId21"/>
    <p:sldId id="279" r:id="rId22"/>
    <p:sldId id="263" r:id="rId23"/>
    <p:sldId id="262" r:id="rId24"/>
    <p:sldId id="269" r:id="rId25"/>
    <p:sldId id="261" r:id="rId2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043B9"/>
    <a:srgbClr val="1C4DD8"/>
    <a:srgbClr val="E4182B"/>
    <a:srgbClr val="019DF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ABFCF23-3B69-468F-B69F-88F6DE6A72F2}" styleName="Средний стиль 1 -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8A107856-5554-42FB-B03E-39F5DBC370BA}" styleName="Средний стиль 4 - акцент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16D9F66E-5EB9-4882-86FB-DCBF35E3C3E4}" styleName="Средний стиль 4 - акцент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55" d="100"/>
          <a:sy n="55" d="100"/>
        </p:scale>
        <p:origin x="1286" y="53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5ACB7E-46D3-4D66-9A47-12E36A305F15}" type="datetimeFigureOut">
              <a:rPr lang="en-US" smtClean="0"/>
              <a:pPr/>
              <a:t>11/28/2024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00748-CC2F-454A-BE64-7C447042663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48594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5ACB7E-46D3-4D66-9A47-12E36A305F15}" type="datetimeFigureOut">
              <a:rPr lang="en-US" smtClean="0"/>
              <a:pPr/>
              <a:t>11/28/2024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00748-CC2F-454A-BE64-7C447042663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63243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5ACB7E-46D3-4D66-9A47-12E36A305F15}" type="datetimeFigureOut">
              <a:rPr lang="en-US" smtClean="0"/>
              <a:pPr/>
              <a:t>11/28/2024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00748-CC2F-454A-BE64-7C447042663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55237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5ACB7E-46D3-4D66-9A47-12E36A305F15}" type="datetimeFigureOut">
              <a:rPr lang="en-US" smtClean="0"/>
              <a:pPr/>
              <a:t>11/28/2024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00748-CC2F-454A-BE64-7C447042663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00328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5ACB7E-46D3-4D66-9A47-12E36A305F15}" type="datetimeFigureOut">
              <a:rPr lang="en-US" smtClean="0"/>
              <a:pPr/>
              <a:t>11/28/2024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00748-CC2F-454A-BE64-7C447042663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86865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5ACB7E-46D3-4D66-9A47-12E36A305F15}" type="datetimeFigureOut">
              <a:rPr lang="en-US" smtClean="0"/>
              <a:pPr/>
              <a:t>11/28/2024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00748-CC2F-454A-BE64-7C447042663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2295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5ACB7E-46D3-4D66-9A47-12E36A305F15}" type="datetimeFigureOut">
              <a:rPr lang="en-US" smtClean="0"/>
              <a:pPr/>
              <a:t>11/28/2024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00748-CC2F-454A-BE64-7C447042663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1743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5ACB7E-46D3-4D66-9A47-12E36A305F15}" type="datetimeFigureOut">
              <a:rPr lang="en-US" smtClean="0"/>
              <a:pPr/>
              <a:t>11/28/2024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00748-CC2F-454A-BE64-7C447042663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42774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5ACB7E-46D3-4D66-9A47-12E36A305F15}" type="datetimeFigureOut">
              <a:rPr lang="en-US" smtClean="0"/>
              <a:pPr/>
              <a:t>11/28/2024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00748-CC2F-454A-BE64-7C447042663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76542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5ACB7E-46D3-4D66-9A47-12E36A305F15}" type="datetimeFigureOut">
              <a:rPr lang="en-US" smtClean="0"/>
              <a:pPr/>
              <a:t>11/28/2024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00748-CC2F-454A-BE64-7C447042663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5943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5ACB7E-46D3-4D66-9A47-12E36A305F15}" type="datetimeFigureOut">
              <a:rPr lang="en-US" smtClean="0"/>
              <a:pPr/>
              <a:t>11/28/2024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00748-CC2F-454A-BE64-7C447042663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97270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5ACB7E-46D3-4D66-9A47-12E36A305F15}" type="datetimeFigureOut">
              <a:rPr lang="en-US" smtClean="0"/>
              <a:pPr/>
              <a:t>11/28/2024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500748-CC2F-454A-BE64-7C447042663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39282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wmf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wmf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wmf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wmf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3" Type="http://schemas.openxmlformats.org/officeDocument/2006/relationships/image" Target="../media/image14.jpeg"/><Relationship Id="rId7" Type="http://schemas.openxmlformats.org/officeDocument/2006/relationships/image" Target="../media/image18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Relationship Id="rId9" Type="http://schemas.openxmlformats.org/officeDocument/2006/relationships/image" Target="../media/image20.jpe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wmf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180531"/>
            <a:ext cx="7772400" cy="406209"/>
          </a:xfrm>
        </p:spPr>
        <p:txBody>
          <a:bodyPr>
            <a:noAutofit/>
          </a:bodyPr>
          <a:lstStyle/>
          <a:p>
            <a:pPr lvl="0" fontAlgn="base">
              <a:spcAft>
                <a:spcPct val="0"/>
              </a:spcAft>
            </a:pPr>
            <a:r>
              <a:rPr lang="ru-RU" sz="1400" b="1" dirty="0">
                <a:solidFill>
                  <a:srgbClr val="FF0000"/>
                </a:solidFill>
                <a:latin typeface="Bookman Old Style" pitchFamily="18" charset="0"/>
                <a:ea typeface="Times New Roman" pitchFamily="18" charset="0"/>
                <a:cs typeface="Arial" pitchFamily="34" charset="0"/>
              </a:rPr>
              <a:t>МУНИЦИПАЛЬНОЕ БЮДЖЕТНОЕ ОБЩЕОБРАЗОВАТЕЛЬНОЕ УЧРЕЖДЕНИЕ</a:t>
            </a:r>
            <a:br>
              <a:rPr lang="ru-RU" sz="1400" dirty="0">
                <a:solidFill>
                  <a:srgbClr val="FF0000"/>
                </a:solidFill>
                <a:latin typeface="Bookman Old Style" pitchFamily="18" charset="0"/>
                <a:cs typeface="Arial" pitchFamily="34" charset="0"/>
              </a:rPr>
            </a:br>
            <a:r>
              <a:rPr lang="ru-RU" sz="1400" b="1" dirty="0">
                <a:solidFill>
                  <a:srgbClr val="FF0000"/>
                </a:solidFill>
                <a:latin typeface="Bookman Old Style" pitchFamily="18" charset="0"/>
                <a:ea typeface="Times New Roman" pitchFamily="18" charset="0"/>
                <a:cs typeface="Arial" pitchFamily="34" charset="0"/>
              </a:rPr>
              <a:t>«КРАСНЕНСКАЯ ОСНОВНАЯ ОБЩЕОБРАЗОВАТЕЛЬНАЯ ШКОЛА»</a:t>
            </a:r>
            <a:endParaRPr lang="ru-RU" sz="1400" dirty="0">
              <a:solidFill>
                <a:srgbClr val="FF0000"/>
              </a:solidFill>
              <a:latin typeface="Bookman Old Style" pitchFamily="18" charset="0"/>
              <a:cs typeface="Arial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95400" y="3232972"/>
            <a:ext cx="6858000" cy="1175606"/>
          </a:xfrm>
        </p:spPr>
        <p:txBody>
          <a:bodyPr/>
          <a:lstStyle/>
          <a:p>
            <a:r>
              <a:rPr lang="ru-RU" b="1" dirty="0">
                <a:solidFill>
                  <a:srgbClr val="FF0000"/>
                </a:solidFill>
                <a:latin typeface="Bookman Old Style" pitchFamily="18" charset="0"/>
                <a:ea typeface="Times New Roman" pitchFamily="18" charset="0"/>
                <a:cs typeface="Arial" pitchFamily="34" charset="0"/>
              </a:rPr>
              <a:t>ОТКРЫТЫЙ УРОК </a:t>
            </a:r>
            <a:br>
              <a:rPr lang="ru-RU" b="1" dirty="0">
                <a:solidFill>
                  <a:srgbClr val="FF0000"/>
                </a:solidFill>
                <a:latin typeface="Bookman Old Style" pitchFamily="18" charset="0"/>
                <a:ea typeface="Times New Roman" pitchFamily="18" charset="0"/>
                <a:cs typeface="Arial" pitchFamily="34" charset="0"/>
              </a:rPr>
            </a:br>
            <a:r>
              <a:rPr lang="ru-RU" b="1" dirty="0">
                <a:solidFill>
                  <a:srgbClr val="FF0000"/>
                </a:solidFill>
                <a:latin typeface="Bookman Old Style" pitchFamily="18" charset="0"/>
                <a:ea typeface="Times New Roman" pitchFamily="18" charset="0"/>
                <a:cs typeface="Arial" pitchFamily="34" charset="0"/>
              </a:rPr>
              <a:t>по русскому языку в 5 классе</a:t>
            </a:r>
            <a:br>
              <a:rPr lang="ru-RU" dirty="0">
                <a:solidFill>
                  <a:srgbClr val="FF0000"/>
                </a:solidFill>
                <a:latin typeface="Bookman Old Style" pitchFamily="18" charset="0"/>
                <a:cs typeface="Arial" pitchFamily="34" charset="0"/>
              </a:rPr>
            </a:br>
            <a:r>
              <a:rPr lang="ru-RU" b="1" dirty="0">
                <a:solidFill>
                  <a:srgbClr val="FF0000"/>
                </a:solidFill>
                <a:latin typeface="Bookman Old Style" pitchFamily="18" charset="0"/>
                <a:ea typeface="Times New Roman" pitchFamily="18" charset="0"/>
                <a:cs typeface="Arial" pitchFamily="34" charset="0"/>
              </a:rPr>
              <a:t>«Антонимы"»</a:t>
            </a:r>
            <a:endParaRPr lang="en-US" dirty="0">
              <a:solidFill>
                <a:srgbClr val="019DFB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488943" y="5086712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b="1" dirty="0">
                <a:solidFill>
                  <a:srgbClr val="7030A0"/>
                </a:solidFill>
                <a:latin typeface="Bookman Old Style" pitchFamily="18" charset="0"/>
                <a:ea typeface="Times New Roman" pitchFamily="18" charset="0"/>
                <a:cs typeface="Arial" pitchFamily="34" charset="0"/>
              </a:rPr>
              <a:t>Подготовила: </a:t>
            </a:r>
            <a:r>
              <a:rPr lang="ru-RU" dirty="0">
                <a:solidFill>
                  <a:srgbClr val="7030A0"/>
                </a:solidFill>
                <a:latin typeface="Bookman Old Style" pitchFamily="18" charset="0"/>
                <a:ea typeface="Times New Roman" pitchFamily="18" charset="0"/>
                <a:cs typeface="Arial" pitchFamily="34" charset="0"/>
              </a:rPr>
              <a:t>учитель русского языка и литературы</a:t>
            </a:r>
            <a:endParaRPr lang="ru-RU" sz="1000" dirty="0">
              <a:solidFill>
                <a:srgbClr val="7030A0"/>
              </a:solidFill>
              <a:latin typeface="Bookman Old Style" pitchFamily="18" charset="0"/>
              <a:cs typeface="Arial" pitchFamily="34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dirty="0">
                <a:solidFill>
                  <a:srgbClr val="7030A0"/>
                </a:solidFill>
                <a:latin typeface="Bookman Old Style" pitchFamily="18" charset="0"/>
                <a:ea typeface="Times New Roman" pitchFamily="18" charset="0"/>
                <a:cs typeface="Arial" pitchFamily="34" charset="0"/>
              </a:rPr>
              <a:t>Мурадханова Рабият Касумовна</a:t>
            </a:r>
            <a:endParaRPr lang="ru-RU" sz="1000" dirty="0">
              <a:solidFill>
                <a:srgbClr val="7030A0"/>
              </a:solidFill>
              <a:latin typeface="Bookman Old Style" pitchFamily="18" charset="0"/>
              <a:cs typeface="Arial" pitchFamily="34" charset="0"/>
            </a:endParaRPr>
          </a:p>
        </p:txBody>
      </p:sp>
      <p:pic>
        <p:nvPicPr>
          <p:cNvPr id="1026" name="Picture 2" descr="https://cf.ppt-online.org/files/slide/l/LdoERwX2KUODBZ1lm8AVCjhQFfx54kMcYWatuP/slide-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040" y="4339998"/>
            <a:ext cx="3040380" cy="227731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s://cf.ppt-online.org/files/slide/l/LdoERwX2KUODBZ1lm8AVCjhQFfx54kMcYWatuP/slide-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20563" y="847550"/>
            <a:ext cx="3040380" cy="227731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s://cf.ppt-online.org/files/slide/l/LdoERwX2KUODBZ1lm8AVCjhQFfx54kMcYWatuP/slide-1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789" y="847550"/>
            <a:ext cx="2949810" cy="220947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6575826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0" descr="дом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809" y="300265"/>
            <a:ext cx="4176712" cy="313213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зло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0438" y="3432403"/>
            <a:ext cx="3889375" cy="33020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2027381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1460" y="281544"/>
            <a:ext cx="8694420" cy="3209801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ru-RU" sz="3500" b="1" i="1" dirty="0">
                <a:solidFill>
                  <a:schemeClr val="accent6">
                    <a:lumMod val="75000"/>
                  </a:schemeClr>
                </a:solidFill>
                <a:latin typeface="Bookman Old Style" pitchFamily="18" charset="0"/>
              </a:rPr>
              <a:t>Добро и зло </a:t>
            </a:r>
            <a:r>
              <a:rPr lang="ru-RU" sz="3500" b="1" i="1" dirty="0">
                <a:solidFill>
                  <a:srgbClr val="FF0000"/>
                </a:solidFill>
                <a:latin typeface="Bookman Old Style" pitchFamily="18" charset="0"/>
              </a:rPr>
              <a:t>с далеких пор </a:t>
            </a:r>
            <a:br>
              <a:rPr lang="ru-RU" sz="3500" b="1" dirty="0">
                <a:solidFill>
                  <a:srgbClr val="FF0000"/>
                </a:solidFill>
                <a:latin typeface="Bookman Old Style" pitchFamily="18" charset="0"/>
              </a:rPr>
            </a:br>
            <a:r>
              <a:rPr lang="ru-RU" sz="3500" b="1" i="1" dirty="0">
                <a:solidFill>
                  <a:srgbClr val="FF0000"/>
                </a:solidFill>
                <a:latin typeface="Bookman Old Style" pitchFamily="18" charset="0"/>
              </a:rPr>
              <a:t>Ведут свой древний, давний спор,</a:t>
            </a:r>
            <a:br>
              <a:rPr lang="ru-RU" sz="3500" b="1" dirty="0">
                <a:solidFill>
                  <a:srgbClr val="FF0000"/>
                </a:solidFill>
                <a:latin typeface="Bookman Old Style" pitchFamily="18" charset="0"/>
              </a:rPr>
            </a:br>
            <a:r>
              <a:rPr lang="ru-RU" sz="3500" b="1" i="1" dirty="0">
                <a:solidFill>
                  <a:srgbClr val="FF0000"/>
                </a:solidFill>
                <a:latin typeface="Bookman Old Style" pitchFamily="18" charset="0"/>
              </a:rPr>
              <a:t>Кто наяву, а не во сне</a:t>
            </a:r>
            <a:br>
              <a:rPr lang="ru-RU" sz="3500" b="1" dirty="0">
                <a:solidFill>
                  <a:srgbClr val="FF0000"/>
                </a:solidFill>
                <a:latin typeface="Bookman Old Style" pitchFamily="18" charset="0"/>
              </a:rPr>
            </a:br>
            <a:r>
              <a:rPr lang="ru-RU" sz="3500" b="1" i="1" dirty="0">
                <a:solidFill>
                  <a:srgbClr val="FF0000"/>
                </a:solidFill>
                <a:latin typeface="Bookman Old Style" pitchFamily="18" charset="0"/>
              </a:rPr>
              <a:t>Сильней и крепче на земле.</a:t>
            </a:r>
            <a:endParaRPr lang="ru-RU" sz="3500" b="1" dirty="0">
              <a:solidFill>
                <a:srgbClr val="FF0000"/>
              </a:solidFill>
              <a:latin typeface="Bookman Old Style" pitchFamily="18" charset="0"/>
            </a:endParaRPr>
          </a:p>
        </p:txBody>
      </p:sp>
      <p:pic>
        <p:nvPicPr>
          <p:cNvPr id="3" name="Picture 5" descr="SUNCLOUD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7314" y="3908116"/>
            <a:ext cx="3095625" cy="2284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1129513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95400" y="3232972"/>
            <a:ext cx="6858000" cy="546548"/>
          </a:xfrm>
        </p:spPr>
        <p:txBody>
          <a:bodyPr>
            <a:noAutofit/>
          </a:bodyPr>
          <a:lstStyle/>
          <a:p>
            <a:r>
              <a:rPr lang="ru-RU" sz="4400" b="1" dirty="0">
                <a:solidFill>
                  <a:srgbClr val="FF0000"/>
                </a:solidFill>
                <a:latin typeface="Bookman Old Style" pitchFamily="18" charset="0"/>
                <a:ea typeface="Times New Roman" pitchFamily="18" charset="0"/>
                <a:cs typeface="Arial" pitchFamily="34" charset="0"/>
              </a:rPr>
              <a:t>«Антонимы"»</a:t>
            </a:r>
            <a:endParaRPr lang="en-US" sz="4400" dirty="0">
              <a:solidFill>
                <a:srgbClr val="019DFB"/>
              </a:solidFill>
            </a:endParaRPr>
          </a:p>
        </p:txBody>
      </p:sp>
      <p:pic>
        <p:nvPicPr>
          <p:cNvPr id="1026" name="Picture 2" descr="https://cf.ppt-online.org/files/slide/l/LdoERwX2KUODBZ1lm8AVCjhQFfx54kMcYWatuP/slide-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040" y="4339998"/>
            <a:ext cx="3040380" cy="227731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s://cf.ppt-online.org/files/slide/l/LdoERwX2KUODBZ1lm8AVCjhQFfx54kMcYWatuP/slide-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20563" y="847550"/>
            <a:ext cx="3040380" cy="227731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s://cf.ppt-online.org/files/slide/l/LdoERwX2KUODBZ1lm8AVCjhQFfx54kMcYWatuP/slide-1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789" y="847550"/>
            <a:ext cx="2949810" cy="220947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9209667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2"/>
          <p:cNvSpPr txBox="1">
            <a:spLocks noChangeArrowheads="1"/>
          </p:cNvSpPr>
          <p:nvPr/>
        </p:nvSpPr>
        <p:spPr bwMode="auto">
          <a:xfrm>
            <a:off x="395288" y="692150"/>
            <a:ext cx="8424862" cy="4700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sz="4800" b="1" i="1" dirty="0">
                <a:solidFill>
                  <a:srgbClr val="800000"/>
                </a:solidFill>
              </a:rPr>
              <a:t>Я узнаю …</a:t>
            </a:r>
          </a:p>
          <a:p>
            <a:pPr eaLnBrk="1" hangingPunct="1">
              <a:spcBef>
                <a:spcPct val="50000"/>
              </a:spcBef>
            </a:pPr>
            <a:r>
              <a:rPr lang="ru-RU" sz="2800" b="1" i="1" dirty="0">
                <a:solidFill>
                  <a:srgbClr val="000066"/>
                </a:solidFill>
              </a:rPr>
              <a:t>- что такое антонимы.</a:t>
            </a:r>
          </a:p>
          <a:p>
            <a:pPr eaLnBrk="1" hangingPunct="1">
              <a:spcBef>
                <a:spcPct val="50000"/>
              </a:spcBef>
            </a:pPr>
            <a:r>
              <a:rPr lang="ru-RU" sz="2800" b="1" i="1" dirty="0">
                <a:solidFill>
                  <a:srgbClr val="000066"/>
                </a:solidFill>
              </a:rPr>
              <a:t>- чем отличаются антонимы от синонимов.</a:t>
            </a:r>
          </a:p>
          <a:p>
            <a:pPr eaLnBrk="1" hangingPunct="1">
              <a:spcBef>
                <a:spcPct val="50000"/>
              </a:spcBef>
            </a:pPr>
            <a:r>
              <a:rPr lang="ru-RU" sz="4800" b="1" i="1" dirty="0">
                <a:solidFill>
                  <a:srgbClr val="800000"/>
                </a:solidFill>
              </a:rPr>
              <a:t>Я научусь …</a:t>
            </a:r>
          </a:p>
          <a:p>
            <a:pPr eaLnBrk="1" hangingPunct="1">
              <a:spcBef>
                <a:spcPct val="50000"/>
              </a:spcBef>
            </a:pPr>
            <a:r>
              <a:rPr lang="ru-RU" sz="2800" b="1" i="1" dirty="0">
                <a:solidFill>
                  <a:srgbClr val="000066"/>
                </a:solidFill>
              </a:rPr>
              <a:t>- находить антонимы в тексте и употреблять их в речи.</a:t>
            </a:r>
          </a:p>
        </p:txBody>
      </p:sp>
    </p:spTree>
    <p:extLst>
      <p:ext uri="{BB962C8B-B14F-4D97-AF65-F5344CB8AC3E}">
        <p14:creationId xmlns:p14="http://schemas.microsoft.com/office/powerpoint/2010/main" val="291798103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WordArt 5" descr="Частый вертикальный"/>
          <p:cNvSpPr>
            <a:spLocks noChangeArrowheads="1" noChangeShapeType="1" noTextEdit="1"/>
          </p:cNvSpPr>
          <p:nvPr/>
        </p:nvSpPr>
        <p:spPr bwMode="auto">
          <a:xfrm>
            <a:off x="539750" y="413019"/>
            <a:ext cx="7993063" cy="2951162"/>
          </a:xfrm>
          <a:prstGeom prst="rect">
            <a:avLst/>
          </a:prstGeom>
        </p:spPr>
        <p:txBody>
          <a:bodyPr wrap="none" fromWordArt="1">
            <a:prstTxWarp prst="textCurveUp">
              <a:avLst>
                <a:gd name="adj" fmla="val 40356"/>
              </a:avLst>
            </a:prstTxWarp>
          </a:bodyPr>
          <a:lstStyle/>
          <a:p>
            <a:pPr algn="ctr"/>
            <a:r>
              <a:rPr lang="ru-RU" sz="3600" b="1" kern="10" dirty="0"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pattFill prst="dashHorz">
                  <a:fgClr>
                    <a:srgbClr val="808080"/>
                  </a:fgClr>
                  <a:bgClr>
                    <a:srgbClr val="FFFF00"/>
                  </a:bgClr>
                </a:pattFill>
                <a:effectLst>
                  <a:outerShdw dist="45791" dir="2021404" algn="ctr" rotWithShape="0">
                    <a:srgbClr val="808080">
                      <a:alpha val="79999"/>
                    </a:srgbClr>
                  </a:outerShdw>
                </a:effectLst>
                <a:latin typeface="Arial"/>
                <a:cs typeface="Arial"/>
              </a:rPr>
              <a:t>Открываем новые знания!</a:t>
            </a:r>
          </a:p>
        </p:txBody>
      </p:sp>
      <p:pic>
        <p:nvPicPr>
          <p:cNvPr id="5" name="Picture 6" descr="BOOK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0087" y="3774003"/>
            <a:ext cx="2592388" cy="1262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1798103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1894228" y="1041955"/>
            <a:ext cx="1823758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ru-RU" sz="2000" b="1" dirty="0">
                <a:solidFill>
                  <a:srgbClr val="003300"/>
                </a:solidFill>
              </a:rPr>
              <a:t> </a:t>
            </a:r>
            <a:r>
              <a:rPr lang="ru-RU" sz="1600" b="1" dirty="0">
                <a:solidFill>
                  <a:srgbClr val="A043B9"/>
                </a:solidFill>
              </a:rPr>
              <a:t>Наречие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5535121" y="1040114"/>
            <a:ext cx="189933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>
                <a:solidFill>
                  <a:srgbClr val="A043B9"/>
                </a:solidFill>
                <a:latin typeface="Arial" pitchFamily="34" charset="0"/>
                <a:cs typeface="Arial" pitchFamily="34" charset="0"/>
              </a:rPr>
              <a:t>Наречие</a:t>
            </a:r>
            <a:r>
              <a:rPr lang="ru-RU" b="1" dirty="0">
                <a:solidFill>
                  <a:srgbClr val="A043B9"/>
                </a:solidFill>
              </a:rPr>
              <a:t> </a:t>
            </a:r>
            <a:endParaRPr lang="ru-RU" dirty="0">
              <a:solidFill>
                <a:srgbClr val="A043B9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871933" y="1431985"/>
            <a:ext cx="14292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800" b="1" dirty="0">
                <a:solidFill>
                  <a:srgbClr val="C00000"/>
                </a:solidFill>
              </a:rPr>
              <a:t>жарко</a:t>
            </a:r>
            <a:endParaRPr lang="ru-RU" sz="2800" dirty="0">
              <a:solidFill>
                <a:srgbClr val="C00000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4425583" y="1544128"/>
            <a:ext cx="36420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800" b="1" dirty="0">
                <a:solidFill>
                  <a:srgbClr val="000066"/>
                </a:solidFill>
              </a:rPr>
              <a:t>–</a:t>
            </a:r>
            <a:endParaRPr lang="ru-RU" sz="2800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5434642" y="1380226"/>
            <a:ext cx="191761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sz="2800" b="1" dirty="0">
                <a:solidFill>
                  <a:srgbClr val="C00000"/>
                </a:solidFill>
              </a:rPr>
              <a:t>холодно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1777042" y="2303253"/>
            <a:ext cx="215199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800" b="1" dirty="0">
                <a:solidFill>
                  <a:srgbClr val="C00000"/>
                </a:solidFill>
              </a:rPr>
              <a:t>покраснел</a:t>
            </a:r>
            <a:endParaRPr lang="ru-RU" sz="2800" dirty="0">
              <a:solidFill>
                <a:srgbClr val="C00000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5477774" y="2277374"/>
            <a:ext cx="181693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sz="2800" b="1" dirty="0">
                <a:solidFill>
                  <a:srgbClr val="C00000"/>
                </a:solidFill>
              </a:rPr>
              <a:t>побелел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4425583" y="2656903"/>
            <a:ext cx="36420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ru-RU" sz="2800" b="1" dirty="0">
                <a:solidFill>
                  <a:srgbClr val="000066"/>
                </a:solidFill>
              </a:rPr>
              <a:t>–</a:t>
            </a:r>
            <a:endParaRPr lang="ru-RU" sz="2800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1820174" y="3179768"/>
            <a:ext cx="166506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800" b="1" dirty="0">
                <a:solidFill>
                  <a:srgbClr val="C00000"/>
                </a:solidFill>
              </a:rPr>
              <a:t>кислый</a:t>
            </a:r>
            <a:endParaRPr lang="ru-RU" sz="2800" dirty="0">
              <a:solidFill>
                <a:srgbClr val="C00000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5572665" y="3180123"/>
            <a:ext cx="171726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sz="2800" b="1" dirty="0">
                <a:solidFill>
                  <a:srgbClr val="C00000"/>
                </a:solidFill>
              </a:rPr>
              <a:t>сладкий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4413729" y="3240656"/>
            <a:ext cx="36420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ru-RU" sz="2800" b="1" dirty="0">
                <a:solidFill>
                  <a:srgbClr val="000066"/>
                </a:solidFill>
              </a:rPr>
              <a:t>–</a:t>
            </a:r>
            <a:endParaRPr lang="ru-RU" sz="2800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1811547" y="3856536"/>
            <a:ext cx="173050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800" b="1" dirty="0">
                <a:solidFill>
                  <a:srgbClr val="C00000"/>
                </a:solidFill>
              </a:rPr>
              <a:t>бодрый</a:t>
            </a:r>
            <a:endParaRPr lang="ru-RU" sz="2800" dirty="0">
              <a:solidFill>
                <a:srgbClr val="C00000"/>
              </a:solidFill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5641675" y="3885762"/>
            <a:ext cx="159548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sz="2800" b="1" dirty="0">
                <a:solidFill>
                  <a:srgbClr val="C00000"/>
                </a:solidFill>
              </a:rPr>
              <a:t>сонный</a:t>
            </a:r>
          </a:p>
        </p:txBody>
      </p:sp>
      <p:sp>
        <p:nvSpPr>
          <p:cNvPr id="18" name="Прямоугольник 17"/>
          <p:cNvSpPr/>
          <p:nvPr/>
        </p:nvSpPr>
        <p:spPr>
          <a:xfrm>
            <a:off x="4425583" y="3889108"/>
            <a:ext cx="36420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ru-RU" sz="2800" b="1" dirty="0">
                <a:solidFill>
                  <a:srgbClr val="000066"/>
                </a:solidFill>
              </a:rPr>
              <a:t>–</a:t>
            </a:r>
            <a:endParaRPr lang="ru-RU" sz="2800" dirty="0"/>
          </a:p>
        </p:txBody>
      </p:sp>
      <p:sp>
        <p:nvSpPr>
          <p:cNvPr id="19" name="TextBox 18"/>
          <p:cNvSpPr txBox="1"/>
          <p:nvPr/>
        </p:nvSpPr>
        <p:spPr>
          <a:xfrm>
            <a:off x="2027207" y="2009955"/>
            <a:ext cx="10986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rgbClr val="7030A0"/>
                </a:solidFill>
              </a:rPr>
              <a:t>глагол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5857336" y="1949570"/>
            <a:ext cx="8139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rgbClr val="7030A0"/>
                </a:solidFill>
              </a:rPr>
              <a:t>глагол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1949571" y="2812211"/>
            <a:ext cx="15465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err="1">
                <a:solidFill>
                  <a:srgbClr val="7030A0"/>
                </a:solidFill>
              </a:rPr>
              <a:t>прилагат</a:t>
            </a:r>
            <a:r>
              <a:rPr lang="ru-RU" b="1" dirty="0">
                <a:solidFill>
                  <a:srgbClr val="7030A0"/>
                </a:solidFill>
              </a:rPr>
              <a:t>.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5926347" y="2777706"/>
            <a:ext cx="14678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err="1">
                <a:solidFill>
                  <a:srgbClr val="7030A0"/>
                </a:solidFill>
              </a:rPr>
              <a:t>прилагат</a:t>
            </a:r>
            <a:r>
              <a:rPr lang="ru-RU" b="1" dirty="0">
                <a:solidFill>
                  <a:srgbClr val="7030A0"/>
                </a:solidFill>
              </a:rPr>
              <a:t>.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1966824" y="3657600"/>
            <a:ext cx="14556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err="1">
                <a:solidFill>
                  <a:srgbClr val="7030A0"/>
                </a:solidFill>
              </a:rPr>
              <a:t>прилагат</a:t>
            </a:r>
            <a:r>
              <a:rPr lang="ru-RU" dirty="0"/>
              <a:t>.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5762445" y="3648974"/>
            <a:ext cx="14074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err="1">
                <a:solidFill>
                  <a:srgbClr val="7030A0"/>
                </a:solidFill>
              </a:rPr>
              <a:t>прилагат</a:t>
            </a:r>
            <a:r>
              <a:rPr lang="ru-RU" b="1" dirty="0">
                <a:solidFill>
                  <a:srgbClr val="7030A0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8380324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1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6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6" presetClass="entr" presetSubtype="2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0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5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16" presetClass="entr" presetSubtype="2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9" dur="5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34" dur="5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16" presetClass="entr" presetSubtype="2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38" dur="5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ds03.infourok.ru/uploads/ex/041a/00019e41-26de6d5e/img1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99160" y="343216"/>
            <a:ext cx="6270983" cy="470323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684213" y="1341438"/>
            <a:ext cx="7901647" cy="27084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sz="4800" b="1" dirty="0">
                <a:solidFill>
                  <a:srgbClr val="800000"/>
                </a:solidFill>
              </a:rPr>
              <a:t>Антонимы –</a:t>
            </a:r>
            <a:r>
              <a:rPr lang="ru-RU" sz="4800" b="1" dirty="0"/>
              <a:t> </a:t>
            </a:r>
          </a:p>
          <a:p>
            <a:pPr eaLnBrk="1" hangingPunct="1">
              <a:spcBef>
                <a:spcPct val="50000"/>
              </a:spcBef>
            </a:pPr>
            <a:r>
              <a:rPr lang="ru-RU" sz="3200" b="1" dirty="0">
                <a:solidFill>
                  <a:srgbClr val="000066"/>
                </a:solidFill>
              </a:rPr>
              <a:t>(греч. α</a:t>
            </a:r>
            <a:r>
              <a:rPr lang="ru-RU" sz="3200" b="1" dirty="0" err="1">
                <a:solidFill>
                  <a:srgbClr val="000066"/>
                </a:solidFill>
              </a:rPr>
              <a:t>ντί</a:t>
            </a:r>
            <a:r>
              <a:rPr lang="ru-RU" sz="3200" b="1" dirty="0">
                <a:solidFill>
                  <a:srgbClr val="000066"/>
                </a:solidFill>
              </a:rPr>
              <a:t>- «против» + </a:t>
            </a:r>
            <a:r>
              <a:rPr lang="ru-RU" sz="3200" b="1" dirty="0" err="1">
                <a:solidFill>
                  <a:srgbClr val="000066"/>
                </a:solidFill>
              </a:rPr>
              <a:t>όνομ</a:t>
            </a:r>
            <a:r>
              <a:rPr lang="ru-RU" sz="3200" b="1" dirty="0">
                <a:solidFill>
                  <a:srgbClr val="000066"/>
                </a:solidFill>
              </a:rPr>
              <a:t>α «имя»)</a:t>
            </a:r>
          </a:p>
          <a:p>
            <a:pPr eaLnBrk="1" hangingPunct="1">
              <a:spcBef>
                <a:spcPct val="50000"/>
              </a:spcBef>
            </a:pPr>
            <a:r>
              <a:rPr lang="ru-RU" sz="2800" b="1" dirty="0"/>
              <a:t>антивирус, антибиотики, антиквар, антипатия, антитеза.</a:t>
            </a:r>
            <a:r>
              <a:rPr lang="ru-RU" sz="3200" b="1" dirty="0">
                <a:solidFill>
                  <a:srgbClr val="000066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91798103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42093" y="2651723"/>
            <a:ext cx="8321040" cy="1401254"/>
          </a:xfrm>
        </p:spPr>
        <p:txBody>
          <a:bodyPr>
            <a:noAutofit/>
          </a:bodyPr>
          <a:lstStyle/>
          <a:p>
            <a:r>
              <a:rPr lang="ru-RU" sz="7200" b="1" dirty="0">
                <a:solidFill>
                  <a:srgbClr val="019DFB"/>
                </a:solidFill>
                <a:latin typeface="Bookman Old Style" pitchFamily="18" charset="0"/>
              </a:rPr>
              <a:t>ФИЗМИНУТКА</a:t>
            </a:r>
            <a:endParaRPr lang="en-US" sz="7200" b="1" dirty="0">
              <a:solidFill>
                <a:srgbClr val="019DFB"/>
              </a:solidFill>
              <a:latin typeface="Bookman Old Style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4497199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25040" y="196334"/>
            <a:ext cx="145992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/>
              <a:t>Задание 4.</a:t>
            </a:r>
            <a:endParaRPr lang="ru-RU" dirty="0"/>
          </a:p>
        </p:txBody>
      </p:sp>
      <p:sp>
        <p:nvSpPr>
          <p:cNvPr id="5" name="Title 1"/>
          <p:cNvSpPr>
            <a:spLocks noGrp="1"/>
          </p:cNvSpPr>
          <p:nvPr>
            <p:ph type="ctrTitle"/>
          </p:nvPr>
        </p:nvSpPr>
        <p:spPr>
          <a:xfrm>
            <a:off x="769917" y="1567543"/>
            <a:ext cx="8170223" cy="3161706"/>
          </a:xfrm>
        </p:spPr>
        <p:txBody>
          <a:bodyPr>
            <a:noAutofit/>
          </a:bodyPr>
          <a:lstStyle/>
          <a:p>
            <a:pPr algn="l">
              <a:lnSpc>
                <a:spcPct val="150000"/>
              </a:lnSpc>
            </a:pPr>
            <a:r>
              <a:rPr lang="ru-RU" sz="3600" b="1" dirty="0">
                <a:solidFill>
                  <a:srgbClr val="1C4DD8"/>
                </a:solidFill>
                <a:latin typeface="Bookman Old Style" pitchFamily="18" charset="0"/>
              </a:rPr>
              <a:t>жестокий</a:t>
            </a:r>
            <a:r>
              <a:rPr lang="ru-RU" sz="3600" b="1" dirty="0">
                <a:solidFill>
                  <a:schemeClr val="accent6"/>
                </a:solidFill>
                <a:latin typeface="Bookman Old Style" pitchFamily="18" charset="0"/>
              </a:rPr>
              <a:t>            радоваться</a:t>
            </a:r>
            <a:br>
              <a:rPr lang="ru-RU" sz="3600" dirty="0">
                <a:solidFill>
                  <a:schemeClr val="accent6"/>
                </a:solidFill>
                <a:latin typeface="Bookman Old Style" pitchFamily="18" charset="0"/>
              </a:rPr>
            </a:br>
            <a:r>
              <a:rPr lang="ru-RU" sz="3600" b="1" dirty="0">
                <a:solidFill>
                  <a:srgbClr val="1C4DD8"/>
                </a:solidFill>
                <a:latin typeface="Bookman Old Style" pitchFamily="18" charset="0"/>
              </a:rPr>
              <a:t>агрессия  </a:t>
            </a:r>
            <a:r>
              <a:rPr lang="ru-RU" sz="3600" b="1" dirty="0">
                <a:solidFill>
                  <a:schemeClr val="accent6"/>
                </a:solidFill>
                <a:latin typeface="Bookman Old Style" pitchFamily="18" charset="0"/>
              </a:rPr>
              <a:t>         </a:t>
            </a:r>
            <a:br>
              <a:rPr lang="ru-RU" sz="3600" dirty="0">
                <a:solidFill>
                  <a:schemeClr val="accent6"/>
                </a:solidFill>
                <a:latin typeface="Bookman Old Style" pitchFamily="18" charset="0"/>
              </a:rPr>
            </a:br>
            <a:r>
              <a:rPr lang="ru-RU" sz="3600" b="1" dirty="0">
                <a:solidFill>
                  <a:schemeClr val="accent6"/>
                </a:solidFill>
                <a:latin typeface="Bookman Old Style" pitchFamily="18" charset="0"/>
              </a:rPr>
              <a:t>                            миролюбие</a:t>
            </a:r>
            <a:br>
              <a:rPr lang="ru-RU" sz="3600" dirty="0">
                <a:solidFill>
                  <a:schemeClr val="accent6"/>
                </a:solidFill>
                <a:latin typeface="Bookman Old Style" pitchFamily="18" charset="0"/>
              </a:rPr>
            </a:br>
            <a:r>
              <a:rPr lang="ru-RU" sz="3600" b="1" dirty="0">
                <a:solidFill>
                  <a:srgbClr val="1C4DD8"/>
                </a:solidFill>
                <a:latin typeface="Bookman Old Style" pitchFamily="18" charset="0"/>
              </a:rPr>
              <a:t>грустить</a:t>
            </a:r>
            <a:r>
              <a:rPr lang="ru-RU" sz="3600" b="1" dirty="0">
                <a:solidFill>
                  <a:schemeClr val="accent6"/>
                </a:solidFill>
                <a:latin typeface="Bookman Old Style" pitchFamily="18" charset="0"/>
              </a:rPr>
              <a:t>             милосердный</a:t>
            </a:r>
            <a:r>
              <a:rPr lang="ru-RU" sz="3200" b="1" dirty="0"/>
              <a:t>  </a:t>
            </a:r>
            <a:endParaRPr lang="ru-RU" sz="3200" dirty="0"/>
          </a:p>
        </p:txBody>
      </p:sp>
      <p:cxnSp>
        <p:nvCxnSpPr>
          <p:cNvPr id="3" name="Прямая соединительная линия 2"/>
          <p:cNvCxnSpPr/>
          <p:nvPr/>
        </p:nvCxnSpPr>
        <p:spPr>
          <a:xfrm>
            <a:off x="3387932" y="1911927"/>
            <a:ext cx="1623455" cy="2458192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6" name="Прямая соединительная линия 5"/>
          <p:cNvCxnSpPr/>
          <p:nvPr/>
        </p:nvCxnSpPr>
        <p:spPr>
          <a:xfrm flipV="1">
            <a:off x="3126179" y="1911927"/>
            <a:ext cx="2027712" cy="2458192"/>
          </a:xfrm>
          <a:prstGeom prst="lin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7" name="Прямая соединительная линия 6"/>
          <p:cNvCxnSpPr/>
          <p:nvPr/>
        </p:nvCxnSpPr>
        <p:spPr>
          <a:xfrm>
            <a:off x="3126179" y="2808548"/>
            <a:ext cx="2027712" cy="822367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6" name="Прямоугольник 15"/>
          <p:cNvSpPr/>
          <p:nvPr/>
        </p:nvSpPr>
        <p:spPr>
          <a:xfrm>
            <a:off x="855000" y="3220206"/>
            <a:ext cx="250100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dirty="0">
                <a:solidFill>
                  <a:srgbClr val="1C4DD8"/>
                </a:solidFill>
                <a:latin typeface="Bookman Old Style" pitchFamily="18" charset="0"/>
              </a:rPr>
              <a:t>широкий</a:t>
            </a:r>
            <a:endParaRPr lang="ru-RU" sz="3600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5183979" y="2485383"/>
            <a:ext cx="206338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dirty="0">
                <a:solidFill>
                  <a:schemeClr val="accent6"/>
                </a:solidFill>
                <a:latin typeface="Bookman Old Style" pitchFamily="18" charset="0"/>
              </a:rPr>
              <a:t>высоко</a:t>
            </a: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9734723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125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1249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1249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11679" y="1750443"/>
            <a:ext cx="7772400" cy="3813594"/>
          </a:xfrm>
        </p:spPr>
        <p:txBody>
          <a:bodyPr>
            <a:normAutofit fontScale="90000"/>
          </a:bodyPr>
          <a:lstStyle/>
          <a:p>
            <a:r>
              <a:rPr lang="ru-RU" sz="4900" b="1" dirty="0">
                <a:solidFill>
                  <a:srgbClr val="C00000"/>
                </a:solidFill>
                <a:latin typeface="Segoe Script" pitchFamily="34" charset="0"/>
              </a:rPr>
              <a:t>Заливается звонок,</a:t>
            </a:r>
            <a:br>
              <a:rPr lang="ru-RU" sz="4900" b="1" dirty="0">
                <a:solidFill>
                  <a:srgbClr val="C00000"/>
                </a:solidFill>
                <a:latin typeface="Segoe Script" pitchFamily="34" charset="0"/>
              </a:rPr>
            </a:br>
            <a:r>
              <a:rPr lang="ru-RU" sz="4900" b="1" dirty="0">
                <a:solidFill>
                  <a:srgbClr val="C00000"/>
                </a:solidFill>
                <a:latin typeface="Segoe Script" pitchFamily="34" charset="0"/>
              </a:rPr>
              <a:t>Он зовёт нас на урок.</a:t>
            </a:r>
            <a:br>
              <a:rPr lang="ru-RU" sz="4900" b="1" dirty="0">
                <a:solidFill>
                  <a:srgbClr val="C00000"/>
                </a:solidFill>
                <a:latin typeface="Segoe Script" pitchFamily="34" charset="0"/>
              </a:rPr>
            </a:br>
            <a:r>
              <a:rPr lang="ru-RU" sz="4900" b="1" dirty="0">
                <a:solidFill>
                  <a:srgbClr val="C00000"/>
                </a:solidFill>
                <a:latin typeface="Segoe Script" pitchFamily="34" charset="0"/>
              </a:rPr>
              <a:t>Будем все внимательны,</a:t>
            </a:r>
            <a:br>
              <a:rPr lang="ru-RU" sz="4900" b="1" dirty="0">
                <a:solidFill>
                  <a:srgbClr val="C00000"/>
                </a:solidFill>
                <a:latin typeface="Segoe Script" pitchFamily="34" charset="0"/>
              </a:rPr>
            </a:br>
            <a:r>
              <a:rPr lang="ru-RU" sz="4900" b="1" dirty="0">
                <a:solidFill>
                  <a:srgbClr val="C00000"/>
                </a:solidFill>
                <a:latin typeface="Segoe Script" pitchFamily="34" charset="0"/>
              </a:rPr>
              <a:t>Прилежны и старательны!</a:t>
            </a:r>
            <a:endParaRPr lang="ru-RU" b="1" dirty="0">
              <a:solidFill>
                <a:srgbClr val="C00000"/>
              </a:solidFill>
              <a:latin typeface="Segoe Script" pitchFamily="34" charset="0"/>
            </a:endParaRPr>
          </a:p>
        </p:txBody>
      </p:sp>
      <p:pic>
        <p:nvPicPr>
          <p:cNvPr id="3" name="Picture 6" descr="BELLS7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69125" y="0"/>
            <a:ext cx="2174875" cy="234632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747629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0B05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0B05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8305" y="2576971"/>
            <a:ext cx="7772400" cy="1757522"/>
          </a:xfrm>
        </p:spPr>
        <p:txBody>
          <a:bodyPr>
            <a:noAutofit/>
          </a:bodyPr>
          <a:lstStyle/>
          <a:p>
            <a:r>
              <a:rPr lang="ru-RU" sz="2400" i="1" dirty="0"/>
              <a:t> </a:t>
            </a:r>
            <a:r>
              <a:rPr lang="ru-RU" sz="3600" i="1" dirty="0"/>
              <a:t> </a:t>
            </a:r>
            <a:r>
              <a:rPr lang="ru-RU" sz="3600" b="1" i="1" dirty="0">
                <a:solidFill>
                  <a:srgbClr val="7030A0"/>
                </a:solidFill>
              </a:rPr>
              <a:t>Какая долгая зима! По угрюмому небу плывут тёмные, тяжёлые тучи.  Тускло светит зимнее солнце.  Дует холодный северный ветер.  Длинные   ночи, короткие дни.</a:t>
            </a:r>
            <a:endParaRPr lang="ru-RU" sz="3600" b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798103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5"/>
          <p:cNvSpPr txBox="1">
            <a:spLocks noChangeArrowheads="1"/>
          </p:cNvSpPr>
          <p:nvPr/>
        </p:nvSpPr>
        <p:spPr bwMode="auto">
          <a:xfrm>
            <a:off x="665122" y="705984"/>
            <a:ext cx="6121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sz="2400" b="1" i="1" dirty="0">
                <a:solidFill>
                  <a:srgbClr val="800000"/>
                </a:solidFill>
              </a:rPr>
              <a:t>Подведём итоги.</a:t>
            </a: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769855" y="1831729"/>
            <a:ext cx="8101012" cy="265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>
              <a:tabLst>
                <a:tab pos="457200" algn="l"/>
              </a:tabLst>
            </a:pPr>
            <a:r>
              <a:rPr lang="ru-RU" sz="2800" b="1" dirty="0">
                <a:solidFill>
                  <a:srgbClr val="7030A0"/>
                </a:solidFill>
              </a:rPr>
              <a:t>1. Сегодня на уроке мы познакомились…</a:t>
            </a:r>
          </a:p>
          <a:p>
            <a:pPr>
              <a:tabLst>
                <a:tab pos="457200" algn="l"/>
              </a:tabLst>
            </a:pPr>
            <a:endParaRPr lang="ru-RU" sz="2800" b="1" dirty="0">
              <a:solidFill>
                <a:srgbClr val="7030A0"/>
              </a:solidFill>
            </a:endParaRPr>
          </a:p>
          <a:p>
            <a:pPr>
              <a:tabLst>
                <a:tab pos="457200" algn="l"/>
              </a:tabLst>
            </a:pPr>
            <a:r>
              <a:rPr lang="ru-RU" sz="2800" b="1" dirty="0">
                <a:solidFill>
                  <a:srgbClr val="003300"/>
                </a:solidFill>
              </a:rPr>
              <a:t>2. Антонимы – это …</a:t>
            </a:r>
          </a:p>
          <a:p>
            <a:pPr>
              <a:tabLst>
                <a:tab pos="457200" algn="l"/>
              </a:tabLst>
            </a:pPr>
            <a:endParaRPr lang="ru-RU" sz="2800" b="1" dirty="0">
              <a:solidFill>
                <a:srgbClr val="003300"/>
              </a:solidFill>
            </a:endParaRPr>
          </a:p>
          <a:p>
            <a:pPr>
              <a:tabLst>
                <a:tab pos="457200" algn="l"/>
              </a:tabLst>
            </a:pPr>
            <a:r>
              <a:rPr lang="ru-RU" sz="2800" b="1" dirty="0">
                <a:solidFill>
                  <a:srgbClr val="660066"/>
                </a:solidFill>
              </a:rPr>
              <a:t>3. Пара слов с противоположным значением называется…</a:t>
            </a:r>
          </a:p>
        </p:txBody>
      </p:sp>
    </p:spTree>
    <p:extLst>
      <p:ext uri="{BB962C8B-B14F-4D97-AF65-F5344CB8AC3E}">
        <p14:creationId xmlns:p14="http://schemas.microsoft.com/office/powerpoint/2010/main" val="291798103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6235" y="1310567"/>
            <a:ext cx="7772400" cy="2387600"/>
          </a:xfrm>
        </p:spPr>
        <p:txBody>
          <a:bodyPr>
            <a:noAutofit/>
          </a:bodyPr>
          <a:lstStyle/>
          <a:p>
            <a:r>
              <a:rPr lang="ru-RU" sz="3200" b="1" dirty="0">
                <a:solidFill>
                  <a:schemeClr val="accent6">
                    <a:lumMod val="50000"/>
                  </a:schemeClr>
                </a:solidFill>
                <a:latin typeface="Bookman Old Style" pitchFamily="18" charset="0"/>
              </a:rPr>
              <a:t>Домашнее задание. </a:t>
            </a:r>
            <a:br>
              <a:rPr lang="ru-RU" sz="3200" dirty="0">
                <a:solidFill>
                  <a:schemeClr val="accent6">
                    <a:lumMod val="50000"/>
                  </a:schemeClr>
                </a:solidFill>
                <a:latin typeface="Bookman Old Style" pitchFamily="18" charset="0"/>
              </a:rPr>
            </a:br>
            <a:r>
              <a:rPr lang="ru-RU" sz="3200" dirty="0">
                <a:solidFill>
                  <a:schemeClr val="accent6">
                    <a:lumMod val="50000"/>
                  </a:schemeClr>
                </a:solidFill>
                <a:latin typeface="Bookman Old Style" pitchFamily="18" charset="0"/>
              </a:rPr>
              <a:t>1. П. 69. Внимательно прочитать.</a:t>
            </a:r>
            <a:br>
              <a:rPr lang="ru-RU" sz="3200" dirty="0">
                <a:solidFill>
                  <a:schemeClr val="accent6">
                    <a:lumMod val="50000"/>
                  </a:schemeClr>
                </a:solidFill>
                <a:latin typeface="Bookman Old Style" pitchFamily="18" charset="0"/>
              </a:rPr>
            </a:br>
            <a:r>
              <a:rPr lang="ru-RU" sz="3200" dirty="0">
                <a:solidFill>
                  <a:schemeClr val="accent6">
                    <a:lumMod val="50000"/>
                  </a:schemeClr>
                </a:solidFill>
                <a:latin typeface="Bookman Old Style" pitchFamily="18" charset="0"/>
              </a:rPr>
              <a:t>2. стр.167 ,упр. на выбор :371, 372  – выполнение заданий (письменно).</a:t>
            </a:r>
            <a:br>
              <a:rPr lang="ru-RU" sz="3200" dirty="0">
                <a:solidFill>
                  <a:schemeClr val="accent6">
                    <a:lumMod val="50000"/>
                  </a:schemeClr>
                </a:solidFill>
                <a:latin typeface="Bookman Old Style" pitchFamily="18" charset="0"/>
              </a:rPr>
            </a:br>
            <a:r>
              <a:rPr lang="ru-RU" sz="3200" dirty="0">
                <a:solidFill>
                  <a:schemeClr val="accent6">
                    <a:lumMod val="50000"/>
                  </a:schemeClr>
                </a:solidFill>
                <a:latin typeface="Bookman Old Style" pitchFamily="18" charset="0"/>
              </a:rPr>
              <a:t>Урок подошёл к концу. </a:t>
            </a:r>
          </a:p>
        </p:txBody>
      </p:sp>
      <p:pic>
        <p:nvPicPr>
          <p:cNvPr id="3" name="Picture 5" descr="SUNCLOUD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48375" y="4414467"/>
            <a:ext cx="3095625" cy="228441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0131504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39140" y="1247330"/>
            <a:ext cx="7772400" cy="3385629"/>
          </a:xfrm>
        </p:spPr>
        <p:txBody>
          <a:bodyPr>
            <a:noAutofit/>
          </a:bodyPr>
          <a:lstStyle/>
          <a:p>
            <a:r>
              <a:rPr lang="ru-RU" sz="1800" dirty="0">
                <a:latin typeface="Bookman Old Style" pitchFamily="18" charset="0"/>
              </a:rPr>
              <a:t>На самом деле это притча – мудрость жизни.</a:t>
            </a:r>
            <a:br>
              <a:rPr lang="ru-RU" sz="1800" dirty="0">
                <a:latin typeface="Bookman Old Style" pitchFamily="18" charset="0"/>
              </a:rPr>
            </a:br>
            <a:r>
              <a:rPr lang="ru-RU" sz="1800" dirty="0">
                <a:latin typeface="Bookman Old Style" pitchFamily="18" charset="0"/>
              </a:rPr>
              <a:t>«Сильнее Я», - Сказало Зло,- кто служит мне, тем повезло.</a:t>
            </a:r>
            <a:br>
              <a:rPr lang="ru-RU" sz="1800" dirty="0">
                <a:latin typeface="Bookman Old Style" pitchFamily="18" charset="0"/>
              </a:rPr>
            </a:br>
            <a:r>
              <a:rPr lang="ru-RU" sz="1800" dirty="0">
                <a:latin typeface="Bookman Old Style" pitchFamily="18" charset="0"/>
              </a:rPr>
              <a:t>Я щедро отблагодарю, земные блага подарю,</a:t>
            </a:r>
            <a:br>
              <a:rPr lang="ru-RU" sz="1800" dirty="0">
                <a:latin typeface="Bookman Old Style" pitchFamily="18" charset="0"/>
              </a:rPr>
            </a:br>
            <a:r>
              <a:rPr lang="ru-RU" sz="1800" dirty="0">
                <a:latin typeface="Bookman Old Style" pitchFamily="18" charset="0"/>
              </a:rPr>
              <a:t>Машины, деньги, мощь и власть. Пусть насладятся жизнью всласть!»</a:t>
            </a:r>
            <a:br>
              <a:rPr lang="ru-RU" sz="1800" dirty="0">
                <a:latin typeface="Bookman Old Style" pitchFamily="18" charset="0"/>
              </a:rPr>
            </a:br>
            <a:r>
              <a:rPr lang="ru-RU" sz="1800" dirty="0">
                <a:latin typeface="Bookman Old Style" pitchFamily="18" charset="0"/>
              </a:rPr>
              <a:t>Добро сказало: «Может быть, но только я могу любить,</a:t>
            </a:r>
            <a:br>
              <a:rPr lang="ru-RU" sz="1800" dirty="0">
                <a:latin typeface="Bookman Old Style" pitchFamily="18" charset="0"/>
              </a:rPr>
            </a:br>
            <a:r>
              <a:rPr lang="ru-RU" sz="1800" dirty="0">
                <a:latin typeface="Bookman Old Style" pitchFamily="18" charset="0"/>
              </a:rPr>
              <a:t>Хоть за душою ни гроша, для всех людей важна душа.</a:t>
            </a:r>
            <a:br>
              <a:rPr lang="ru-RU" sz="1800" dirty="0">
                <a:latin typeface="Bookman Old Style" pitchFamily="18" charset="0"/>
              </a:rPr>
            </a:br>
            <a:r>
              <a:rPr lang="ru-RU" sz="1800" dirty="0">
                <a:latin typeface="Bookman Old Style" pitchFamily="18" charset="0"/>
              </a:rPr>
              <a:t>Я виллы, яхты не дарю, зато я душу сохраню,</a:t>
            </a:r>
            <a:br>
              <a:rPr lang="ru-RU" sz="1800" dirty="0">
                <a:latin typeface="Bookman Old Style" pitchFamily="18" charset="0"/>
              </a:rPr>
            </a:br>
            <a:r>
              <a:rPr lang="ru-RU" sz="1800" dirty="0">
                <a:latin typeface="Bookman Old Style" pitchFamily="18" charset="0"/>
              </a:rPr>
              <a:t>Друзей, родных, детей и дом и много счастья в доме том».</a:t>
            </a:r>
            <a:br>
              <a:rPr lang="ru-RU" sz="1800" dirty="0">
                <a:latin typeface="Bookman Old Style" pitchFamily="18" charset="0"/>
              </a:rPr>
            </a:br>
            <a:r>
              <a:rPr lang="ru-RU" sz="1800" dirty="0">
                <a:latin typeface="Bookman Old Style" pitchFamily="18" charset="0"/>
              </a:rPr>
              <a:t>Не знаю, что еще сказать… Остаться с кем, самим решать.</a:t>
            </a:r>
            <a:br>
              <a:rPr lang="ru-RU" sz="1800" dirty="0">
                <a:latin typeface="Bookman Old Style" pitchFamily="18" charset="0"/>
              </a:rPr>
            </a:br>
            <a:r>
              <a:rPr lang="ru-RU" sz="1800" dirty="0">
                <a:latin typeface="Bookman Old Style" pitchFamily="18" charset="0"/>
              </a:rPr>
              <a:t>Добро и Зло с далеких пор не оставляют этот спор.</a:t>
            </a:r>
            <a:br>
              <a:rPr lang="ru-RU" sz="1800" dirty="0">
                <a:latin typeface="Bookman Old Style" pitchFamily="18" charset="0"/>
              </a:rPr>
            </a:br>
            <a:r>
              <a:rPr lang="ru-RU" sz="1800" dirty="0">
                <a:latin typeface="Bookman Old Style" pitchFamily="18" charset="0"/>
              </a:rPr>
              <a:t>- Желаю и вам найти свою дорогу в жизни. Главное, выбрать правильный путь. Спасибо за урок! Хочу вам поставить отличную отметку за урок. </a:t>
            </a:r>
            <a:br>
              <a:rPr lang="ru-RU" sz="1800" dirty="0">
                <a:latin typeface="Bookman Old Style" pitchFamily="18" charset="0"/>
              </a:rPr>
            </a:br>
            <a:r>
              <a:rPr lang="ru-RU" sz="1800" dirty="0">
                <a:latin typeface="Bookman Old Style" pitchFamily="18" charset="0"/>
              </a:rPr>
              <a:t>(</a:t>
            </a:r>
            <a:r>
              <a:rPr lang="ru-RU" sz="1800" i="1" dirty="0">
                <a:latin typeface="Bookman Old Style" pitchFamily="18" charset="0"/>
              </a:rPr>
              <a:t>Слайд – смайлик с жестом «отлично!»</a:t>
            </a:r>
            <a:br>
              <a:rPr lang="ru-RU" sz="1400" dirty="0">
                <a:solidFill>
                  <a:srgbClr val="FF0000"/>
                </a:solidFill>
                <a:latin typeface="Bookman Old Style" pitchFamily="18" charset="0"/>
              </a:rPr>
            </a:br>
            <a:r>
              <a:rPr lang="ru-RU" sz="1400" dirty="0">
                <a:latin typeface="Bookman Old Style" pitchFamily="18" charset="0"/>
              </a:rPr>
              <a:t> </a:t>
            </a:r>
            <a:br>
              <a:rPr lang="ru-RU" sz="1400" dirty="0">
                <a:latin typeface="Bookman Old Style" pitchFamily="18" charset="0"/>
              </a:rPr>
            </a:br>
            <a:r>
              <a:rPr lang="ru-RU" sz="1200" dirty="0"/>
              <a:t> </a:t>
            </a:r>
          </a:p>
        </p:txBody>
      </p:sp>
      <p:pic>
        <p:nvPicPr>
          <p:cNvPr id="2050" name="Picture 2" descr="https://i.pinimg.com/originals/70/df/fa/70dffa60ae1bde84af78d9c2b28bcee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8434" y="4191000"/>
            <a:ext cx="2545079" cy="254508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2499093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https://nsportal.ru/sites/default/files/2018/01/15/0hzmvtw0jqw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9545" y="182880"/>
            <a:ext cx="2368868" cy="40309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 descr="https://nsportal.ru/sites/default/files/2018/01/15/7hxwkxioq3w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38412" y="182880"/>
            <a:ext cx="2336483" cy="3810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 descr="https://nsportal.ru/sites/default/files/2018/01/15/fdnmykd20n0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92979" y="255270"/>
            <a:ext cx="2164081" cy="36652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Рисунок 8" descr="https://nsportal.ru/sites/default/files/2018/01/15/jzufxjyxqos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957060" y="255270"/>
            <a:ext cx="2033587" cy="36423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Рисунок 9" descr="https://nsportal.ru/sites/default/files/2018/01/15/mjj1_0.jp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69545" y="3992880"/>
            <a:ext cx="2382202" cy="27051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Рисунок 10" descr="https://nsportal.ru/sites/default/files/2018/01/15/tkrodvq3ras.jpg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538413" y="3992880"/>
            <a:ext cx="2432685" cy="27660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Рисунок 11" descr="https://nsportal.ru/sites/default/files/2018/01/15/ugsjtk42gco.jpg"/>
          <p:cNvPicPr/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046820" y="4305300"/>
            <a:ext cx="1849280" cy="24574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" name="Рисунок 12" descr="https://nsportal.ru/sites/default/files/2018/01/15/yrtqiae0lco.jpg"/>
          <p:cNvPicPr/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957059" y="4305300"/>
            <a:ext cx="2033587" cy="23926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91798103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460691"/>
            <a:ext cx="7772400" cy="2387600"/>
          </a:xfrm>
        </p:spPr>
        <p:txBody>
          <a:bodyPr/>
          <a:lstStyle/>
          <a:p>
            <a:r>
              <a:rPr lang="ru-RU" dirty="0">
                <a:solidFill>
                  <a:srgbClr val="019DFB"/>
                </a:solidFill>
                <a:latin typeface="+mn-lt"/>
              </a:rPr>
              <a:t>СПАСИБО ЗА ВНИМАНИЕ!</a:t>
            </a:r>
            <a:endParaRPr lang="en-US" dirty="0">
              <a:solidFill>
                <a:srgbClr val="019DFB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63350559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55320" y="1524000"/>
            <a:ext cx="7772400" cy="3511138"/>
          </a:xfrm>
        </p:spPr>
        <p:txBody>
          <a:bodyPr>
            <a:noAutofit/>
          </a:bodyPr>
          <a:lstStyle/>
          <a:p>
            <a:br>
              <a:rPr lang="ru-RU" sz="1800" b="1" dirty="0"/>
            </a:br>
            <a:br>
              <a:rPr lang="ru-RU" sz="1800" b="1" dirty="0"/>
            </a:br>
            <a:br>
              <a:rPr lang="ru-RU" sz="1800" b="1" dirty="0">
                <a:solidFill>
                  <a:schemeClr val="accent2">
                    <a:lumMod val="75000"/>
                  </a:schemeClr>
                </a:solidFill>
              </a:rPr>
            </a:br>
            <a:r>
              <a:rPr lang="ru-RU" sz="2400" b="1" i="1" dirty="0">
                <a:solidFill>
                  <a:srgbClr val="A043B9"/>
                </a:solidFill>
              </a:rPr>
              <a:t>В далеком прошлом, когда еще не было железных дорог, длинные путешествия через всю Россию совершали на лошадях, т.е. конным транспортом. </a:t>
            </a:r>
            <a:br>
              <a:rPr lang="ru-RU" sz="2400" b="1" i="1" dirty="0">
                <a:solidFill>
                  <a:srgbClr val="A043B9"/>
                </a:solidFill>
              </a:rPr>
            </a:br>
            <a:r>
              <a:rPr lang="ru-RU" sz="2400" b="1" i="1" dirty="0">
                <a:solidFill>
                  <a:srgbClr val="A043B9"/>
                </a:solidFill>
              </a:rPr>
              <a:t>Ездили на перекладных, передвигались на почт</a:t>
            </a:r>
            <a:r>
              <a:rPr lang="ru-RU" sz="2400" b="1" i="1" dirty="0">
                <a:solidFill>
                  <a:schemeClr val="accent5"/>
                </a:solidFill>
              </a:rPr>
              <a:t>о</a:t>
            </a:r>
            <a:r>
              <a:rPr lang="ru-RU" sz="2400" b="1" i="1" dirty="0">
                <a:solidFill>
                  <a:srgbClr val="A043B9"/>
                </a:solidFill>
              </a:rPr>
              <a:t>вых, путешествовали на долг</a:t>
            </a:r>
            <a:r>
              <a:rPr lang="ru-RU" sz="2400" b="1" i="1" dirty="0">
                <a:solidFill>
                  <a:srgbClr val="0070C0"/>
                </a:solidFill>
              </a:rPr>
              <a:t>и</a:t>
            </a:r>
            <a:r>
              <a:rPr lang="ru-RU" sz="2400" b="1" i="1" dirty="0">
                <a:solidFill>
                  <a:srgbClr val="A043B9"/>
                </a:solidFill>
              </a:rPr>
              <a:t>х вместе с </a:t>
            </a:r>
            <a:r>
              <a:rPr lang="ru-RU" sz="2400" b="1" i="1" dirty="0">
                <a:solidFill>
                  <a:srgbClr val="0070C0"/>
                </a:solidFill>
              </a:rPr>
              <a:t>я</a:t>
            </a:r>
            <a:r>
              <a:rPr lang="ru-RU" sz="2400" b="1" i="1" dirty="0">
                <a:solidFill>
                  <a:srgbClr val="A043B9"/>
                </a:solidFill>
              </a:rPr>
              <a:t>мщиком, который сидел на облучк</a:t>
            </a:r>
            <a:r>
              <a:rPr lang="ru-RU" sz="2400" b="1" i="1" dirty="0">
                <a:solidFill>
                  <a:srgbClr val="0070C0"/>
                </a:solidFill>
              </a:rPr>
              <a:t>е</a:t>
            </a:r>
            <a:r>
              <a:rPr lang="ru-RU" sz="2400" b="1" i="1" dirty="0">
                <a:solidFill>
                  <a:srgbClr val="A043B9"/>
                </a:solidFill>
              </a:rPr>
              <a:t>.</a:t>
            </a:r>
            <a:br>
              <a:rPr lang="ru-RU" sz="2400" b="1" dirty="0">
                <a:solidFill>
                  <a:srgbClr val="A043B9"/>
                </a:solidFill>
              </a:rPr>
            </a:br>
            <a:r>
              <a:rPr lang="ru-RU" sz="2400" b="1" i="1" dirty="0">
                <a:solidFill>
                  <a:srgbClr val="A043B9"/>
                </a:solidFill>
              </a:rPr>
              <a:t>По городу то и дело разъезжали коляски, кибитки, кареты. </a:t>
            </a:r>
            <a:br>
              <a:rPr lang="ru-RU" sz="2400" b="1" dirty="0">
                <a:solidFill>
                  <a:srgbClr val="A043B9"/>
                </a:solidFill>
              </a:rPr>
            </a:br>
            <a:r>
              <a:rPr lang="ru-RU" sz="2400" i="1" dirty="0"/>
              <a:t> </a:t>
            </a:r>
            <a:br>
              <a:rPr lang="ru-RU" sz="2400" dirty="0"/>
            </a:br>
            <a:endParaRPr lang="ru-RU" sz="14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25040" y="196334"/>
            <a:ext cx="145992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/>
              <a:t>Задание 1.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9468184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55320" y="1524000"/>
            <a:ext cx="7772400" cy="3511138"/>
          </a:xfrm>
        </p:spPr>
        <p:txBody>
          <a:bodyPr>
            <a:noAutofit/>
          </a:bodyPr>
          <a:lstStyle/>
          <a:p>
            <a:br>
              <a:rPr lang="ru-RU" sz="1800" b="1" dirty="0"/>
            </a:br>
            <a:br>
              <a:rPr lang="ru-RU" sz="1800" b="1" dirty="0"/>
            </a:br>
            <a:br>
              <a:rPr lang="ru-RU" sz="1800" b="1" dirty="0">
                <a:solidFill>
                  <a:schemeClr val="accent2">
                    <a:lumMod val="75000"/>
                  </a:schemeClr>
                </a:solidFill>
              </a:rPr>
            </a:br>
            <a:r>
              <a:rPr lang="ru-RU" sz="2400" b="1" i="1" dirty="0">
                <a:solidFill>
                  <a:srgbClr val="A043B9"/>
                </a:solidFill>
              </a:rPr>
              <a:t>В далеком прошлом, когда еще не было железных дорог, длинные путешествия через всю Россию совершали на лошадях, т.е. конным транспортом. </a:t>
            </a:r>
            <a:br>
              <a:rPr lang="ru-RU" sz="2400" b="1" i="1" dirty="0">
                <a:solidFill>
                  <a:srgbClr val="A043B9"/>
                </a:solidFill>
              </a:rPr>
            </a:br>
            <a:r>
              <a:rPr lang="ru-RU" sz="2400" b="1" i="1" dirty="0">
                <a:solidFill>
                  <a:schemeClr val="accent6">
                    <a:lumMod val="75000"/>
                  </a:schemeClr>
                </a:solidFill>
              </a:rPr>
              <a:t>Ездили</a:t>
            </a:r>
            <a:r>
              <a:rPr lang="ru-RU" sz="2400" b="1" i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2400" b="1" i="1" dirty="0">
                <a:solidFill>
                  <a:srgbClr val="A043B9"/>
                </a:solidFill>
              </a:rPr>
              <a:t>на перекладных, </a:t>
            </a:r>
            <a:r>
              <a:rPr lang="ru-RU" sz="2400" b="1" i="1" dirty="0">
                <a:solidFill>
                  <a:schemeClr val="accent6">
                    <a:lumMod val="75000"/>
                  </a:schemeClr>
                </a:solidFill>
              </a:rPr>
              <a:t>передвигались</a:t>
            </a:r>
            <a:r>
              <a:rPr lang="ru-RU" sz="2400" b="1" i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2400" b="1" i="1" dirty="0">
                <a:solidFill>
                  <a:srgbClr val="A043B9"/>
                </a:solidFill>
              </a:rPr>
              <a:t>на почтовых, </a:t>
            </a:r>
            <a:r>
              <a:rPr lang="ru-RU" sz="2400" b="1" i="1" dirty="0">
                <a:solidFill>
                  <a:schemeClr val="accent6">
                    <a:lumMod val="75000"/>
                  </a:schemeClr>
                </a:solidFill>
              </a:rPr>
              <a:t>путешествовали</a:t>
            </a:r>
            <a:r>
              <a:rPr lang="ru-RU" sz="2400" b="1" i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2400" b="1" i="1" dirty="0">
                <a:solidFill>
                  <a:srgbClr val="A043B9"/>
                </a:solidFill>
              </a:rPr>
              <a:t>на долгих вместе с ямщиком, который сидел на облучке.</a:t>
            </a:r>
            <a:br>
              <a:rPr lang="ru-RU" sz="2400" b="1" dirty="0">
                <a:solidFill>
                  <a:srgbClr val="A043B9"/>
                </a:solidFill>
              </a:rPr>
            </a:br>
            <a:r>
              <a:rPr lang="ru-RU" sz="2400" b="1" i="1" dirty="0">
                <a:solidFill>
                  <a:srgbClr val="A043B9"/>
                </a:solidFill>
              </a:rPr>
              <a:t>По городу то и дело </a:t>
            </a:r>
            <a:r>
              <a:rPr lang="ru-RU" sz="2400" b="1" i="1" dirty="0">
                <a:solidFill>
                  <a:schemeClr val="accent6">
                    <a:lumMod val="75000"/>
                  </a:schemeClr>
                </a:solidFill>
              </a:rPr>
              <a:t>разъезжали </a:t>
            </a:r>
            <a:r>
              <a:rPr lang="ru-RU" sz="2400" b="1" i="1" dirty="0">
                <a:solidFill>
                  <a:srgbClr val="A043B9"/>
                </a:solidFill>
              </a:rPr>
              <a:t>коляски, кибитки, кареты. </a:t>
            </a:r>
            <a:br>
              <a:rPr lang="ru-RU" sz="2400" b="1" dirty="0">
                <a:solidFill>
                  <a:schemeClr val="accent2">
                    <a:lumMod val="75000"/>
                  </a:schemeClr>
                </a:solidFill>
              </a:rPr>
            </a:br>
            <a:r>
              <a:rPr lang="ru-RU" sz="2400" i="1" dirty="0"/>
              <a:t> </a:t>
            </a:r>
            <a:br>
              <a:rPr lang="ru-RU" sz="2400" dirty="0"/>
            </a:br>
            <a:endParaRPr lang="ru-RU" sz="14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25040" y="196334"/>
            <a:ext cx="145992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/>
              <a:t>Задание 1.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6456148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43840" y="1139994"/>
            <a:ext cx="867156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7030A0"/>
                </a:solidFill>
              </a:rPr>
              <a:t>Прочитайте ряды слов и определите, какие из данных рядов являются синонимическими рядами. </a:t>
            </a:r>
          </a:p>
          <a:p>
            <a:r>
              <a:rPr lang="ru-RU" b="1" dirty="0">
                <a:solidFill>
                  <a:srgbClr val="7030A0"/>
                </a:solidFill>
              </a:rPr>
              <a:t>Заполните таблицу</a:t>
            </a:r>
            <a:r>
              <a:rPr lang="ru-RU" b="1" i="1" dirty="0">
                <a:solidFill>
                  <a:srgbClr val="7030A0"/>
                </a:solidFill>
              </a:rPr>
              <a:t>: </a:t>
            </a:r>
            <a:r>
              <a:rPr lang="ru-RU" b="1" dirty="0">
                <a:solidFill>
                  <a:srgbClr val="7030A0"/>
                </a:solidFill>
              </a:rPr>
              <a:t>напротив каждого ряда пустые клетки, напротив синонимического ряда поставьте знак «+», а несинонимического ряда – знак «-»: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25040" y="196334"/>
            <a:ext cx="145992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/>
              <a:t>Задание 2.</a:t>
            </a:r>
            <a:endParaRPr lang="ru-RU" dirty="0"/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86862814"/>
              </p:ext>
            </p:extLst>
          </p:nvPr>
        </p:nvGraphicFramePr>
        <p:xfrm>
          <a:off x="552449" y="2806700"/>
          <a:ext cx="8054341" cy="2931160"/>
        </p:xfrm>
        <a:graphic>
          <a:graphicData uri="http://schemas.openxmlformats.org/drawingml/2006/table">
            <a:tbl>
              <a:tblPr firstRow="1" bandRow="1">
                <a:tableStyleId>{16D9F66E-5EB9-4882-86FB-DCBF35E3C3E4}</a:tableStyleId>
              </a:tblPr>
              <a:tblGrid>
                <a:gridCol w="60407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10152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4874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ru-RU" sz="1800" b="0" dirty="0"/>
                        <a:t>1. </a:t>
                      </a:r>
                      <a:endParaRPr lang="ru-RU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b="0" dirty="0"/>
                        <a:t>Смелый, храбрый, мужественный.</a:t>
                      </a:r>
                      <a:br>
                        <a:rPr lang="ru-RU" sz="1800" b="0" dirty="0"/>
                      </a:br>
                      <a:endParaRPr lang="ru-RU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800" dirty="0"/>
                        <a:t>2.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dirty="0"/>
                        <a:t>Глупый, неумный, недалёкий.</a:t>
                      </a:r>
                      <a:br>
                        <a:rPr lang="ru-RU" sz="1800" dirty="0"/>
                      </a:b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800" dirty="0"/>
                        <a:t>3.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dirty="0"/>
                        <a:t>Добрый, жадный, щедрый.</a:t>
                      </a:r>
                      <a:br>
                        <a:rPr lang="ru-RU" sz="1800" dirty="0"/>
                      </a:b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800" dirty="0"/>
                        <a:t>4.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dirty="0"/>
                        <a:t>Вечный, бессмертный, временный.</a:t>
                      </a:r>
                      <a:br>
                        <a:rPr lang="ru-RU" sz="1800" dirty="0"/>
                      </a:b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800" dirty="0"/>
                        <a:t>5.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dirty="0"/>
                        <a:t>Бездушный, чёрствый, отзывчивый.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3507419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712520" y="1959224"/>
            <a:ext cx="8051470" cy="2554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ru-RU" sz="3200" i="1" dirty="0">
                <a:solidFill>
                  <a:srgbClr val="FF0000"/>
                </a:solidFill>
              </a:rPr>
              <a:t>Смелый, храбрый, мужественный.   </a:t>
            </a:r>
          </a:p>
          <a:p>
            <a:r>
              <a:rPr lang="ru-RU" sz="3200" i="1" dirty="0">
                <a:solidFill>
                  <a:srgbClr val="FF0000"/>
                </a:solidFill>
              </a:rPr>
              <a:t>Глупый , неумный, недалекий</a:t>
            </a:r>
            <a:r>
              <a:rPr lang="ru-RU" sz="3200" dirty="0">
                <a:solidFill>
                  <a:srgbClr val="800000"/>
                </a:solidFill>
              </a:rPr>
              <a:t>.</a:t>
            </a:r>
          </a:p>
          <a:p>
            <a:r>
              <a:rPr lang="ru-RU" sz="3200" dirty="0">
                <a:solidFill>
                  <a:srgbClr val="003300"/>
                </a:solidFill>
              </a:rPr>
              <a:t>Добрый, жадный, щедрый.</a:t>
            </a:r>
          </a:p>
          <a:p>
            <a:r>
              <a:rPr lang="ru-RU" sz="3200" dirty="0">
                <a:solidFill>
                  <a:srgbClr val="003300"/>
                </a:solidFill>
              </a:rPr>
              <a:t>Вечный, бессмертный, временный.</a:t>
            </a:r>
          </a:p>
          <a:p>
            <a:r>
              <a:rPr lang="ru-RU" sz="3200" dirty="0">
                <a:solidFill>
                  <a:srgbClr val="003300"/>
                </a:solidFill>
              </a:rPr>
              <a:t>Бездушный, чёрствый, отзывчивый.</a:t>
            </a:r>
          </a:p>
        </p:txBody>
      </p:sp>
    </p:spTree>
    <p:extLst>
      <p:ext uri="{BB962C8B-B14F-4D97-AF65-F5344CB8AC3E}">
        <p14:creationId xmlns:p14="http://schemas.microsoft.com/office/powerpoint/2010/main" val="291798103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14548" y="154380"/>
            <a:ext cx="8130540" cy="4738254"/>
          </a:xfrm>
        </p:spPr>
        <p:txBody>
          <a:bodyPr>
            <a:noAutofit/>
          </a:bodyPr>
          <a:lstStyle/>
          <a:p>
            <a:pPr lvl="0" algn="l"/>
            <a:br>
              <a:rPr lang="ru-RU" sz="2800" b="1" dirty="0">
                <a:solidFill>
                  <a:schemeClr val="accent6"/>
                </a:solidFill>
                <a:latin typeface="Bookman Old Style" pitchFamily="18" charset="0"/>
              </a:rPr>
            </a:br>
            <a:br>
              <a:rPr lang="ru-RU" sz="2800" b="1" dirty="0">
                <a:solidFill>
                  <a:schemeClr val="accent6"/>
                </a:solidFill>
                <a:latin typeface="Bookman Old Style" pitchFamily="18" charset="0"/>
              </a:rPr>
            </a:br>
            <a:r>
              <a:rPr lang="ru-RU" sz="2800" b="1" dirty="0">
                <a:solidFill>
                  <a:schemeClr val="accent6"/>
                </a:solidFill>
                <a:latin typeface="Bookman Old Style" pitchFamily="18" charset="0"/>
              </a:rPr>
              <a:t>1.</a:t>
            </a:r>
            <a:r>
              <a:rPr lang="ru-RU" sz="2800" b="1" dirty="0">
                <a:solidFill>
                  <a:srgbClr val="A043B9"/>
                </a:solidFill>
                <a:latin typeface="Bookman Old Style" pitchFamily="18" charset="0"/>
              </a:rPr>
              <a:t> Совокупность всех слов, входящих в словарный состав языка, называется…</a:t>
            </a:r>
            <a:br>
              <a:rPr lang="ru-RU" sz="2800" b="1" dirty="0">
                <a:solidFill>
                  <a:srgbClr val="A043B9"/>
                </a:solidFill>
                <a:latin typeface="Bookman Old Style" pitchFamily="18" charset="0"/>
              </a:rPr>
            </a:br>
            <a:br>
              <a:rPr lang="ru-RU" sz="2800" b="1" dirty="0">
                <a:solidFill>
                  <a:srgbClr val="A043B9"/>
                </a:solidFill>
                <a:latin typeface="Bookman Old Style" pitchFamily="18" charset="0"/>
              </a:rPr>
            </a:br>
            <a:br>
              <a:rPr lang="ru-RU" sz="2800" b="1" dirty="0">
                <a:solidFill>
                  <a:srgbClr val="A043B9"/>
                </a:solidFill>
                <a:latin typeface="Bookman Old Style" pitchFamily="18" charset="0"/>
              </a:rPr>
            </a:br>
            <a:r>
              <a:rPr lang="ru-RU" sz="2800" b="1" dirty="0">
                <a:solidFill>
                  <a:schemeClr val="accent6"/>
                </a:solidFill>
                <a:latin typeface="Bookman Old Style" pitchFamily="18" charset="0"/>
              </a:rPr>
              <a:t>2. </a:t>
            </a:r>
            <a:r>
              <a:rPr lang="ru-RU" sz="2800" b="1" dirty="0">
                <a:solidFill>
                  <a:srgbClr val="A043B9"/>
                </a:solidFill>
                <a:latin typeface="Bookman Old Style" pitchFamily="18" charset="0"/>
              </a:rPr>
              <a:t>Раздел языкознания, изучающий словарный запас языка, называется… </a:t>
            </a:r>
            <a:br>
              <a:rPr lang="ru-RU" sz="2800" b="1" dirty="0">
                <a:solidFill>
                  <a:srgbClr val="A043B9"/>
                </a:solidFill>
                <a:latin typeface="Bookman Old Style" pitchFamily="18" charset="0"/>
              </a:rPr>
            </a:br>
            <a:br>
              <a:rPr lang="ru-RU" sz="2800" b="1" dirty="0">
                <a:solidFill>
                  <a:srgbClr val="A043B9"/>
                </a:solidFill>
                <a:latin typeface="Bookman Old Style" pitchFamily="18" charset="0"/>
              </a:rPr>
            </a:br>
            <a:br>
              <a:rPr lang="ru-RU" sz="2800" b="1" dirty="0">
                <a:solidFill>
                  <a:srgbClr val="A043B9"/>
                </a:solidFill>
                <a:latin typeface="Bookman Old Style" pitchFamily="18" charset="0"/>
              </a:rPr>
            </a:br>
            <a:r>
              <a:rPr lang="ru-RU" sz="2800" b="1" dirty="0">
                <a:solidFill>
                  <a:schemeClr val="accent6"/>
                </a:solidFill>
                <a:latin typeface="Bookman Old Style" pitchFamily="18" charset="0"/>
              </a:rPr>
              <a:t>3.</a:t>
            </a:r>
            <a:r>
              <a:rPr lang="ru-RU" sz="2800" b="1" dirty="0">
                <a:solidFill>
                  <a:srgbClr val="A043B9"/>
                </a:solidFill>
                <a:latin typeface="Bookman Old Style" pitchFamily="18" charset="0"/>
              </a:rPr>
              <a:t> Лексическое значение слова можно узнать по… </a:t>
            </a:r>
            <a:br>
              <a:rPr lang="ru-RU" sz="1600" b="1" dirty="0">
                <a:solidFill>
                  <a:srgbClr val="A043B9"/>
                </a:solidFill>
                <a:latin typeface="Bookman Old Style" pitchFamily="18" charset="0"/>
              </a:rPr>
            </a:br>
            <a:br>
              <a:rPr lang="ru-RU" sz="1600" b="1" dirty="0">
                <a:solidFill>
                  <a:srgbClr val="A043B9"/>
                </a:solidFill>
                <a:latin typeface="Bookman Old Style" pitchFamily="18" charset="0"/>
              </a:rPr>
            </a:br>
            <a:endParaRPr lang="ru-RU" sz="1600" b="1" dirty="0">
              <a:solidFill>
                <a:srgbClr val="A043B9"/>
              </a:solidFill>
              <a:latin typeface="Bookman Old Style" pitchFamily="18" charset="0"/>
            </a:endParaRPr>
          </a:p>
        </p:txBody>
      </p:sp>
      <p:sp>
        <p:nvSpPr>
          <p:cNvPr id="4" name="Text Box 9"/>
          <p:cNvSpPr txBox="1">
            <a:spLocks noChangeArrowheads="1"/>
          </p:cNvSpPr>
          <p:nvPr/>
        </p:nvSpPr>
        <p:spPr bwMode="auto">
          <a:xfrm>
            <a:off x="5093196" y="1545110"/>
            <a:ext cx="259469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sz="2400" b="1" i="1" dirty="0">
                <a:solidFill>
                  <a:schemeClr val="accent6">
                    <a:lumMod val="75000"/>
                  </a:schemeClr>
                </a:solidFill>
              </a:rPr>
              <a:t>Лексикой</a:t>
            </a:r>
          </a:p>
        </p:txBody>
      </p:sp>
      <p:sp>
        <p:nvSpPr>
          <p:cNvPr id="5" name="Text Box 10"/>
          <p:cNvSpPr txBox="1">
            <a:spLocks noChangeArrowheads="1"/>
          </p:cNvSpPr>
          <p:nvPr/>
        </p:nvSpPr>
        <p:spPr bwMode="auto">
          <a:xfrm>
            <a:off x="5386398" y="2997279"/>
            <a:ext cx="286045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sz="2400" b="1" i="1" dirty="0">
                <a:solidFill>
                  <a:schemeClr val="accent6">
                    <a:lumMod val="75000"/>
                  </a:schemeClr>
                </a:solidFill>
              </a:rPr>
              <a:t>Лексикологией </a:t>
            </a:r>
          </a:p>
        </p:txBody>
      </p:sp>
      <p:sp>
        <p:nvSpPr>
          <p:cNvPr id="6" name="Text Box 8"/>
          <p:cNvSpPr txBox="1">
            <a:spLocks noChangeArrowheads="1"/>
          </p:cNvSpPr>
          <p:nvPr/>
        </p:nvSpPr>
        <p:spPr bwMode="auto">
          <a:xfrm>
            <a:off x="5063705" y="4487916"/>
            <a:ext cx="370073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sz="2400" b="1" i="1" dirty="0">
                <a:solidFill>
                  <a:schemeClr val="accent6">
                    <a:lumMod val="75000"/>
                  </a:schemeClr>
                </a:solidFill>
              </a:rPr>
              <a:t>Толковому словарю</a:t>
            </a:r>
          </a:p>
        </p:txBody>
      </p:sp>
    </p:spTree>
    <p:extLst>
      <p:ext uri="{BB962C8B-B14F-4D97-AF65-F5344CB8AC3E}">
        <p14:creationId xmlns:p14="http://schemas.microsoft.com/office/powerpoint/2010/main" val="29179810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13756" y="391911"/>
            <a:ext cx="8752114" cy="4856983"/>
          </a:xfrm>
        </p:spPr>
        <p:txBody>
          <a:bodyPr>
            <a:noAutofit/>
          </a:bodyPr>
          <a:lstStyle/>
          <a:p>
            <a:pPr lvl="0" algn="l"/>
            <a:br>
              <a:rPr lang="ru-RU" sz="1600" b="1" dirty="0">
                <a:solidFill>
                  <a:srgbClr val="A043B9"/>
                </a:solidFill>
                <a:latin typeface="Bookman Old Style" pitchFamily="18" charset="0"/>
              </a:rPr>
            </a:br>
            <a:r>
              <a:rPr lang="ru-RU" sz="2800" b="1" dirty="0">
                <a:solidFill>
                  <a:srgbClr val="A043B9"/>
                </a:solidFill>
                <a:latin typeface="Bookman Old Style" pitchFamily="18" charset="0"/>
              </a:rPr>
              <a:t> </a:t>
            </a:r>
            <a:br>
              <a:rPr lang="ru-RU" sz="2800" b="1" dirty="0">
                <a:solidFill>
                  <a:srgbClr val="A043B9"/>
                </a:solidFill>
                <a:latin typeface="Bookman Old Style" pitchFamily="18" charset="0"/>
              </a:rPr>
            </a:br>
            <a:br>
              <a:rPr lang="ru-RU" sz="2800" b="1" dirty="0">
                <a:solidFill>
                  <a:srgbClr val="A043B9"/>
                </a:solidFill>
                <a:latin typeface="Bookman Old Style" pitchFamily="18" charset="0"/>
              </a:rPr>
            </a:br>
            <a:r>
              <a:rPr lang="ru-RU" sz="2800" b="1" dirty="0">
                <a:solidFill>
                  <a:schemeClr val="accent6"/>
                </a:solidFill>
                <a:latin typeface="Bookman Old Style" pitchFamily="18" charset="0"/>
              </a:rPr>
              <a:t>5.</a:t>
            </a:r>
            <a:r>
              <a:rPr lang="ru-RU" sz="2800" b="1" dirty="0">
                <a:solidFill>
                  <a:srgbClr val="A043B9"/>
                </a:solidFill>
                <a:latin typeface="Bookman Old Style" pitchFamily="18" charset="0"/>
              </a:rPr>
              <a:t> Слова, имеющие несколько лексических значений, называются… </a:t>
            </a:r>
            <a:br>
              <a:rPr lang="ru-RU" sz="2800" b="1" dirty="0">
                <a:solidFill>
                  <a:srgbClr val="A043B9"/>
                </a:solidFill>
                <a:latin typeface="Bookman Old Style" pitchFamily="18" charset="0"/>
              </a:rPr>
            </a:br>
            <a:br>
              <a:rPr lang="ru-RU" sz="2800" b="1" dirty="0">
                <a:solidFill>
                  <a:srgbClr val="A043B9"/>
                </a:solidFill>
                <a:latin typeface="Bookman Old Style" pitchFamily="18" charset="0"/>
              </a:rPr>
            </a:br>
            <a:br>
              <a:rPr lang="ru-RU" sz="2800" b="1" dirty="0">
                <a:solidFill>
                  <a:srgbClr val="A043B9"/>
                </a:solidFill>
                <a:latin typeface="Bookman Old Style" pitchFamily="18" charset="0"/>
              </a:rPr>
            </a:br>
            <a:r>
              <a:rPr lang="ru-RU" sz="2800" b="1" dirty="0">
                <a:solidFill>
                  <a:schemeClr val="accent6"/>
                </a:solidFill>
                <a:latin typeface="Bookman Old Style" pitchFamily="18" charset="0"/>
              </a:rPr>
              <a:t>6. </a:t>
            </a:r>
            <a:r>
              <a:rPr lang="ru-RU" sz="2800" b="1" dirty="0">
                <a:solidFill>
                  <a:srgbClr val="A043B9"/>
                </a:solidFill>
                <a:latin typeface="Bookman Old Style" pitchFamily="18" charset="0"/>
              </a:rPr>
              <a:t>Наряду с прямым значением у некоторых слов имеется … значение. </a:t>
            </a:r>
            <a:br>
              <a:rPr lang="ru-RU" sz="2800" b="1" dirty="0">
                <a:solidFill>
                  <a:srgbClr val="A043B9"/>
                </a:solidFill>
                <a:latin typeface="Bookman Old Style" pitchFamily="18" charset="0"/>
              </a:rPr>
            </a:br>
            <a:br>
              <a:rPr lang="ru-RU" sz="2800" b="1" dirty="0">
                <a:solidFill>
                  <a:srgbClr val="A043B9"/>
                </a:solidFill>
                <a:latin typeface="Bookman Old Style" pitchFamily="18" charset="0"/>
              </a:rPr>
            </a:br>
            <a:br>
              <a:rPr lang="ru-RU" sz="2800" b="1" dirty="0">
                <a:solidFill>
                  <a:srgbClr val="A043B9"/>
                </a:solidFill>
                <a:latin typeface="Bookman Old Style" pitchFamily="18" charset="0"/>
              </a:rPr>
            </a:br>
            <a:r>
              <a:rPr lang="ru-RU" sz="2800" b="1" dirty="0">
                <a:solidFill>
                  <a:schemeClr val="accent6"/>
                </a:solidFill>
                <a:latin typeface="Bookman Old Style" pitchFamily="18" charset="0"/>
              </a:rPr>
              <a:t>7.</a:t>
            </a:r>
            <a:r>
              <a:rPr lang="ru-RU" sz="2800" b="1" dirty="0">
                <a:solidFill>
                  <a:srgbClr val="A043B9"/>
                </a:solidFill>
                <a:latin typeface="Bookman Old Style" pitchFamily="18" charset="0"/>
              </a:rPr>
              <a:t> Слова, различные по звучанию, но одинаковые или близкие по лексическому значению, называются… </a:t>
            </a:r>
          </a:p>
        </p:txBody>
      </p:sp>
      <p:sp>
        <p:nvSpPr>
          <p:cNvPr id="5" name="Text Box 7"/>
          <p:cNvSpPr txBox="1">
            <a:spLocks noChangeArrowheads="1"/>
          </p:cNvSpPr>
          <p:nvPr/>
        </p:nvSpPr>
        <p:spPr bwMode="auto">
          <a:xfrm>
            <a:off x="4151272" y="1856551"/>
            <a:ext cx="38163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sz="2400" b="1" i="1" dirty="0">
                <a:solidFill>
                  <a:schemeClr val="accent6">
                    <a:lumMod val="75000"/>
                  </a:schemeClr>
                </a:solidFill>
              </a:rPr>
              <a:t>многозначными</a:t>
            </a:r>
          </a:p>
        </p:txBody>
      </p:sp>
      <p:sp>
        <p:nvSpPr>
          <p:cNvPr id="6" name="Text Box 9"/>
          <p:cNvSpPr txBox="1">
            <a:spLocks noChangeArrowheads="1"/>
          </p:cNvSpPr>
          <p:nvPr/>
        </p:nvSpPr>
        <p:spPr bwMode="auto">
          <a:xfrm>
            <a:off x="4499121" y="3466770"/>
            <a:ext cx="273526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sz="2400" b="1" i="1" dirty="0">
                <a:solidFill>
                  <a:schemeClr val="accent6">
                    <a:lumMod val="75000"/>
                  </a:schemeClr>
                </a:solidFill>
              </a:rPr>
              <a:t>переносное</a:t>
            </a:r>
          </a:p>
        </p:txBody>
      </p:sp>
      <p:sp>
        <p:nvSpPr>
          <p:cNvPr id="7" name="Text Box 10"/>
          <p:cNvSpPr txBox="1">
            <a:spLocks noChangeArrowheads="1"/>
          </p:cNvSpPr>
          <p:nvPr/>
        </p:nvSpPr>
        <p:spPr bwMode="auto">
          <a:xfrm>
            <a:off x="5121380" y="5532171"/>
            <a:ext cx="31686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sz="2400" b="1" i="1" dirty="0">
                <a:solidFill>
                  <a:schemeClr val="accent6">
                    <a:lumMod val="75000"/>
                  </a:schemeClr>
                </a:solidFill>
              </a:rPr>
              <a:t>синонимами</a:t>
            </a:r>
          </a:p>
        </p:txBody>
      </p:sp>
    </p:spTree>
    <p:extLst>
      <p:ext uri="{BB962C8B-B14F-4D97-AF65-F5344CB8AC3E}">
        <p14:creationId xmlns:p14="http://schemas.microsoft.com/office/powerpoint/2010/main" val="21760497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1460" y="281544"/>
            <a:ext cx="8694420" cy="3209801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ru-RU" sz="3500" b="1" i="1" dirty="0">
                <a:solidFill>
                  <a:srgbClr val="FF0000"/>
                </a:solidFill>
                <a:latin typeface="Bookman Old Style" pitchFamily="18" charset="0"/>
              </a:rPr>
              <a:t>Добро и зло с далеких пор </a:t>
            </a:r>
            <a:br>
              <a:rPr lang="ru-RU" sz="3500" b="1" dirty="0">
                <a:solidFill>
                  <a:srgbClr val="FF0000"/>
                </a:solidFill>
                <a:latin typeface="Bookman Old Style" pitchFamily="18" charset="0"/>
              </a:rPr>
            </a:br>
            <a:r>
              <a:rPr lang="ru-RU" sz="3500" b="1" i="1" dirty="0">
                <a:solidFill>
                  <a:srgbClr val="FF0000"/>
                </a:solidFill>
                <a:latin typeface="Bookman Old Style" pitchFamily="18" charset="0"/>
              </a:rPr>
              <a:t>Ведут свой древний, давний спор,</a:t>
            </a:r>
            <a:br>
              <a:rPr lang="ru-RU" sz="3500" b="1" dirty="0">
                <a:solidFill>
                  <a:srgbClr val="FF0000"/>
                </a:solidFill>
                <a:latin typeface="Bookman Old Style" pitchFamily="18" charset="0"/>
              </a:rPr>
            </a:br>
            <a:r>
              <a:rPr lang="ru-RU" sz="3500" b="1" i="1" dirty="0">
                <a:solidFill>
                  <a:srgbClr val="FF0000"/>
                </a:solidFill>
                <a:latin typeface="Bookman Old Style" pitchFamily="18" charset="0"/>
              </a:rPr>
              <a:t>Кто наяву, а не во сне</a:t>
            </a:r>
            <a:br>
              <a:rPr lang="ru-RU" sz="3500" b="1" dirty="0">
                <a:solidFill>
                  <a:srgbClr val="FF0000"/>
                </a:solidFill>
                <a:latin typeface="Bookman Old Style" pitchFamily="18" charset="0"/>
              </a:rPr>
            </a:br>
            <a:r>
              <a:rPr lang="ru-RU" sz="3500" b="1" i="1" dirty="0">
                <a:solidFill>
                  <a:srgbClr val="FF0000"/>
                </a:solidFill>
                <a:latin typeface="Bookman Old Style" pitchFamily="18" charset="0"/>
              </a:rPr>
              <a:t>Сильней и крепче на земле.</a:t>
            </a:r>
            <a:endParaRPr lang="ru-RU" sz="3500" b="1" dirty="0">
              <a:solidFill>
                <a:srgbClr val="FF0000"/>
              </a:solidFill>
              <a:latin typeface="Bookman Old Style" pitchFamily="18" charset="0"/>
            </a:endParaRPr>
          </a:p>
        </p:txBody>
      </p:sp>
      <p:pic>
        <p:nvPicPr>
          <p:cNvPr id="3" name="Picture 5" descr="SUNCLOUD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7314" y="3908116"/>
            <a:ext cx="3095625" cy="2284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1798103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470</TotalTime>
  <Words>286</Words>
  <Application>Microsoft Office PowerPoint</Application>
  <PresentationFormat>Экран (4:3)</PresentationFormat>
  <Paragraphs>82</Paragraphs>
  <Slides>25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31" baseType="lpstr">
      <vt:lpstr>Arial</vt:lpstr>
      <vt:lpstr>Bookman Old Style</vt:lpstr>
      <vt:lpstr>Calibri</vt:lpstr>
      <vt:lpstr>Calibri Light</vt:lpstr>
      <vt:lpstr>Segoe Script</vt:lpstr>
      <vt:lpstr>Office Theme</vt:lpstr>
      <vt:lpstr>МУНИЦИПАЛЬНОЕ БЮДЖЕТНОЕ ОБЩЕОБРАЗОВАТЕЛЬНОЕ УЧРЕЖДЕНИЕ «КРАСНЕНСКАЯ ОСНОВНАЯ ОБЩЕОБРАЗОВАТЕЛЬНАЯ ШКОЛА»</vt:lpstr>
      <vt:lpstr>Заливается звонок, Он зовёт нас на урок. Будем все внимательны, Прилежны и старательны!</vt:lpstr>
      <vt:lpstr>   В далеком прошлом, когда еще не было железных дорог, длинные путешествия через всю Россию совершали на лошадях, т.е. конным транспортом.  Ездили на перекладных, передвигались на почтовых, путешествовали на долгих вместе с ямщиком, который сидел на облучке. По городу то и дело разъезжали коляски, кибитки, кареты.    </vt:lpstr>
      <vt:lpstr>   В далеком прошлом, когда еще не было железных дорог, длинные путешествия через всю Россию совершали на лошадях, т.е. конным транспортом.  Ездили на перекладных, передвигались на почтовых, путешествовали на долгих вместе с ямщиком, который сидел на облучке. По городу то и дело разъезжали коляски, кибитки, кареты.    </vt:lpstr>
      <vt:lpstr>Презентация PowerPoint</vt:lpstr>
      <vt:lpstr>Презентация PowerPoint</vt:lpstr>
      <vt:lpstr>  1. Совокупность всех слов, входящих в словарный состав языка, называется…   2. Раздел языкознания, изучающий словарный запас языка, называется…    3. Лексическое значение слова можно узнать по…   </vt:lpstr>
      <vt:lpstr>    5. Слова, имеющие несколько лексических значений, называются…    6. Наряду с прямым значением у некоторых слов имеется … значение.    7. Слова, различные по звучанию, но одинаковые или близкие по лексическому значению, называются… </vt:lpstr>
      <vt:lpstr>Добро и зло с далеких пор  Ведут свой древний, давний спор, Кто наяву, а не во сне Сильней и крепче на земле.</vt:lpstr>
      <vt:lpstr>Презентация PowerPoint</vt:lpstr>
      <vt:lpstr>Добро и зло с далеких пор  Ведут свой древний, давний спор, Кто наяву, а не во сне Сильней и крепче на земле.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жестокий            радоваться агрессия                                        миролюбие грустить             милосердный  </vt:lpstr>
      <vt:lpstr>  Какая долгая зима! По угрюмому небу плывут тёмные, тяжёлые тучи.  Тускло светит зимнее солнце.  Дует холодный северный ветер.  Длинные   ночи, короткие дни.</vt:lpstr>
      <vt:lpstr>Презентация PowerPoint</vt:lpstr>
      <vt:lpstr>Домашнее задание.  1. П. 69. Внимательно прочитать. 2. стр.167 ,упр. на выбор :371, 372  – выполнение заданий (письменно). Урок подошёл к концу. </vt:lpstr>
      <vt:lpstr>На самом деле это притча – мудрость жизни. «Сильнее Я», - Сказало Зло,- кто служит мне, тем повезло. Я щедро отблагодарю, земные блага подарю, Машины, деньги, мощь и власть. Пусть насладятся жизнью всласть!» Добро сказало: «Может быть, но только я могу любить, Хоть за душою ни гроша, для всех людей важна душа. Я виллы, яхты не дарю, зато я душу сохраню, Друзей, родных, детей и дом и много счастья в доме том». Не знаю, что еще сказать… Остаться с кем, самим решать. Добро и Зло с далеких пор не оставляют этот спор. - Желаю и вам найти свою дорогу в жизни. Главное, выбрать правильный путь. Спасибо за урок! Хочу вам поставить отличную отметку за урок.  (Слайд – смайлик с жестом «отлично!»    </vt:lpstr>
      <vt:lpstr>Презентация PowerPoint</vt:lpstr>
      <vt:lpstr>СПАСИБО ЗА ВНИМАНИЕ!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NAME OF PRESENTATION</dc:title>
  <dc:creator>User</dc:creator>
  <cp:lastModifiedBy>Рабият Мурадханова</cp:lastModifiedBy>
  <cp:revision>34</cp:revision>
  <dcterms:created xsi:type="dcterms:W3CDTF">2019-08-22T12:40:32Z</dcterms:created>
  <dcterms:modified xsi:type="dcterms:W3CDTF">2024-11-28T19:32:46Z</dcterms:modified>
</cp:coreProperties>
</file>