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3"/>
    <p:sldId id="256" r:id="rId4"/>
    <p:sldId id="261" r:id="rId5"/>
    <p:sldId id="266" r:id="rId6"/>
    <p:sldId id="267" r:id="rId7"/>
    <p:sldId id="268" r:id="rId8"/>
    <p:sldId id="269" r:id="rId9"/>
    <p:sldId id="270" r:id="rId10"/>
    <p:sldId id="271" r:id="rId11"/>
    <p:sldId id="272" r:id="rId1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9f628cf7-a363-5e28-90a8-e5dc385a2bc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93395" y="0"/>
            <a:ext cx="10906760" cy="685800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494030" y="146050"/>
            <a:ext cx="109061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000" b="1"/>
              <a:t>МБОУ «ВИДНОВСКАЯ СОШ № 2»</a:t>
            </a:r>
            <a:endParaRPr lang="ru-RU" altLang="en-US" sz="2000" b="1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970280" y="4585970"/>
            <a:ext cx="10429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800" b="1"/>
              <a:t>ПРЕЗЕНТАЦИЯ В ПОГОТОВИТЕЛЬНОЙ ГРУППЕ НА ТЕМУ:</a:t>
            </a:r>
            <a:endParaRPr lang="ru-RU" altLang="en-US" sz="2800" b="1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7028180" y="6424295"/>
            <a:ext cx="51949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/>
              <a:t>ПОДГОТОВИЛА ВОСПИТАТЕЛЬ ГУЦУЛ С.С.</a:t>
            </a:r>
            <a:endParaRPr lang="ru-RU" altLang="en-US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1675421573_gas-kvas-com-p-fonovii-risunok-rf-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7018020"/>
          </a:xfrm>
          <a:prstGeom prst="rect">
            <a:avLst/>
          </a:prstGeom>
        </p:spPr>
      </p:pic>
      <p:pic>
        <p:nvPicPr>
          <p:cNvPr id="6" name="Изображение 5" descr="IMG-20241101-WA0008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1174115"/>
            <a:ext cx="4121150" cy="5495290"/>
          </a:xfrm>
          <a:prstGeom prst="rect">
            <a:avLst/>
          </a:prstGeom>
        </p:spPr>
      </p:pic>
      <p:pic>
        <p:nvPicPr>
          <p:cNvPr id="9" name="Изображение 8" descr="IMG_20241104_2112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865" y="492760"/>
            <a:ext cx="5514340" cy="61766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1675421573_gas-kvas-com-p-fonovii-risunok-rf-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701802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006475" y="1282065"/>
            <a:ext cx="9335135" cy="5399405"/>
          </a:xfrm>
          <a:prstGeom prst="rect">
            <a:avLst/>
          </a:prstGeom>
        </p:spPr>
        <p:txBody>
          <a:bodyPr>
            <a:noAutofit/>
          </a:bodyPr>
          <a:p>
            <a:pPr marL="0" indent="0" defTabSz="26670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1600">
                <a:latin typeface="Times New Roman" panose="02020603050405020304"/>
                <a:ea typeface="NSimSun" panose="02010609030101010101" charset="-122"/>
              </a:rPr>
              <a:t>Цель праздника:</a:t>
            </a:r>
            <a:endParaRPr lang="ru-RU" altLang="en-US" sz="1600">
              <a:latin typeface="Times New Roman" panose="02020603050405020304"/>
              <a:ea typeface="NSimSun" panose="02010609030101010101" charset="-122"/>
            </a:endParaRPr>
          </a:p>
          <a:p>
            <a:pPr marL="0" indent="0" defTabSz="26670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Times New Roman" panose="02020603050405020304"/>
                <a:ea typeface="NSimSun" panose="02010609030101010101" charset="-122"/>
              </a:rPr>
              <a:t>Воспитание у дошкольников любви к нашей единой Родине – России!</a:t>
            </a:r>
            <a:endParaRPr lang="en-US" altLang="zh-CN" sz="1600">
              <a:latin typeface="Times New Roman" panose="02020603050405020304"/>
              <a:ea typeface="NSimSun" panose="02010609030101010101" charset="-122"/>
            </a:endParaRPr>
          </a:p>
          <a:p>
            <a:pPr marL="0" indent="0" defTabSz="26670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>
              <a:latin typeface="Times New Roman" panose="02020603050405020304"/>
              <a:ea typeface="NSimSun" panose="02010609030101010101" charset="-122"/>
            </a:endParaRPr>
          </a:p>
          <a:p>
            <a:pPr marL="0" indent="0" defTabSz="26670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Times New Roman" panose="02020603050405020304"/>
                <a:ea typeface="NSimSun" panose="02010609030101010101" charset="-122"/>
              </a:rPr>
              <a:t>Задачами данного мероприятия являются :</a:t>
            </a:r>
            <a:endParaRPr lang="en-US" altLang="zh-CN" sz="1600">
              <a:latin typeface="Times New Roman" panose="02020603050405020304"/>
              <a:ea typeface="NSimSun" panose="02010609030101010101" charset="-122"/>
            </a:endParaRPr>
          </a:p>
          <a:p>
            <a:pPr marL="0" indent="0" defTabSz="26670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i="1">
                <a:latin typeface="Times New Roman" panose="02020603050405020304"/>
                <a:ea typeface="NSimSun" panose="02010609030101010101" charset="-122"/>
              </a:rPr>
              <a:t> </a:t>
            </a:r>
            <a:r>
              <a:rPr lang="ru-RU" altLang="en-US" sz="1600" i="1">
                <a:latin typeface="Times New Roman" panose="02020603050405020304"/>
                <a:ea typeface="NSimSun" panose="02010609030101010101" charset="-122"/>
              </a:rPr>
              <a:t>1.</a:t>
            </a:r>
            <a:r>
              <a:rPr lang="en-US" altLang="zh-CN" sz="1600" i="1">
                <a:latin typeface="Times New Roman" panose="02020603050405020304"/>
                <a:ea typeface="NSimSun" panose="02010609030101010101" charset="-122"/>
              </a:rPr>
              <a:t> </a:t>
            </a:r>
            <a:r>
              <a:rPr lang="ru-RU" altLang="en-US" sz="1600" i="1">
                <a:latin typeface="Times New Roman" panose="02020603050405020304"/>
                <a:ea typeface="NSimSun" panose="02010609030101010101" charset="-122"/>
              </a:rPr>
              <a:t>Ф</a:t>
            </a:r>
            <a:r>
              <a:rPr lang="en-US" altLang="zh-CN" sz="1600" i="1">
                <a:latin typeface="Times New Roman" panose="02020603050405020304"/>
                <a:ea typeface="NSimSun" panose="02010609030101010101" charset="-122"/>
              </a:rPr>
              <a:t>ормировать у старших дошкольников понимание принадлежности к русскому народу и России как единой Родине всех проживающих на её территории людей. </a:t>
            </a:r>
            <a:endParaRPr lang="en-US" altLang="zh-CN" sz="1600" i="1">
              <a:latin typeface="Times New Roman" panose="02020603050405020304"/>
              <a:ea typeface="NSimSun" panose="02010609030101010101" charset="-122"/>
            </a:endParaRPr>
          </a:p>
          <a:p>
            <a:pPr marL="0" indent="0" defTabSz="26670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1600" i="1">
                <a:latin typeface="Times New Roman" panose="02020603050405020304"/>
                <a:ea typeface="NSimSun" panose="02010609030101010101" charset="-122"/>
              </a:rPr>
              <a:t>2.</a:t>
            </a:r>
            <a:r>
              <a:rPr lang="en-US" altLang="zh-CN" sz="1600" i="1">
                <a:latin typeface="Times New Roman" panose="02020603050405020304"/>
                <a:ea typeface="NSimSun" panose="02010609030101010101" charset="-122"/>
              </a:rPr>
              <a:t>Вызывать интерес к историческому прошлому и культурному наследию нашей страны.</a:t>
            </a:r>
            <a:endParaRPr lang="en-US" altLang="zh-CN" sz="1600" i="1">
              <a:latin typeface="Times New Roman" panose="02020603050405020304"/>
              <a:ea typeface="NSimSun" panose="02010609030101010101" charset="-122"/>
            </a:endParaRPr>
          </a:p>
          <a:p>
            <a:pPr marL="0" indent="0" defTabSz="26670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1600" i="1">
                <a:latin typeface="Times New Roman" panose="02020603050405020304"/>
                <a:ea typeface="NSimSun" panose="02010609030101010101" charset="-122"/>
              </a:rPr>
              <a:t>3.С</a:t>
            </a:r>
            <a:r>
              <a:rPr lang="en-US" altLang="zh-CN" sz="1600" i="1">
                <a:latin typeface="Times New Roman" panose="02020603050405020304"/>
                <a:ea typeface="NSimSun" panose="02010609030101010101" charset="-122"/>
              </a:rPr>
              <a:t>оздать условия для активного участия и художественного самовыражения детей в радостной обстановке общенародного праздника.</a:t>
            </a:r>
            <a:endParaRPr lang="en-US" altLang="zh-CN" sz="1600" i="1">
              <a:latin typeface="Times New Roman" panose="02020603050405020304"/>
              <a:ea typeface="NSimSun" panose="02010609030101010101" charset="-122"/>
            </a:endParaRPr>
          </a:p>
          <a:p>
            <a:pPr marL="0" indent="0" defTabSz="26670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1600" i="1">
                <a:latin typeface="Times New Roman" panose="02020603050405020304"/>
                <a:ea typeface="NSimSun" panose="02010609030101010101" charset="-122"/>
              </a:rPr>
              <a:t>4.В</a:t>
            </a:r>
            <a:r>
              <a:rPr lang="en-US" altLang="zh-CN" sz="1600" i="1">
                <a:latin typeface="Times New Roman" panose="02020603050405020304"/>
                <a:ea typeface="NSimSun" panose="02010609030101010101" charset="-122"/>
              </a:rPr>
              <a:t>оспитывать уважительное отношения к </a:t>
            </a:r>
            <a:r>
              <a:rPr lang="ru-RU" altLang="en-US" sz="1600" i="1">
                <a:latin typeface="Times New Roman" panose="02020603050405020304"/>
                <a:ea typeface="NSimSun" panose="02010609030101010101" charset="-122"/>
              </a:rPr>
              <a:t>символике</a:t>
            </a:r>
            <a:r>
              <a:rPr lang="en-US" altLang="zh-CN" sz="1600" i="1">
                <a:latin typeface="Times New Roman" panose="02020603050405020304"/>
                <a:ea typeface="NSimSun" panose="02010609030101010101" charset="-122"/>
              </a:rPr>
              <a:t> Российской Федерации. </a:t>
            </a:r>
            <a:endParaRPr lang="en-US" altLang="zh-CN" sz="1600" i="1">
              <a:latin typeface="Times New Roman" panose="02020603050405020304"/>
              <a:ea typeface="NSimSun" panose="02010609030101010101" charset="-122"/>
            </a:endParaRPr>
          </a:p>
          <a:p>
            <a:pPr marL="0" indent="0" defTabSz="26670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1600" i="1">
                <a:latin typeface="Times New Roman" panose="02020603050405020304"/>
                <a:ea typeface="NSimSun" panose="02010609030101010101" charset="-122"/>
              </a:rPr>
              <a:t>5.</a:t>
            </a:r>
            <a:r>
              <a:rPr lang="en-US" altLang="zh-CN" sz="1600" i="1">
                <a:latin typeface="Times New Roman" panose="02020603050405020304"/>
                <a:ea typeface="NSimSun" panose="02010609030101010101" charset="-122"/>
              </a:rPr>
              <a:t>Продолжать формировать чувства дружбы и взаимопомощи как основе братских отношений между всеми людьми, населяющими нашу страну.</a:t>
            </a:r>
            <a:endParaRPr lang="en-US" altLang="zh-CN" sz="1600" i="1">
              <a:latin typeface="Times New Roman" panose="02020603050405020304"/>
              <a:ea typeface="NSimSun" panose="02010609030101010101" charset="-122"/>
            </a:endParaRPr>
          </a:p>
          <a:p>
            <a:pPr marL="0" indent="0" defTabSz="26670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sym typeface="+mn-ea"/>
              </a:rPr>
              <a:t>6.Закрепить вокально-хоровые навыки в  процессе группового  пения.</a:t>
            </a:r>
            <a:endParaRPr lang="ru-RU" sz="1600" i="1" dirty="0">
              <a:sym typeface="+mn-ea"/>
            </a:endParaRPr>
          </a:p>
          <a:p>
            <a:pPr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i="1" dirty="0">
                <a:sym typeface="+mn-ea"/>
              </a:rPr>
              <a:t>7.Совершенствовать музыкально-ритмические навыки детей через  хороводы, танцы,</a:t>
            </a:r>
            <a:endParaRPr lang="ru-RU" sz="1600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i="1" dirty="0">
                <a:sym typeface="+mn-ea"/>
              </a:rPr>
              <a:t>   упражнения  игры.</a:t>
            </a:r>
            <a:endParaRPr lang="ru-RU" sz="1600" dirty="0"/>
          </a:p>
          <a:p>
            <a:pPr marL="0" indent="0" defTabSz="26670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1600" i="1">
                <a:latin typeface="Times New Roman" panose="02020603050405020304"/>
                <a:ea typeface="NSimSun" panose="02010609030101010101" charset="-122"/>
              </a:rPr>
              <a:t> </a:t>
            </a:r>
            <a:endParaRPr lang="ru-RU" altLang="en-US" sz="1600" i="1">
              <a:latin typeface="Times New Roman" panose="02020603050405020304"/>
              <a:ea typeface="NSimSun" panose="02010609030101010101" charset="-122"/>
            </a:endParaRPr>
          </a:p>
          <a:p>
            <a:pPr marL="0" indent="0" defTabSz="26670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ru-RU" altLang="en-US" sz="1600" i="1">
              <a:latin typeface="Times New Roman" panose="02020603050405020304"/>
              <a:ea typeface="NSimSun" panose="0201060903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1675421573_gas-kvas-com-p-fonovii-risunok-rf-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01802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751205" y="1056005"/>
            <a:ext cx="3839845" cy="13220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ru-RU" altLang="en-US" sz="1600" i="1">
                <a:latin typeface="Times New Roman" panose="02020603050405020304"/>
                <a:ea typeface="NSimSun" panose="02010609030101010101" charset="-122"/>
              </a:rPr>
              <a:t>Задача №1 </a:t>
            </a:r>
            <a:endParaRPr lang="ru-RU" altLang="en-US" sz="1600" i="1">
              <a:latin typeface="Times New Roman" panose="02020603050405020304"/>
              <a:ea typeface="NSimSun" panose="02010609030101010101" charset="-122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ru-RU" altLang="en-US" sz="1600" i="1">
                <a:latin typeface="Times New Roman" panose="02020603050405020304"/>
                <a:ea typeface="NSimSun" panose="02010609030101010101" charset="-122"/>
              </a:rPr>
              <a:t>Ф</a:t>
            </a:r>
            <a:r>
              <a:rPr lang="en-US" altLang="zh-CN" sz="1600" i="1">
                <a:latin typeface="Times New Roman" panose="02020603050405020304"/>
                <a:ea typeface="NSimSun" panose="02010609030101010101" charset="-122"/>
              </a:rPr>
              <a:t>ормировать у старших дошкольников понимание принадлежности к русскому народу и России как единой Родине всех проживающих на её территории людей.</a:t>
            </a:r>
            <a:endParaRPr lang="en-US" altLang="zh-CN" sz="1600" i="1">
              <a:latin typeface="Times New Roman" panose="02020603050405020304"/>
              <a:ea typeface="NSimSun" panose="02010609030101010101" charset="-122"/>
            </a:endParaRPr>
          </a:p>
        </p:txBody>
      </p:sp>
      <p:pic>
        <p:nvPicPr>
          <p:cNvPr id="7" name="Изображение 6" descr="IMG-20241101-WA00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145" y="548640"/>
            <a:ext cx="5143500" cy="6858000"/>
          </a:xfrm>
          <a:prstGeom prst="rect">
            <a:avLst/>
          </a:prstGeom>
        </p:spPr>
      </p:pic>
      <p:pic>
        <p:nvPicPr>
          <p:cNvPr id="8" name="Изображение 7" descr="IMG-20241101-WA0034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10" y="2845435"/>
            <a:ext cx="4142740" cy="4653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1675421573_gas-kvas-com-p-fonovii-risunok-rf-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701802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261110" y="579120"/>
            <a:ext cx="9406890" cy="65151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defTabSz="26670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1600" i="1">
                <a:latin typeface="Times New Roman" panose="02020603050405020304"/>
                <a:ea typeface="NSimSun" panose="02010609030101010101" charset="-122"/>
              </a:rPr>
              <a:t>Задача №2</a:t>
            </a:r>
            <a:r>
              <a:rPr lang="en-US" altLang="zh-CN" sz="1600" i="1">
                <a:latin typeface="Times New Roman" panose="02020603050405020304"/>
                <a:ea typeface="NSimSun" panose="02010609030101010101" charset="-122"/>
              </a:rPr>
              <a:t> </a:t>
            </a:r>
            <a:endParaRPr lang="en-US" altLang="zh-CN" sz="1600" i="1">
              <a:latin typeface="Times New Roman" panose="02020603050405020304"/>
              <a:ea typeface="NSimSun" panose="02010609030101010101" charset="-122"/>
            </a:endParaRPr>
          </a:p>
          <a:p>
            <a:pPr marL="0" indent="0" defTabSz="26670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i="1">
                <a:latin typeface="Times New Roman" panose="02020603050405020304"/>
                <a:ea typeface="NSimSun" panose="02010609030101010101" charset="-122"/>
              </a:rPr>
              <a:t>Вызывать интерес к историческому прошлому и культурному наследию нашей страны.</a:t>
            </a:r>
            <a:endParaRPr lang="en-US" altLang="zh-CN" sz="1600" i="1">
              <a:latin typeface="Times New Roman" panose="02020603050405020304"/>
              <a:ea typeface="NSimSun" panose="02010609030101010101" charset="-122"/>
            </a:endParaRPr>
          </a:p>
        </p:txBody>
      </p:sp>
      <p:pic>
        <p:nvPicPr>
          <p:cNvPr id="6" name="Изображение 5" descr="IMG-20241101-WA00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5" y="1658620"/>
            <a:ext cx="110109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1675421573_gas-kvas-com-p-fonovii-risunok-rf-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701802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149985" y="479425"/>
            <a:ext cx="10242550" cy="1101725"/>
          </a:xfrm>
          <a:prstGeom prst="rect">
            <a:avLst/>
          </a:prstGeom>
        </p:spPr>
        <p:txBody>
          <a:bodyPr>
            <a:no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ru-RU" altLang="en-US" sz="1600" i="1">
                <a:latin typeface="Times New Roman" panose="02020603050405020304"/>
                <a:ea typeface="NSimSun" panose="02010609030101010101" charset="-122"/>
              </a:rPr>
              <a:t>Задача №3</a:t>
            </a:r>
            <a:endParaRPr lang="en-US" altLang="zh-CN" sz="1600" i="1">
              <a:latin typeface="Times New Roman" panose="02020603050405020304"/>
              <a:ea typeface="NSimSun" panose="02010609030101010101" charset="-122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ru-RU" altLang="en-US" sz="1600" i="1">
                <a:latin typeface="Times New Roman" panose="02020603050405020304"/>
                <a:ea typeface="NSimSun" panose="02010609030101010101" charset="-122"/>
              </a:rPr>
              <a:t>С</a:t>
            </a:r>
            <a:r>
              <a:rPr lang="en-US" altLang="zh-CN" sz="1600" i="1">
                <a:latin typeface="Times New Roman" panose="02020603050405020304"/>
                <a:ea typeface="NSimSun" panose="02010609030101010101" charset="-122"/>
              </a:rPr>
              <a:t>оздать условия для активного участия и художественного самовыражения детей в радостной обстановке общенародного праздника.</a:t>
            </a:r>
            <a:endParaRPr lang="en-US" altLang="zh-CN" sz="1600" i="1">
              <a:latin typeface="Times New Roman" panose="02020603050405020304"/>
              <a:ea typeface="NSimSun" panose="02010609030101010101" charset="-122"/>
            </a:endParaRPr>
          </a:p>
        </p:txBody>
      </p:sp>
      <p:pic>
        <p:nvPicPr>
          <p:cNvPr id="6" name="Изображение 5" descr="IMG-20241101-WA00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" y="1711960"/>
            <a:ext cx="110109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1675421573_gas-kvas-com-p-fonovii-risunok-rf-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701802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724535" y="1322705"/>
            <a:ext cx="1880235" cy="430657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i="1">
                <a:latin typeface="Times New Roman" panose="02020603050405020304"/>
                <a:ea typeface="NSimSun" panose="02010609030101010101" charset="-122"/>
              </a:rPr>
              <a:t> </a:t>
            </a:r>
            <a:r>
              <a:rPr lang="ru-RU" altLang="en-US" sz="1600" i="1">
                <a:latin typeface="Times New Roman" panose="02020603050405020304"/>
                <a:ea typeface="NSimSun" panose="02010609030101010101" charset="-122"/>
              </a:rPr>
              <a:t>Задача №4</a:t>
            </a:r>
            <a:endParaRPr lang="ru-RU" altLang="en-US" sz="1600" i="1">
              <a:latin typeface="Times New Roman" panose="02020603050405020304"/>
              <a:ea typeface="NSimSun" panose="02010609030101010101" charset="-122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ru-RU" altLang="en-US" sz="1600" i="1">
                <a:latin typeface="Times New Roman" panose="02020603050405020304"/>
                <a:ea typeface="NSimSun" panose="02010609030101010101" charset="-122"/>
              </a:rPr>
              <a:t>В</a:t>
            </a:r>
            <a:r>
              <a:rPr lang="en-US" altLang="zh-CN" sz="1600" i="1">
                <a:latin typeface="Times New Roman" panose="02020603050405020304"/>
                <a:ea typeface="NSimSun" panose="02010609030101010101" charset="-122"/>
              </a:rPr>
              <a:t>оспитывать уважительное отношения к</a:t>
            </a:r>
            <a:r>
              <a:rPr lang="ru-RU" altLang="en-US" sz="1600" i="1">
                <a:latin typeface="Times New Roman" panose="02020603050405020304"/>
                <a:ea typeface="NSimSun" panose="02010609030101010101" charset="-122"/>
              </a:rPr>
              <a:t> символике</a:t>
            </a:r>
            <a:r>
              <a:rPr lang="en-US" altLang="zh-CN" sz="1600" i="1">
                <a:latin typeface="Times New Roman" panose="02020603050405020304"/>
                <a:ea typeface="NSimSun" panose="02010609030101010101" charset="-122"/>
              </a:rPr>
              <a:t>  Российской Федерации. </a:t>
            </a:r>
            <a:endParaRPr lang="en-US" altLang="zh-CN" sz="1600" i="1">
              <a:latin typeface="Times New Roman" panose="02020603050405020304"/>
              <a:ea typeface="NSimSun" panose="02010609030101010101" charset="-122"/>
            </a:endParaRPr>
          </a:p>
        </p:txBody>
      </p:sp>
      <p:pic>
        <p:nvPicPr>
          <p:cNvPr id="6" name="Изображение 5" descr="IMG20241110141007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555" y="391160"/>
            <a:ext cx="8622030" cy="64668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1675421573_gas-kvas-com-p-fonovii-risunok-rf-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701802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016000" y="699770"/>
            <a:ext cx="10626090" cy="9315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defTabSz="26670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1600" i="1">
                <a:latin typeface="Times New Roman" panose="02020603050405020304"/>
                <a:ea typeface="NSimSun" panose="02010609030101010101" charset="-122"/>
              </a:rPr>
              <a:t>Задача №5</a:t>
            </a:r>
            <a:endParaRPr lang="en-US" altLang="zh-CN" sz="1600" i="1">
              <a:latin typeface="Times New Roman" panose="02020603050405020304"/>
              <a:ea typeface="NSimSun" panose="02010609030101010101" charset="-122"/>
            </a:endParaRPr>
          </a:p>
          <a:p>
            <a:pPr marL="0" indent="0" defTabSz="26670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i="1">
                <a:latin typeface="Times New Roman" panose="02020603050405020304"/>
                <a:ea typeface="NSimSun" panose="02010609030101010101" charset="-122"/>
              </a:rPr>
              <a:t>Продолжать формировать чувства дружбы и взаимопомощи как основ</a:t>
            </a:r>
            <a:r>
              <a:rPr lang="ru-RU" altLang="en-US" sz="1600" i="1">
                <a:latin typeface="Times New Roman" panose="02020603050405020304"/>
                <a:ea typeface="NSimSun" panose="02010609030101010101" charset="-122"/>
              </a:rPr>
              <a:t>а</a:t>
            </a:r>
            <a:r>
              <a:rPr lang="en-US" altLang="zh-CN" sz="1600" i="1">
                <a:latin typeface="Times New Roman" panose="02020603050405020304"/>
                <a:ea typeface="NSimSun" panose="02010609030101010101" charset="-122"/>
              </a:rPr>
              <a:t> братских отношений между всеми людьми, населяющими нашу страну.</a:t>
            </a:r>
            <a:endParaRPr lang="en-US" altLang="zh-CN" sz="1600" i="1">
              <a:latin typeface="Times New Roman" panose="02020603050405020304"/>
              <a:ea typeface="NSimSun" panose="02010609030101010101" charset="-122"/>
            </a:endParaRPr>
          </a:p>
        </p:txBody>
      </p:sp>
      <p:pic>
        <p:nvPicPr>
          <p:cNvPr id="6" name="Изображение 5" descr="IMG_20241104_2119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55" y="1695450"/>
            <a:ext cx="9627870" cy="53219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1675421573_gas-kvas-com-p-fonovii-risunok-rf-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01802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737235" y="798195"/>
            <a:ext cx="10358120" cy="1276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defTabSz="26670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i="1">
                <a:latin typeface="Times New Roman" panose="02020603050405020304"/>
                <a:ea typeface="NSimSun" panose="02010609030101010101" charset="-122"/>
                <a:sym typeface="+mn-ea"/>
              </a:rPr>
              <a:t>Задача №6</a:t>
            </a:r>
            <a:endParaRPr lang="ru-RU" altLang="en-US" i="1">
              <a:latin typeface="Times New Roman" panose="02020603050405020304"/>
              <a:ea typeface="NSimSun" panose="02010609030101010101" charset="-122"/>
              <a:sym typeface="+mn-ea"/>
            </a:endParaRPr>
          </a:p>
          <a:p>
            <a:pPr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>
                <a:sym typeface="+mn-ea"/>
              </a:rPr>
              <a:t>Совершенствовать музыкально-ритмические навыки детей через  хороводы, танцы,</a:t>
            </a:r>
            <a:endParaRPr lang="ru-RU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>
                <a:sym typeface="+mn-ea"/>
              </a:rPr>
              <a:t>   упражнения  игры.</a:t>
            </a:r>
            <a:endParaRPr lang="ru-RU" dirty="0"/>
          </a:p>
          <a:p>
            <a:pPr marL="0" indent="0" defTabSz="26670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ru-RU" altLang="en-US"/>
          </a:p>
        </p:txBody>
      </p:sp>
      <p:pic>
        <p:nvPicPr>
          <p:cNvPr id="5" name="Изображение 4" descr="IMG_20241011_165115_6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">
            <a:off x="4291965" y="1921510"/>
            <a:ext cx="7681595" cy="4321175"/>
          </a:xfrm>
          <a:prstGeom prst="rect">
            <a:avLst/>
          </a:prstGeom>
        </p:spPr>
      </p:pic>
      <p:pic>
        <p:nvPicPr>
          <p:cNvPr id="9" name="Изображение 8" descr="IMG_20241104_2111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" y="2059305"/>
            <a:ext cx="4775835" cy="47986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1675421573_gas-kvas-com-p-fonovii-risunok-rf-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701802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988060" y="862330"/>
            <a:ext cx="4138295" cy="1353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defTabSz="26670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i="1">
                <a:latin typeface="Times New Roman" panose="02020603050405020304"/>
                <a:ea typeface="NSimSun" panose="02010609030101010101" charset="-122"/>
                <a:sym typeface="+mn-ea"/>
              </a:rPr>
              <a:t>Задача № 7</a:t>
            </a:r>
            <a:endParaRPr lang="ru-RU" altLang="en-US" i="1">
              <a:latin typeface="Times New Roman" panose="02020603050405020304"/>
              <a:ea typeface="NSimSun" panose="02010609030101010101" charset="-122"/>
              <a:sym typeface="+mn-ea"/>
            </a:endParaRPr>
          </a:p>
          <a:p>
            <a:pPr marL="0" indent="0" defTabSz="26670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sym typeface="+mn-ea"/>
              </a:rPr>
              <a:t>Закрепить вокально-хоровые навыки в  процессе группового  пения.</a:t>
            </a:r>
            <a:endParaRPr lang="ru-RU" dirty="0"/>
          </a:p>
          <a:p>
            <a:pPr marL="0" indent="0" defTabSz="26670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ru-RU" altLang="en-US"/>
          </a:p>
        </p:txBody>
      </p:sp>
      <p:pic>
        <p:nvPicPr>
          <p:cNvPr id="7" name="Изображение 6" descr="IMG_20241104_2117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">
            <a:off x="5683885" y="420370"/>
            <a:ext cx="5403850" cy="6299835"/>
          </a:xfrm>
          <a:prstGeom prst="rect">
            <a:avLst/>
          </a:prstGeom>
        </p:spPr>
      </p:pic>
      <p:pic>
        <p:nvPicPr>
          <p:cNvPr id="8" name="Изображение 7" descr="IMG_20241011_165115_3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20000">
            <a:off x="1115060" y="1985010"/>
            <a:ext cx="3703320" cy="49383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1711</Words>
  <Application>WPS Presentation</Application>
  <PresentationFormat>宽屏</PresentationFormat>
  <Paragraphs>45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SimSun</vt:lpstr>
      <vt:lpstr>Wingdings</vt:lpstr>
      <vt:lpstr>Calibri Light</vt:lpstr>
      <vt:lpstr>Times New Roman</vt:lpstr>
      <vt:lpstr>NSimSun</vt:lpstr>
      <vt:lpstr>Wingdings 2</vt:lpstr>
      <vt:lpstr>Wingdings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САША</dc:creator>
  <cp:lastModifiedBy>САША</cp:lastModifiedBy>
  <cp:revision>13</cp:revision>
  <dcterms:created xsi:type="dcterms:W3CDTF">2024-11-04T15:50:00Z</dcterms:created>
  <dcterms:modified xsi:type="dcterms:W3CDTF">2024-11-24T14:19:24Z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1049-12.2.0.18911</vt:lpwstr>
  </property>
  <property fmtid="{D5CDD505-2E9C-101B-9397-08002B2CF9AE}" pid="3" name="ICV">
    <vt:lpwstr>F9DBAF5D83904AEF9D91F33CE63FACCB_11</vt:lpwstr>
  </property>
</Properties>
</file>