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9" r:id="rId3"/>
    <p:sldId id="262" r:id="rId4"/>
    <p:sldId id="263" r:id="rId5"/>
    <p:sldId id="265" r:id="rId6"/>
    <p:sldId id="266" r:id="rId7"/>
    <p:sldId id="267" r:id="rId8"/>
    <p:sldId id="261" r:id="rId9"/>
    <p:sldId id="268" r:id="rId10"/>
    <p:sldId id="269" r:id="rId11"/>
    <p:sldId id="270" r:id="rId12"/>
    <p:sldId id="271" r:id="rId13"/>
    <p:sldId id="273"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0" autoAdjust="0"/>
    <p:restoredTop sz="94660"/>
  </p:normalViewPr>
  <p:slideViewPr>
    <p:cSldViewPr snapToGrid="0">
      <p:cViewPr varScale="1">
        <p:scale>
          <a:sx n="116" d="100"/>
          <a:sy n="116" d="100"/>
        </p:scale>
        <p:origin x="102" y="7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3DECF0-18CE-77C4-1564-697F57BD43BD}"/>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BFA3F7F-BF31-2FB5-F929-7C8BC2A4F1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4A6A6F7B-4174-790C-1FE5-3A64B8308A0F}"/>
              </a:ext>
            </a:extLst>
          </p:cNvPr>
          <p:cNvSpPr>
            <a:spLocks noGrp="1"/>
          </p:cNvSpPr>
          <p:nvPr>
            <p:ph type="dt" sz="half" idx="10"/>
          </p:nvPr>
        </p:nvSpPr>
        <p:spPr/>
        <p:txBody>
          <a:bodyPr/>
          <a:lstStyle/>
          <a:p>
            <a:fld id="{276EDAD0-6432-4C9C-9030-43E7B62CFF07}" type="datetimeFigureOut">
              <a:rPr lang="ru-RU" smtClean="0"/>
              <a:t>18.11.2024</a:t>
            </a:fld>
            <a:endParaRPr lang="ru-RU"/>
          </a:p>
        </p:txBody>
      </p:sp>
      <p:sp>
        <p:nvSpPr>
          <p:cNvPr id="5" name="Нижний колонтитул 4">
            <a:extLst>
              <a:ext uri="{FF2B5EF4-FFF2-40B4-BE49-F238E27FC236}">
                <a16:creationId xmlns:a16="http://schemas.microsoft.com/office/drawing/2014/main" id="{6F1B6EA1-856B-AF66-CC50-3910AB64B86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9E4BD78-D8FA-65B5-2C73-798251283DCC}"/>
              </a:ext>
            </a:extLst>
          </p:cNvPr>
          <p:cNvSpPr>
            <a:spLocks noGrp="1"/>
          </p:cNvSpPr>
          <p:nvPr>
            <p:ph type="sldNum" sz="quarter" idx="12"/>
          </p:nvPr>
        </p:nvSpPr>
        <p:spPr/>
        <p:txBody>
          <a:bodyPr/>
          <a:lstStyle/>
          <a:p>
            <a:fld id="{7A1AD81C-76CC-4981-BFB2-FEED16DF15C6}" type="slidenum">
              <a:rPr lang="ru-RU" smtClean="0"/>
              <a:t>‹#›</a:t>
            </a:fld>
            <a:endParaRPr lang="ru-RU"/>
          </a:p>
        </p:txBody>
      </p:sp>
    </p:spTree>
    <p:extLst>
      <p:ext uri="{BB962C8B-B14F-4D97-AF65-F5344CB8AC3E}">
        <p14:creationId xmlns:p14="http://schemas.microsoft.com/office/powerpoint/2010/main" val="2794792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6F8924-363C-7214-ABB6-80F8FA5269DA}"/>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3135ABD7-A0D6-823B-744D-A5967308C1B9}"/>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6D006A1-E9D8-6988-9788-9C17D7F98A52}"/>
              </a:ext>
            </a:extLst>
          </p:cNvPr>
          <p:cNvSpPr>
            <a:spLocks noGrp="1"/>
          </p:cNvSpPr>
          <p:nvPr>
            <p:ph type="dt" sz="half" idx="10"/>
          </p:nvPr>
        </p:nvSpPr>
        <p:spPr/>
        <p:txBody>
          <a:bodyPr/>
          <a:lstStyle/>
          <a:p>
            <a:fld id="{276EDAD0-6432-4C9C-9030-43E7B62CFF07}" type="datetimeFigureOut">
              <a:rPr lang="ru-RU" smtClean="0"/>
              <a:t>18.11.2024</a:t>
            </a:fld>
            <a:endParaRPr lang="ru-RU"/>
          </a:p>
        </p:txBody>
      </p:sp>
      <p:sp>
        <p:nvSpPr>
          <p:cNvPr id="5" name="Нижний колонтитул 4">
            <a:extLst>
              <a:ext uri="{FF2B5EF4-FFF2-40B4-BE49-F238E27FC236}">
                <a16:creationId xmlns:a16="http://schemas.microsoft.com/office/drawing/2014/main" id="{0AB5EBFB-F33D-2983-1CDC-F95667B3146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F469413-BFF0-D9CF-2388-4087B35B44FE}"/>
              </a:ext>
            </a:extLst>
          </p:cNvPr>
          <p:cNvSpPr>
            <a:spLocks noGrp="1"/>
          </p:cNvSpPr>
          <p:nvPr>
            <p:ph type="sldNum" sz="quarter" idx="12"/>
          </p:nvPr>
        </p:nvSpPr>
        <p:spPr/>
        <p:txBody>
          <a:bodyPr/>
          <a:lstStyle/>
          <a:p>
            <a:fld id="{7A1AD81C-76CC-4981-BFB2-FEED16DF15C6}" type="slidenum">
              <a:rPr lang="ru-RU" smtClean="0"/>
              <a:t>‹#›</a:t>
            </a:fld>
            <a:endParaRPr lang="ru-RU"/>
          </a:p>
        </p:txBody>
      </p:sp>
    </p:spTree>
    <p:extLst>
      <p:ext uri="{BB962C8B-B14F-4D97-AF65-F5344CB8AC3E}">
        <p14:creationId xmlns:p14="http://schemas.microsoft.com/office/powerpoint/2010/main" val="1846517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13BD7762-8EB8-868C-DEDF-E996C6948D95}"/>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C2D62962-2A0D-C57D-3C2A-FD7BA2FCCF63}"/>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6FB4B0A-E6A1-15E2-C592-923B3781ABB9}"/>
              </a:ext>
            </a:extLst>
          </p:cNvPr>
          <p:cNvSpPr>
            <a:spLocks noGrp="1"/>
          </p:cNvSpPr>
          <p:nvPr>
            <p:ph type="dt" sz="half" idx="10"/>
          </p:nvPr>
        </p:nvSpPr>
        <p:spPr/>
        <p:txBody>
          <a:bodyPr/>
          <a:lstStyle/>
          <a:p>
            <a:fld id="{276EDAD0-6432-4C9C-9030-43E7B62CFF07}" type="datetimeFigureOut">
              <a:rPr lang="ru-RU" smtClean="0"/>
              <a:t>18.11.2024</a:t>
            </a:fld>
            <a:endParaRPr lang="ru-RU"/>
          </a:p>
        </p:txBody>
      </p:sp>
      <p:sp>
        <p:nvSpPr>
          <p:cNvPr id="5" name="Нижний колонтитул 4">
            <a:extLst>
              <a:ext uri="{FF2B5EF4-FFF2-40B4-BE49-F238E27FC236}">
                <a16:creationId xmlns:a16="http://schemas.microsoft.com/office/drawing/2014/main" id="{84F3ABC6-CB29-1991-A589-5760C341CD2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F8331DF-C156-9986-C83E-B93307FB40C4}"/>
              </a:ext>
            </a:extLst>
          </p:cNvPr>
          <p:cNvSpPr>
            <a:spLocks noGrp="1"/>
          </p:cNvSpPr>
          <p:nvPr>
            <p:ph type="sldNum" sz="quarter" idx="12"/>
          </p:nvPr>
        </p:nvSpPr>
        <p:spPr/>
        <p:txBody>
          <a:bodyPr/>
          <a:lstStyle/>
          <a:p>
            <a:fld id="{7A1AD81C-76CC-4981-BFB2-FEED16DF15C6}" type="slidenum">
              <a:rPr lang="ru-RU" smtClean="0"/>
              <a:t>‹#›</a:t>
            </a:fld>
            <a:endParaRPr lang="ru-RU"/>
          </a:p>
        </p:txBody>
      </p:sp>
    </p:spTree>
    <p:extLst>
      <p:ext uri="{BB962C8B-B14F-4D97-AF65-F5344CB8AC3E}">
        <p14:creationId xmlns:p14="http://schemas.microsoft.com/office/powerpoint/2010/main" val="259944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071C08-B1FA-C195-1A0A-FCC3AA18E65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A2BE042-D7B0-76CB-DF87-59348ADC11B1}"/>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E96A6F2-E0BC-BF55-D486-8955C8A44F2B}"/>
              </a:ext>
            </a:extLst>
          </p:cNvPr>
          <p:cNvSpPr>
            <a:spLocks noGrp="1"/>
          </p:cNvSpPr>
          <p:nvPr>
            <p:ph type="dt" sz="half" idx="10"/>
          </p:nvPr>
        </p:nvSpPr>
        <p:spPr/>
        <p:txBody>
          <a:bodyPr/>
          <a:lstStyle/>
          <a:p>
            <a:fld id="{276EDAD0-6432-4C9C-9030-43E7B62CFF07}" type="datetimeFigureOut">
              <a:rPr lang="ru-RU" smtClean="0"/>
              <a:t>18.11.2024</a:t>
            </a:fld>
            <a:endParaRPr lang="ru-RU"/>
          </a:p>
        </p:txBody>
      </p:sp>
      <p:sp>
        <p:nvSpPr>
          <p:cNvPr id="5" name="Нижний колонтитул 4">
            <a:extLst>
              <a:ext uri="{FF2B5EF4-FFF2-40B4-BE49-F238E27FC236}">
                <a16:creationId xmlns:a16="http://schemas.microsoft.com/office/drawing/2014/main" id="{E939166C-A5A1-F60C-212F-93C602DF804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6B4570B-8F5E-7E96-486A-DCD3C111DC35}"/>
              </a:ext>
            </a:extLst>
          </p:cNvPr>
          <p:cNvSpPr>
            <a:spLocks noGrp="1"/>
          </p:cNvSpPr>
          <p:nvPr>
            <p:ph type="sldNum" sz="quarter" idx="12"/>
          </p:nvPr>
        </p:nvSpPr>
        <p:spPr/>
        <p:txBody>
          <a:bodyPr/>
          <a:lstStyle/>
          <a:p>
            <a:fld id="{7A1AD81C-76CC-4981-BFB2-FEED16DF15C6}" type="slidenum">
              <a:rPr lang="ru-RU" smtClean="0"/>
              <a:t>‹#›</a:t>
            </a:fld>
            <a:endParaRPr lang="ru-RU"/>
          </a:p>
        </p:txBody>
      </p:sp>
    </p:spTree>
    <p:extLst>
      <p:ext uri="{BB962C8B-B14F-4D97-AF65-F5344CB8AC3E}">
        <p14:creationId xmlns:p14="http://schemas.microsoft.com/office/powerpoint/2010/main" val="1122432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3C2CF6-7335-D0EE-4A23-BD917D8370ED}"/>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3A2EC03-371E-00A6-2CB1-A9B99EF700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F28FEBCB-BEB6-7816-EB15-7F6520DE7DAE}"/>
              </a:ext>
            </a:extLst>
          </p:cNvPr>
          <p:cNvSpPr>
            <a:spLocks noGrp="1"/>
          </p:cNvSpPr>
          <p:nvPr>
            <p:ph type="dt" sz="half" idx="10"/>
          </p:nvPr>
        </p:nvSpPr>
        <p:spPr/>
        <p:txBody>
          <a:bodyPr/>
          <a:lstStyle/>
          <a:p>
            <a:fld id="{276EDAD0-6432-4C9C-9030-43E7B62CFF07}" type="datetimeFigureOut">
              <a:rPr lang="ru-RU" smtClean="0"/>
              <a:t>18.11.2024</a:t>
            </a:fld>
            <a:endParaRPr lang="ru-RU"/>
          </a:p>
        </p:txBody>
      </p:sp>
      <p:sp>
        <p:nvSpPr>
          <p:cNvPr id="5" name="Нижний колонтитул 4">
            <a:extLst>
              <a:ext uri="{FF2B5EF4-FFF2-40B4-BE49-F238E27FC236}">
                <a16:creationId xmlns:a16="http://schemas.microsoft.com/office/drawing/2014/main" id="{2B831EC9-EA02-8578-1C51-4810EDBCEDB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E183EBF-507F-45CC-B30E-4FB4F603DBB3}"/>
              </a:ext>
            </a:extLst>
          </p:cNvPr>
          <p:cNvSpPr>
            <a:spLocks noGrp="1"/>
          </p:cNvSpPr>
          <p:nvPr>
            <p:ph type="sldNum" sz="quarter" idx="12"/>
          </p:nvPr>
        </p:nvSpPr>
        <p:spPr/>
        <p:txBody>
          <a:bodyPr/>
          <a:lstStyle/>
          <a:p>
            <a:fld id="{7A1AD81C-76CC-4981-BFB2-FEED16DF15C6}" type="slidenum">
              <a:rPr lang="ru-RU" smtClean="0"/>
              <a:t>‹#›</a:t>
            </a:fld>
            <a:endParaRPr lang="ru-RU"/>
          </a:p>
        </p:txBody>
      </p:sp>
    </p:spTree>
    <p:extLst>
      <p:ext uri="{BB962C8B-B14F-4D97-AF65-F5344CB8AC3E}">
        <p14:creationId xmlns:p14="http://schemas.microsoft.com/office/powerpoint/2010/main" val="1921863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EF5681-E2E0-97B7-BA71-A5235B111E1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E80EC0B-038F-691F-9606-B55A58DC4F2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90B254C3-067D-B8B3-3F2E-DCBA0FA5637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0B098235-2CCC-F6DD-D2A9-8B9CB0AF8659}"/>
              </a:ext>
            </a:extLst>
          </p:cNvPr>
          <p:cNvSpPr>
            <a:spLocks noGrp="1"/>
          </p:cNvSpPr>
          <p:nvPr>
            <p:ph type="dt" sz="half" idx="10"/>
          </p:nvPr>
        </p:nvSpPr>
        <p:spPr/>
        <p:txBody>
          <a:bodyPr/>
          <a:lstStyle/>
          <a:p>
            <a:fld id="{276EDAD0-6432-4C9C-9030-43E7B62CFF07}" type="datetimeFigureOut">
              <a:rPr lang="ru-RU" smtClean="0"/>
              <a:t>18.11.2024</a:t>
            </a:fld>
            <a:endParaRPr lang="ru-RU"/>
          </a:p>
        </p:txBody>
      </p:sp>
      <p:sp>
        <p:nvSpPr>
          <p:cNvPr id="6" name="Нижний колонтитул 5">
            <a:extLst>
              <a:ext uri="{FF2B5EF4-FFF2-40B4-BE49-F238E27FC236}">
                <a16:creationId xmlns:a16="http://schemas.microsoft.com/office/drawing/2014/main" id="{AC6F1938-641C-EBF4-D9F1-F763042A6F4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8E9589C-E13C-7BF0-BA32-3EBAAA2B936E}"/>
              </a:ext>
            </a:extLst>
          </p:cNvPr>
          <p:cNvSpPr>
            <a:spLocks noGrp="1"/>
          </p:cNvSpPr>
          <p:nvPr>
            <p:ph type="sldNum" sz="quarter" idx="12"/>
          </p:nvPr>
        </p:nvSpPr>
        <p:spPr/>
        <p:txBody>
          <a:bodyPr/>
          <a:lstStyle/>
          <a:p>
            <a:fld id="{7A1AD81C-76CC-4981-BFB2-FEED16DF15C6}" type="slidenum">
              <a:rPr lang="ru-RU" smtClean="0"/>
              <a:t>‹#›</a:t>
            </a:fld>
            <a:endParaRPr lang="ru-RU"/>
          </a:p>
        </p:txBody>
      </p:sp>
    </p:spTree>
    <p:extLst>
      <p:ext uri="{BB962C8B-B14F-4D97-AF65-F5344CB8AC3E}">
        <p14:creationId xmlns:p14="http://schemas.microsoft.com/office/powerpoint/2010/main" val="571689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351E19-4BB9-2D3A-20F1-97F6A51030EB}"/>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664414B5-F084-B499-035E-0CAAB58F4B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BD306D67-CDC1-1763-CD32-0FAE97EC4D1C}"/>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F8296833-F4B1-ADEF-AC63-76EF290E51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DCDF90C2-4C3D-6227-782F-E185C266B3A3}"/>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162C2B63-FC54-D4B7-26C7-1AB9624C7C34}"/>
              </a:ext>
            </a:extLst>
          </p:cNvPr>
          <p:cNvSpPr>
            <a:spLocks noGrp="1"/>
          </p:cNvSpPr>
          <p:nvPr>
            <p:ph type="dt" sz="half" idx="10"/>
          </p:nvPr>
        </p:nvSpPr>
        <p:spPr/>
        <p:txBody>
          <a:bodyPr/>
          <a:lstStyle/>
          <a:p>
            <a:fld id="{276EDAD0-6432-4C9C-9030-43E7B62CFF07}" type="datetimeFigureOut">
              <a:rPr lang="ru-RU" smtClean="0"/>
              <a:t>18.11.2024</a:t>
            </a:fld>
            <a:endParaRPr lang="ru-RU"/>
          </a:p>
        </p:txBody>
      </p:sp>
      <p:sp>
        <p:nvSpPr>
          <p:cNvPr id="8" name="Нижний колонтитул 7">
            <a:extLst>
              <a:ext uri="{FF2B5EF4-FFF2-40B4-BE49-F238E27FC236}">
                <a16:creationId xmlns:a16="http://schemas.microsoft.com/office/drawing/2014/main" id="{2579D34B-53D4-5B76-626D-56F0ACF50212}"/>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981B38BA-E3CA-9C32-7C45-EDD154EE2C0F}"/>
              </a:ext>
            </a:extLst>
          </p:cNvPr>
          <p:cNvSpPr>
            <a:spLocks noGrp="1"/>
          </p:cNvSpPr>
          <p:nvPr>
            <p:ph type="sldNum" sz="quarter" idx="12"/>
          </p:nvPr>
        </p:nvSpPr>
        <p:spPr/>
        <p:txBody>
          <a:bodyPr/>
          <a:lstStyle/>
          <a:p>
            <a:fld id="{7A1AD81C-76CC-4981-BFB2-FEED16DF15C6}" type="slidenum">
              <a:rPr lang="ru-RU" smtClean="0"/>
              <a:t>‹#›</a:t>
            </a:fld>
            <a:endParaRPr lang="ru-RU"/>
          </a:p>
        </p:txBody>
      </p:sp>
    </p:spTree>
    <p:extLst>
      <p:ext uri="{BB962C8B-B14F-4D97-AF65-F5344CB8AC3E}">
        <p14:creationId xmlns:p14="http://schemas.microsoft.com/office/powerpoint/2010/main" val="1441834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81D18A-A756-8E29-1905-5ABBACECA44C}"/>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7033B997-3224-933A-5021-5842AE991586}"/>
              </a:ext>
            </a:extLst>
          </p:cNvPr>
          <p:cNvSpPr>
            <a:spLocks noGrp="1"/>
          </p:cNvSpPr>
          <p:nvPr>
            <p:ph type="dt" sz="half" idx="10"/>
          </p:nvPr>
        </p:nvSpPr>
        <p:spPr/>
        <p:txBody>
          <a:bodyPr/>
          <a:lstStyle/>
          <a:p>
            <a:fld id="{276EDAD0-6432-4C9C-9030-43E7B62CFF07}" type="datetimeFigureOut">
              <a:rPr lang="ru-RU" smtClean="0"/>
              <a:t>18.11.2024</a:t>
            </a:fld>
            <a:endParaRPr lang="ru-RU"/>
          </a:p>
        </p:txBody>
      </p:sp>
      <p:sp>
        <p:nvSpPr>
          <p:cNvPr id="4" name="Нижний колонтитул 3">
            <a:extLst>
              <a:ext uri="{FF2B5EF4-FFF2-40B4-BE49-F238E27FC236}">
                <a16:creationId xmlns:a16="http://schemas.microsoft.com/office/drawing/2014/main" id="{D42C9D0D-2A26-8873-1042-40D6755D35B4}"/>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9B2EBF18-7A29-C33E-AFBD-D0EAFC7C7B13}"/>
              </a:ext>
            </a:extLst>
          </p:cNvPr>
          <p:cNvSpPr>
            <a:spLocks noGrp="1"/>
          </p:cNvSpPr>
          <p:nvPr>
            <p:ph type="sldNum" sz="quarter" idx="12"/>
          </p:nvPr>
        </p:nvSpPr>
        <p:spPr/>
        <p:txBody>
          <a:bodyPr/>
          <a:lstStyle/>
          <a:p>
            <a:fld id="{7A1AD81C-76CC-4981-BFB2-FEED16DF15C6}" type="slidenum">
              <a:rPr lang="ru-RU" smtClean="0"/>
              <a:t>‹#›</a:t>
            </a:fld>
            <a:endParaRPr lang="ru-RU"/>
          </a:p>
        </p:txBody>
      </p:sp>
    </p:spTree>
    <p:extLst>
      <p:ext uri="{BB962C8B-B14F-4D97-AF65-F5344CB8AC3E}">
        <p14:creationId xmlns:p14="http://schemas.microsoft.com/office/powerpoint/2010/main" val="136977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B350F799-1683-7644-1023-F1FA05897598}"/>
              </a:ext>
            </a:extLst>
          </p:cNvPr>
          <p:cNvSpPr>
            <a:spLocks noGrp="1"/>
          </p:cNvSpPr>
          <p:nvPr>
            <p:ph type="dt" sz="half" idx="10"/>
          </p:nvPr>
        </p:nvSpPr>
        <p:spPr/>
        <p:txBody>
          <a:bodyPr/>
          <a:lstStyle/>
          <a:p>
            <a:fld id="{276EDAD0-6432-4C9C-9030-43E7B62CFF07}" type="datetimeFigureOut">
              <a:rPr lang="ru-RU" smtClean="0"/>
              <a:t>18.11.2024</a:t>
            </a:fld>
            <a:endParaRPr lang="ru-RU"/>
          </a:p>
        </p:txBody>
      </p:sp>
      <p:sp>
        <p:nvSpPr>
          <p:cNvPr id="3" name="Нижний колонтитул 2">
            <a:extLst>
              <a:ext uri="{FF2B5EF4-FFF2-40B4-BE49-F238E27FC236}">
                <a16:creationId xmlns:a16="http://schemas.microsoft.com/office/drawing/2014/main" id="{059DF7B9-D53C-D8B9-8A94-AB894E671EA1}"/>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9BF1A957-213D-A7B1-BEE0-975C5428D4E5}"/>
              </a:ext>
            </a:extLst>
          </p:cNvPr>
          <p:cNvSpPr>
            <a:spLocks noGrp="1"/>
          </p:cNvSpPr>
          <p:nvPr>
            <p:ph type="sldNum" sz="quarter" idx="12"/>
          </p:nvPr>
        </p:nvSpPr>
        <p:spPr/>
        <p:txBody>
          <a:bodyPr/>
          <a:lstStyle/>
          <a:p>
            <a:fld id="{7A1AD81C-76CC-4981-BFB2-FEED16DF15C6}" type="slidenum">
              <a:rPr lang="ru-RU" smtClean="0"/>
              <a:t>‹#›</a:t>
            </a:fld>
            <a:endParaRPr lang="ru-RU"/>
          </a:p>
        </p:txBody>
      </p:sp>
    </p:spTree>
    <p:extLst>
      <p:ext uri="{BB962C8B-B14F-4D97-AF65-F5344CB8AC3E}">
        <p14:creationId xmlns:p14="http://schemas.microsoft.com/office/powerpoint/2010/main" val="99334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C780D5-4A54-7267-A2B0-5E80C16C2DC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6E5E9E83-58AA-82B4-34BA-7A1FFA790A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33BF7562-0887-715C-AC00-4C0FA48084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FBC6925-12FB-22F3-1FCC-984F7C36F7D9}"/>
              </a:ext>
            </a:extLst>
          </p:cNvPr>
          <p:cNvSpPr>
            <a:spLocks noGrp="1"/>
          </p:cNvSpPr>
          <p:nvPr>
            <p:ph type="dt" sz="half" idx="10"/>
          </p:nvPr>
        </p:nvSpPr>
        <p:spPr/>
        <p:txBody>
          <a:bodyPr/>
          <a:lstStyle/>
          <a:p>
            <a:fld id="{276EDAD0-6432-4C9C-9030-43E7B62CFF07}" type="datetimeFigureOut">
              <a:rPr lang="ru-RU" smtClean="0"/>
              <a:t>18.11.2024</a:t>
            </a:fld>
            <a:endParaRPr lang="ru-RU"/>
          </a:p>
        </p:txBody>
      </p:sp>
      <p:sp>
        <p:nvSpPr>
          <p:cNvPr id="6" name="Нижний колонтитул 5">
            <a:extLst>
              <a:ext uri="{FF2B5EF4-FFF2-40B4-BE49-F238E27FC236}">
                <a16:creationId xmlns:a16="http://schemas.microsoft.com/office/drawing/2014/main" id="{A229835F-FA45-99C7-5000-F51893E74EC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BFE6844-ABE0-2737-1140-78584CB96C2B}"/>
              </a:ext>
            </a:extLst>
          </p:cNvPr>
          <p:cNvSpPr>
            <a:spLocks noGrp="1"/>
          </p:cNvSpPr>
          <p:nvPr>
            <p:ph type="sldNum" sz="quarter" idx="12"/>
          </p:nvPr>
        </p:nvSpPr>
        <p:spPr/>
        <p:txBody>
          <a:bodyPr/>
          <a:lstStyle/>
          <a:p>
            <a:fld id="{7A1AD81C-76CC-4981-BFB2-FEED16DF15C6}" type="slidenum">
              <a:rPr lang="ru-RU" smtClean="0"/>
              <a:t>‹#›</a:t>
            </a:fld>
            <a:endParaRPr lang="ru-RU"/>
          </a:p>
        </p:txBody>
      </p:sp>
    </p:spTree>
    <p:extLst>
      <p:ext uri="{BB962C8B-B14F-4D97-AF65-F5344CB8AC3E}">
        <p14:creationId xmlns:p14="http://schemas.microsoft.com/office/powerpoint/2010/main" val="2976118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30A123-E913-C35E-1785-0408501E43E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9E3B882D-D9D3-88FE-7065-929EED2502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4A988B18-B1B8-A568-653F-061293F32D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CF91C9D-BAC7-E61D-CCDB-C92985A2A519}"/>
              </a:ext>
            </a:extLst>
          </p:cNvPr>
          <p:cNvSpPr>
            <a:spLocks noGrp="1"/>
          </p:cNvSpPr>
          <p:nvPr>
            <p:ph type="dt" sz="half" idx="10"/>
          </p:nvPr>
        </p:nvSpPr>
        <p:spPr/>
        <p:txBody>
          <a:bodyPr/>
          <a:lstStyle/>
          <a:p>
            <a:fld id="{276EDAD0-6432-4C9C-9030-43E7B62CFF07}" type="datetimeFigureOut">
              <a:rPr lang="ru-RU" smtClean="0"/>
              <a:t>18.11.2024</a:t>
            </a:fld>
            <a:endParaRPr lang="ru-RU"/>
          </a:p>
        </p:txBody>
      </p:sp>
      <p:sp>
        <p:nvSpPr>
          <p:cNvPr id="6" name="Нижний колонтитул 5">
            <a:extLst>
              <a:ext uri="{FF2B5EF4-FFF2-40B4-BE49-F238E27FC236}">
                <a16:creationId xmlns:a16="http://schemas.microsoft.com/office/drawing/2014/main" id="{A0983501-A378-F61C-5393-2FEA3984032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D23CE7A-939D-270B-7CA0-EF2E5A0B7509}"/>
              </a:ext>
            </a:extLst>
          </p:cNvPr>
          <p:cNvSpPr>
            <a:spLocks noGrp="1"/>
          </p:cNvSpPr>
          <p:nvPr>
            <p:ph type="sldNum" sz="quarter" idx="12"/>
          </p:nvPr>
        </p:nvSpPr>
        <p:spPr/>
        <p:txBody>
          <a:bodyPr/>
          <a:lstStyle/>
          <a:p>
            <a:fld id="{7A1AD81C-76CC-4981-BFB2-FEED16DF15C6}" type="slidenum">
              <a:rPr lang="ru-RU" smtClean="0"/>
              <a:t>‹#›</a:t>
            </a:fld>
            <a:endParaRPr lang="ru-RU"/>
          </a:p>
        </p:txBody>
      </p:sp>
    </p:spTree>
    <p:extLst>
      <p:ext uri="{BB962C8B-B14F-4D97-AF65-F5344CB8AC3E}">
        <p14:creationId xmlns:p14="http://schemas.microsoft.com/office/powerpoint/2010/main" val="2920754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646C5C-2F40-A3CD-D126-A6C335C6B8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F573883C-611D-9D19-4E7E-84E4D25033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E924FEC-A2A1-CFB0-81D8-167B39D505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6EDAD0-6432-4C9C-9030-43E7B62CFF07}" type="datetimeFigureOut">
              <a:rPr lang="ru-RU" smtClean="0"/>
              <a:t>18.11.2024</a:t>
            </a:fld>
            <a:endParaRPr lang="ru-RU"/>
          </a:p>
        </p:txBody>
      </p:sp>
      <p:sp>
        <p:nvSpPr>
          <p:cNvPr id="5" name="Нижний колонтитул 4">
            <a:extLst>
              <a:ext uri="{FF2B5EF4-FFF2-40B4-BE49-F238E27FC236}">
                <a16:creationId xmlns:a16="http://schemas.microsoft.com/office/drawing/2014/main" id="{7C2E37C3-E293-8C7C-16C4-D71779D842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94CD7BD0-7627-4FE4-A027-3DE8113BC4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1AD81C-76CC-4981-BFB2-FEED16DF15C6}" type="slidenum">
              <a:rPr lang="ru-RU" smtClean="0"/>
              <a:t>‹#›</a:t>
            </a:fld>
            <a:endParaRPr lang="ru-RU"/>
          </a:p>
        </p:txBody>
      </p:sp>
    </p:spTree>
    <p:extLst>
      <p:ext uri="{BB962C8B-B14F-4D97-AF65-F5344CB8AC3E}">
        <p14:creationId xmlns:p14="http://schemas.microsoft.com/office/powerpoint/2010/main" val="721439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72B3D86F-4BF6-B0DB-2E08-7DA26E73CCFC}"/>
              </a:ext>
            </a:extLst>
          </p:cNvPr>
          <p:cNvSpPr>
            <a:spLocks noGrp="1"/>
          </p:cNvSpPr>
          <p:nvPr>
            <p:ph type="ctrTitle"/>
          </p:nvPr>
        </p:nvSpPr>
        <p:spPr/>
        <p:txBody>
          <a:bodyPr/>
          <a:lstStyle/>
          <a:p>
            <a:r>
              <a:rPr lang="ru-RU" sz="4400" b="1" dirty="0"/>
              <a:t>Как привить любовь к чтению у ребят старшего дошкольного возраста</a:t>
            </a:r>
            <a:br>
              <a:rPr lang="ru-RU" sz="4400" dirty="0"/>
            </a:br>
            <a:br>
              <a:rPr lang="ru-RU" sz="3600" dirty="0"/>
            </a:br>
            <a:r>
              <a:rPr lang="ru-RU" sz="3600" dirty="0"/>
              <a:t>(Выступление на родительском собрании)</a:t>
            </a:r>
          </a:p>
        </p:txBody>
      </p:sp>
      <p:sp>
        <p:nvSpPr>
          <p:cNvPr id="5" name="Подзаголовок 4">
            <a:extLst>
              <a:ext uri="{FF2B5EF4-FFF2-40B4-BE49-F238E27FC236}">
                <a16:creationId xmlns:a16="http://schemas.microsoft.com/office/drawing/2014/main" id="{BF8D96A0-5DEA-21E7-4C2D-41DCB4EA55A2}"/>
              </a:ext>
            </a:extLst>
          </p:cNvPr>
          <p:cNvSpPr>
            <a:spLocks noGrp="1"/>
          </p:cNvSpPr>
          <p:nvPr>
            <p:ph type="subTitle" idx="1"/>
          </p:nvPr>
        </p:nvSpPr>
        <p:spPr>
          <a:xfrm>
            <a:off x="1524000" y="3585562"/>
            <a:ext cx="9144000" cy="1655762"/>
          </a:xfrm>
        </p:spPr>
        <p:txBody>
          <a:bodyPr/>
          <a:lstStyle/>
          <a:p>
            <a:pPr algn="r"/>
            <a:r>
              <a:rPr lang="ru-RU" dirty="0"/>
              <a:t>Работа воспитателя </a:t>
            </a:r>
          </a:p>
          <a:p>
            <a:pPr algn="r"/>
            <a:r>
              <a:rPr lang="ru-RU" dirty="0"/>
              <a:t>ГБОУ СОШ № 1413 ДК 4</a:t>
            </a:r>
          </a:p>
          <a:p>
            <a:pPr algn="r"/>
            <a:r>
              <a:rPr lang="ru-RU" dirty="0"/>
              <a:t>Журкиной Е. Э.</a:t>
            </a:r>
          </a:p>
        </p:txBody>
      </p:sp>
      <p:pic>
        <p:nvPicPr>
          <p:cNvPr id="2" name="Рисунок 1">
            <a:extLst>
              <a:ext uri="{FF2B5EF4-FFF2-40B4-BE49-F238E27FC236}">
                <a16:creationId xmlns:a16="http://schemas.microsoft.com/office/drawing/2014/main" id="{D8179C77-EAB4-2A4C-18D2-72CF49E9B24C}"/>
              </a:ext>
            </a:extLst>
          </p:cNvPr>
          <p:cNvPicPr>
            <a:picLocks noChangeAspect="1"/>
          </p:cNvPicPr>
          <p:nvPr/>
        </p:nvPicPr>
        <p:blipFill>
          <a:blip r:embed="rId2"/>
          <a:stretch>
            <a:fillRect/>
          </a:stretch>
        </p:blipFill>
        <p:spPr>
          <a:xfrm>
            <a:off x="3570051" y="4458107"/>
            <a:ext cx="3842425" cy="2063802"/>
          </a:xfrm>
          <a:prstGeom prst="rect">
            <a:avLst/>
          </a:prstGeom>
        </p:spPr>
      </p:pic>
    </p:spTree>
    <p:extLst>
      <p:ext uri="{BB962C8B-B14F-4D97-AF65-F5344CB8AC3E}">
        <p14:creationId xmlns:p14="http://schemas.microsoft.com/office/powerpoint/2010/main" val="423733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4D1BDE-EB59-1992-8A95-3A1CFF1F8397}"/>
              </a:ext>
            </a:extLst>
          </p:cNvPr>
          <p:cNvSpPr>
            <a:spLocks noGrp="1"/>
          </p:cNvSpPr>
          <p:nvPr>
            <p:ph type="title"/>
          </p:nvPr>
        </p:nvSpPr>
        <p:spPr>
          <a:xfrm>
            <a:off x="838200" y="85040"/>
            <a:ext cx="10515600" cy="1125924"/>
          </a:xfrm>
        </p:spPr>
        <p:txBody>
          <a:bodyPr>
            <a:normAutofit/>
          </a:bodyPr>
          <a:lstStyle/>
          <a:p>
            <a:r>
              <a:rPr lang="ru-RU" sz="4000" dirty="0">
                <a:solidFill>
                  <a:srgbClr val="111111"/>
                </a:solidFill>
              </a:rPr>
              <a:t>Как читать детям</a:t>
            </a:r>
            <a:endParaRPr lang="ru-RU" sz="4000" dirty="0"/>
          </a:p>
        </p:txBody>
      </p:sp>
      <p:sp>
        <p:nvSpPr>
          <p:cNvPr id="3" name="Объект 2">
            <a:extLst>
              <a:ext uri="{FF2B5EF4-FFF2-40B4-BE49-F238E27FC236}">
                <a16:creationId xmlns:a16="http://schemas.microsoft.com/office/drawing/2014/main" id="{4C96B430-3295-86E1-F55E-064E9DD61415}"/>
              </a:ext>
            </a:extLst>
          </p:cNvPr>
          <p:cNvSpPr>
            <a:spLocks noGrp="1"/>
          </p:cNvSpPr>
          <p:nvPr>
            <p:ph idx="1"/>
          </p:nvPr>
        </p:nvSpPr>
        <p:spPr>
          <a:xfrm>
            <a:off x="681681" y="930876"/>
            <a:ext cx="10515600" cy="4911512"/>
          </a:xfrm>
        </p:spPr>
        <p:txBody>
          <a:bodyPr>
            <a:normAutofit fontScale="25000" lnSpcReduction="20000"/>
          </a:bodyPr>
          <a:lstStyle/>
          <a:p>
            <a:pPr indent="0" algn="just">
              <a:buNone/>
            </a:pPr>
            <a:endParaRPr lang="ru-RU" sz="2000" b="0" i="0" dirty="0">
              <a:solidFill>
                <a:srgbClr val="000000"/>
              </a:solidFill>
              <a:effectLst/>
              <a:latin typeface="Calibri" panose="020F0502020204030204" pitchFamily="34" charset="0"/>
            </a:endParaRPr>
          </a:p>
          <a:p>
            <a:pPr indent="228600" algn="just">
              <a:lnSpc>
                <a:spcPct val="120000"/>
              </a:lnSpc>
            </a:pPr>
            <a:r>
              <a:rPr lang="ru-RU" sz="8600" i="0" u="none" strike="noStrike" dirty="0">
                <a:solidFill>
                  <a:srgbClr val="111111"/>
                </a:solidFill>
                <a:effectLst/>
              </a:rPr>
              <a:t>1. Перед прослушиванием художественного произведения необходимо убрать из поля зрения все интересные игрушки, занимательные бытовые вещи - все то, что может помешать ребенку слушать рассказ или сказку.</a:t>
            </a:r>
            <a:endParaRPr lang="ru-RU" sz="8600" i="0" dirty="0">
              <a:solidFill>
                <a:srgbClr val="000000"/>
              </a:solidFill>
              <a:effectLst/>
            </a:endParaRPr>
          </a:p>
          <a:p>
            <a:pPr indent="228600" algn="just">
              <a:lnSpc>
                <a:spcPct val="120000"/>
              </a:lnSpc>
            </a:pPr>
            <a:r>
              <a:rPr lang="ru-RU" sz="8600" i="0" u="none" strike="noStrike" dirty="0">
                <a:solidFill>
                  <a:srgbClr val="111111"/>
                </a:solidFill>
                <a:effectLst/>
              </a:rPr>
              <a:t>2. Художественный текст должен быть подобран в соответствии с возрастными и индивидуальными особенностями ребенка.</a:t>
            </a:r>
            <a:endParaRPr lang="ru-RU" sz="8600" i="0" dirty="0">
              <a:solidFill>
                <a:srgbClr val="000000"/>
              </a:solidFill>
              <a:effectLst/>
            </a:endParaRPr>
          </a:p>
          <a:p>
            <a:pPr indent="228600" algn="just">
              <a:lnSpc>
                <a:spcPct val="120000"/>
              </a:lnSpc>
            </a:pPr>
            <a:r>
              <a:rPr lang="ru-RU" sz="8600" i="0" dirty="0">
                <a:solidFill>
                  <a:srgbClr val="111111"/>
                </a:solidFill>
                <a:effectLst/>
              </a:rPr>
              <a:t>3. Знакомство с литературным произведением происходит на слух, поэтому взрослому следует особое внимание уделять умению выразительно читать текст, делать логические ударения в нужных местах</a:t>
            </a:r>
            <a:r>
              <a:rPr lang="ru-RU" sz="8600" i="0" u="none" strike="noStrike" dirty="0">
                <a:solidFill>
                  <a:srgbClr val="111111"/>
                </a:solidFill>
                <a:effectLst/>
              </a:rPr>
              <a:t>, соблюдать необходимые паузы.</a:t>
            </a:r>
            <a:endParaRPr lang="ru-RU" sz="8600" i="0" dirty="0">
              <a:solidFill>
                <a:srgbClr val="000000"/>
              </a:solidFill>
              <a:effectLst/>
            </a:endParaRPr>
          </a:p>
          <a:p>
            <a:pPr indent="228600" algn="just">
              <a:lnSpc>
                <a:spcPct val="120000"/>
              </a:lnSpc>
            </a:pPr>
            <a:r>
              <a:rPr lang="ru-RU" sz="8600" i="0" dirty="0">
                <a:solidFill>
                  <a:srgbClr val="111111"/>
                </a:solidFill>
                <a:effectLst/>
              </a:rPr>
              <a:t>4. Обязательно показывать ребенку красочные иллюстрации, которые помогут лучше воспринимать текст. </a:t>
            </a:r>
          </a:p>
          <a:p>
            <a:pPr indent="228600" algn="just">
              <a:lnSpc>
                <a:spcPct val="120000"/>
              </a:lnSpc>
            </a:pPr>
            <a:r>
              <a:rPr lang="ru-RU" sz="8600" i="0" u="none" strike="noStrike" dirty="0">
                <a:solidFill>
                  <a:srgbClr val="111111"/>
                </a:solidFill>
                <a:effectLst/>
              </a:rPr>
              <a:t>5. Во время прочтения желательно не отвлекаться на посторонние дела.</a:t>
            </a:r>
            <a:endParaRPr lang="ru-RU" sz="8600" i="0" dirty="0">
              <a:solidFill>
                <a:srgbClr val="000000"/>
              </a:solidFill>
              <a:effectLst/>
            </a:endParaRPr>
          </a:p>
          <a:p>
            <a:pPr indent="228600" algn="just">
              <a:lnSpc>
                <a:spcPct val="120000"/>
              </a:lnSpc>
            </a:pPr>
            <a:r>
              <a:rPr lang="ru-RU" sz="8600" i="0" dirty="0">
                <a:solidFill>
                  <a:srgbClr val="111111"/>
                </a:solidFill>
                <a:effectLst/>
              </a:rPr>
              <a:t>6.Прививайте ребенку с детства любовь к книге</a:t>
            </a:r>
            <a:r>
              <a:rPr lang="ru-RU" sz="8600" i="0" u="none" strike="noStrike" dirty="0">
                <a:solidFill>
                  <a:srgbClr val="111111"/>
                </a:solidFill>
                <a:effectLst/>
              </a:rPr>
              <a:t>, бережное отношение к ней.</a:t>
            </a:r>
            <a:endParaRPr lang="ru-RU" sz="8600" i="0" dirty="0">
              <a:solidFill>
                <a:srgbClr val="000000"/>
              </a:solidFill>
              <a:effectLst/>
            </a:endParaRPr>
          </a:p>
          <a:p>
            <a:pPr>
              <a:lnSpc>
                <a:spcPct val="120000"/>
              </a:lnSpc>
            </a:pPr>
            <a:br>
              <a:rPr lang="ru-RU" sz="8600" dirty="0"/>
            </a:br>
            <a:endParaRPr lang="ru-RU" sz="8600" dirty="0"/>
          </a:p>
        </p:txBody>
      </p:sp>
    </p:spTree>
    <p:extLst>
      <p:ext uri="{BB962C8B-B14F-4D97-AF65-F5344CB8AC3E}">
        <p14:creationId xmlns:p14="http://schemas.microsoft.com/office/powerpoint/2010/main" val="287877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CF4774-A313-790C-327E-949003A1F8DA}"/>
              </a:ext>
            </a:extLst>
          </p:cNvPr>
          <p:cNvSpPr>
            <a:spLocks noGrp="1"/>
          </p:cNvSpPr>
          <p:nvPr>
            <p:ph type="title"/>
          </p:nvPr>
        </p:nvSpPr>
        <p:spPr>
          <a:xfrm>
            <a:off x="838200" y="18255"/>
            <a:ext cx="10515600" cy="1325563"/>
          </a:xfrm>
        </p:spPr>
        <p:txBody>
          <a:bodyPr>
            <a:normAutofit/>
          </a:bodyPr>
          <a:lstStyle/>
          <a:p>
            <a:r>
              <a:rPr lang="ru-RU" sz="4000" dirty="0"/>
              <a:t>Анкета для родителей</a:t>
            </a:r>
            <a:br>
              <a:rPr lang="ru-RU" sz="4000" dirty="0"/>
            </a:br>
            <a:r>
              <a:rPr lang="ru-RU" sz="2400" dirty="0">
                <a:latin typeface="+mn-lt"/>
              </a:rPr>
              <a:t>(</a:t>
            </a:r>
            <a:r>
              <a:rPr lang="ru-RU" sz="2400" b="1" dirty="0">
                <a:solidFill>
                  <a:srgbClr val="151515"/>
                </a:solidFill>
                <a:latin typeface="+mn-lt"/>
                <a:ea typeface="Calibri" panose="020F0502020204030204" pitchFamily="34" charset="0"/>
                <a:cs typeface="Times New Roman" panose="02020603050405020304" pitchFamily="18" charset="0"/>
              </a:rPr>
              <a:t>Ответьте для себя на эти вопросы)</a:t>
            </a:r>
            <a:endParaRPr lang="ru-RU" sz="2400" dirty="0">
              <a:latin typeface="+mn-lt"/>
            </a:endParaRPr>
          </a:p>
        </p:txBody>
      </p:sp>
      <p:sp>
        <p:nvSpPr>
          <p:cNvPr id="3" name="Объект 2">
            <a:extLst>
              <a:ext uri="{FF2B5EF4-FFF2-40B4-BE49-F238E27FC236}">
                <a16:creationId xmlns:a16="http://schemas.microsoft.com/office/drawing/2014/main" id="{52CDE7F4-8ACB-9FE0-CC85-B0DE184021D1}"/>
              </a:ext>
            </a:extLst>
          </p:cNvPr>
          <p:cNvSpPr>
            <a:spLocks noGrp="1"/>
          </p:cNvSpPr>
          <p:nvPr>
            <p:ph idx="1"/>
          </p:nvPr>
        </p:nvSpPr>
        <p:spPr/>
        <p:txBody>
          <a:bodyPr>
            <a:normAutofit/>
          </a:bodyPr>
          <a:lstStyle/>
          <a:p>
            <a:r>
              <a:rPr lang="ru-RU" sz="2800" dirty="0">
                <a:solidFill>
                  <a:srgbClr val="151515"/>
                </a:solidFill>
                <a:effectLst/>
                <a:ea typeface="Calibri" panose="020F0502020204030204" pitchFamily="34" charset="0"/>
                <a:cs typeface="Times New Roman" panose="02020603050405020304" pitchFamily="18" charset="0"/>
              </a:rPr>
              <a:t>1. Читаете ли вы книги своим детям? (да, нет, иногда). </a:t>
            </a:r>
          </a:p>
          <a:p>
            <a:r>
              <a:rPr lang="ru-RU" sz="2800" dirty="0">
                <a:solidFill>
                  <a:srgbClr val="151515"/>
                </a:solidFill>
                <a:effectLst/>
                <a:ea typeface="Calibri" panose="020F0502020204030204" pitchFamily="34" charset="0"/>
                <a:cs typeface="Times New Roman" panose="02020603050405020304" pitchFamily="18" charset="0"/>
              </a:rPr>
              <a:t>2. Обсуждаете ли вы прочитанную книгу со своим ребенком? (да, нет, иногда) </a:t>
            </a:r>
          </a:p>
          <a:p>
            <a:r>
              <a:rPr lang="ru-RU" sz="2800" dirty="0">
                <a:solidFill>
                  <a:srgbClr val="151515"/>
                </a:solidFill>
                <a:effectLst/>
                <a:ea typeface="Calibri" panose="020F0502020204030204" pitchFamily="34" charset="0"/>
                <a:cs typeface="Times New Roman" panose="02020603050405020304" pitchFamily="18" charset="0"/>
              </a:rPr>
              <a:t>3. Есть ли у вашего ребенка дома место для книг? (да, нет). </a:t>
            </a:r>
          </a:p>
          <a:p>
            <a:r>
              <a:rPr lang="ru-RU" sz="2800" dirty="0">
                <a:solidFill>
                  <a:srgbClr val="151515"/>
                </a:solidFill>
                <a:effectLst/>
                <a:ea typeface="Calibri" panose="020F0502020204030204" pitchFamily="34" charset="0"/>
                <a:cs typeface="Times New Roman" panose="02020603050405020304" pitchFamily="18" charset="0"/>
              </a:rPr>
              <a:t>4. С интересом ли слушает ребенок книги, которые вы читаете? (да, нет, не всегда). </a:t>
            </a:r>
          </a:p>
          <a:p>
            <a:r>
              <a:rPr lang="ru-RU" dirty="0">
                <a:solidFill>
                  <a:srgbClr val="151515"/>
                </a:solidFill>
                <a:ea typeface="Calibri" panose="020F0502020204030204" pitchFamily="34" charset="0"/>
                <a:cs typeface="Times New Roman" panose="02020603050405020304" pitchFamily="18" charset="0"/>
              </a:rPr>
              <a:t>5. Есть ли у ребенка свои любимые произведения ? (да, нет)</a:t>
            </a:r>
            <a:endParaRPr lang="ru-RU" sz="2800" dirty="0">
              <a:solidFill>
                <a:srgbClr val="151515"/>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5763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E7E3E1-9E7A-4DD3-B9A7-70BD70B79030}"/>
              </a:ext>
            </a:extLst>
          </p:cNvPr>
          <p:cNvSpPr>
            <a:spLocks noGrp="1"/>
          </p:cNvSpPr>
          <p:nvPr>
            <p:ph type="title"/>
          </p:nvPr>
        </p:nvSpPr>
        <p:spPr>
          <a:xfrm>
            <a:off x="838200" y="18255"/>
            <a:ext cx="10515600" cy="1325563"/>
          </a:xfrm>
        </p:spPr>
        <p:txBody>
          <a:bodyPr/>
          <a:lstStyle/>
          <a:p>
            <a:r>
              <a:rPr kumimoji="0" lang="ru-RU" sz="4400" b="0" i="0" u="none" strike="noStrike" kern="1200" cap="none" spc="0" normalizeH="0" baseline="0" noProof="0" dirty="0">
                <a:ln>
                  <a:noFill/>
                </a:ln>
                <a:solidFill>
                  <a:prstClr val="black"/>
                </a:solidFill>
                <a:effectLst/>
                <a:uLnTx/>
                <a:uFillTx/>
                <a:latin typeface="Calibri Light" panose="020F0302020204030204"/>
                <a:ea typeface="+mj-ea"/>
                <a:cs typeface="+mj-cs"/>
              </a:rPr>
              <a:t>Что </a:t>
            </a:r>
            <a:r>
              <a:rPr kumimoji="0" lang="ru-RU" sz="4400" b="0" i="0" u="none" strike="noStrike" kern="1200" cap="none" spc="0" normalizeH="0" baseline="0" noProof="0" dirty="0">
                <a:ln>
                  <a:noFill/>
                </a:ln>
                <a:solidFill>
                  <a:srgbClr val="333333"/>
                </a:solidFill>
                <a:effectLst/>
                <a:uLnTx/>
                <a:uFillTx/>
                <a:latin typeface="Calibri Light" panose="020F0302020204030204"/>
                <a:ea typeface="+mj-ea"/>
                <a:cs typeface="+mj-cs"/>
              </a:rPr>
              <a:t> даёт чтение ребёнку</a:t>
            </a:r>
            <a:endParaRPr lang="ru-RU" dirty="0"/>
          </a:p>
        </p:txBody>
      </p:sp>
      <p:sp>
        <p:nvSpPr>
          <p:cNvPr id="3" name="Объект 2">
            <a:extLst>
              <a:ext uri="{FF2B5EF4-FFF2-40B4-BE49-F238E27FC236}">
                <a16:creationId xmlns:a16="http://schemas.microsoft.com/office/drawing/2014/main" id="{21A80283-FE6A-EFB2-B123-76ECE6FA9B68}"/>
              </a:ext>
            </a:extLst>
          </p:cNvPr>
          <p:cNvSpPr>
            <a:spLocks noGrp="1"/>
          </p:cNvSpPr>
          <p:nvPr>
            <p:ph idx="1"/>
          </p:nvPr>
        </p:nvSpPr>
        <p:spPr>
          <a:xfrm>
            <a:off x="665206" y="1043030"/>
            <a:ext cx="10515600" cy="4351338"/>
          </a:xfrm>
        </p:spPr>
        <p:txBody>
          <a:bodyPr>
            <a:normAutofit fontScale="92500" lnSpcReduction="10000"/>
          </a:bodyPr>
          <a:lstStyle/>
          <a:p>
            <a:pPr algn="just"/>
            <a:r>
              <a:rPr lang="ru-RU" sz="2800" b="0" i="0" dirty="0">
                <a:solidFill>
                  <a:srgbClr val="3F3F3F"/>
                </a:solidFill>
                <a:effectLst/>
                <a:latin typeface="Roboto" panose="02000000000000000000" pitchFamily="2" charset="0"/>
              </a:rPr>
              <a:t>1. Книги приносят радость и удовольствие. Это и развлечение, и приключение. </a:t>
            </a:r>
            <a:endParaRPr lang="ru-RU" b="0" i="0" dirty="0">
              <a:solidFill>
                <a:srgbClr val="3F3F3F"/>
              </a:solidFill>
              <a:effectLst/>
              <a:latin typeface="Roboto" panose="02000000000000000000" pitchFamily="2" charset="0"/>
            </a:endParaRPr>
          </a:p>
          <a:p>
            <a:pPr algn="just"/>
            <a:r>
              <a:rPr lang="ru-RU" sz="2800" b="0" i="0" dirty="0">
                <a:solidFill>
                  <a:srgbClr val="3F3F3F"/>
                </a:solidFill>
                <a:effectLst/>
                <a:latin typeface="Roboto" panose="02000000000000000000" pitchFamily="2" charset="0"/>
              </a:rPr>
              <a:t>2. Книги развивают и обогащают речь, расширяют словарный запас.</a:t>
            </a:r>
            <a:endParaRPr lang="ru-RU" b="0" i="0" dirty="0">
              <a:solidFill>
                <a:srgbClr val="3F3F3F"/>
              </a:solidFill>
              <a:effectLst/>
              <a:latin typeface="Roboto" panose="02000000000000000000" pitchFamily="2" charset="0"/>
            </a:endParaRPr>
          </a:p>
          <a:p>
            <a:pPr algn="just"/>
            <a:r>
              <a:rPr lang="ru-RU" sz="2800" b="0" i="0" dirty="0">
                <a:solidFill>
                  <a:srgbClr val="3F3F3F"/>
                </a:solidFill>
                <a:effectLst/>
                <a:latin typeface="Roboto" panose="02000000000000000000" pitchFamily="2" charset="0"/>
              </a:rPr>
              <a:t>3. Книги пробуждают фантазию и учат мыслить образами.</a:t>
            </a:r>
            <a:endParaRPr lang="ru-RU" b="0" i="0" dirty="0">
              <a:solidFill>
                <a:srgbClr val="3F3F3F"/>
              </a:solidFill>
              <a:effectLst/>
              <a:latin typeface="Roboto" panose="02000000000000000000" pitchFamily="2" charset="0"/>
            </a:endParaRPr>
          </a:p>
          <a:p>
            <a:pPr algn="just"/>
            <a:r>
              <a:rPr lang="ru-RU" sz="2800" b="0" i="0" dirty="0">
                <a:solidFill>
                  <a:srgbClr val="3F3F3F"/>
                </a:solidFill>
                <a:effectLst/>
                <a:latin typeface="Roboto" panose="02000000000000000000" pitchFamily="2" charset="0"/>
              </a:rPr>
              <a:t>4.Книги способствуют развитию мышления. </a:t>
            </a:r>
          </a:p>
          <a:p>
            <a:pPr algn="just"/>
            <a:r>
              <a:rPr lang="ru-RU" sz="2800" b="0" i="0" dirty="0">
                <a:solidFill>
                  <a:srgbClr val="3F3F3F"/>
                </a:solidFill>
                <a:effectLst/>
                <a:latin typeface="Roboto" panose="02000000000000000000" pitchFamily="2" charset="0"/>
              </a:rPr>
              <a:t>6.</a:t>
            </a:r>
            <a:r>
              <a:rPr kumimoji="0" lang="ru-RU" sz="2800" b="0" i="0" u="none" strike="noStrike" kern="1200" cap="none" spc="0" normalizeH="0" baseline="0" noProof="0" dirty="0">
                <a:ln>
                  <a:noFill/>
                </a:ln>
                <a:solidFill>
                  <a:srgbClr val="3F3F3F"/>
                </a:solidFill>
                <a:effectLst/>
                <a:uLnTx/>
                <a:uFillTx/>
                <a:latin typeface="Roboto" panose="02000000000000000000" pitchFamily="2" charset="0"/>
                <a:ea typeface="+mn-ea"/>
                <a:cs typeface="+mn-cs"/>
              </a:rPr>
              <a:t> Книги учат сопереживанию.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2800" b="0" i="0" u="none" strike="noStrike" kern="1200" cap="none" spc="0" normalizeH="0" baseline="0" noProof="0" dirty="0">
                <a:ln>
                  <a:noFill/>
                </a:ln>
                <a:solidFill>
                  <a:srgbClr val="3F3F3F"/>
                </a:solidFill>
                <a:effectLst/>
                <a:uLnTx/>
                <a:uFillTx/>
                <a:latin typeface="Roboto" panose="02000000000000000000" pitchFamily="2" charset="0"/>
                <a:ea typeface="+mn-ea"/>
                <a:cs typeface="+mn-cs"/>
              </a:rPr>
              <a:t>8. Книги побуждают задуматься о том, что верно и что ошибочно, что хорошо, а что плохо.</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ru-RU" dirty="0">
                <a:solidFill>
                  <a:srgbClr val="3F3F3F"/>
                </a:solidFill>
                <a:latin typeface="Roboto" panose="02000000000000000000" pitchFamily="2" charset="0"/>
              </a:rPr>
              <a:t>9.Чтение</a:t>
            </a:r>
            <a:r>
              <a:rPr kumimoji="0" lang="ru-RU" sz="2800" b="0" i="0" u="none" strike="noStrike" kern="1200" cap="none" spc="0" normalizeH="0" baseline="0" noProof="0" dirty="0">
                <a:ln>
                  <a:noFill/>
                </a:ln>
                <a:solidFill>
                  <a:srgbClr val="3F3F3F"/>
                </a:solidFill>
                <a:effectLst/>
                <a:uLnTx/>
                <a:uFillTx/>
                <a:latin typeface="Roboto" panose="02000000000000000000" pitchFamily="2" charset="0"/>
                <a:ea typeface="+mn-ea"/>
                <a:cs typeface="+mn-cs"/>
              </a:rPr>
              <a:t> вслух ребенку приносит радость и детям, и взрослым.</a:t>
            </a:r>
          </a:p>
          <a:p>
            <a:pPr algn="just"/>
            <a:endParaRPr lang="ru-RU" b="0" i="0" dirty="0">
              <a:solidFill>
                <a:srgbClr val="3F3F3F"/>
              </a:solidFill>
              <a:effectLst/>
              <a:latin typeface="Roboto" panose="02000000000000000000" pitchFamily="2" charset="0"/>
            </a:endParaRPr>
          </a:p>
          <a:p>
            <a:endParaRPr lang="ru-RU" dirty="0"/>
          </a:p>
        </p:txBody>
      </p:sp>
      <p:pic>
        <p:nvPicPr>
          <p:cNvPr id="6" name="Рисунок 5">
            <a:extLst>
              <a:ext uri="{FF2B5EF4-FFF2-40B4-BE49-F238E27FC236}">
                <a16:creationId xmlns:a16="http://schemas.microsoft.com/office/drawing/2014/main" id="{5336AA00-5073-9AF8-DD10-D9D10525B77F}"/>
              </a:ext>
            </a:extLst>
          </p:cNvPr>
          <p:cNvPicPr>
            <a:picLocks noChangeAspect="1"/>
          </p:cNvPicPr>
          <p:nvPr/>
        </p:nvPicPr>
        <p:blipFill>
          <a:blip r:embed="rId2"/>
          <a:stretch>
            <a:fillRect/>
          </a:stretch>
        </p:blipFill>
        <p:spPr>
          <a:xfrm>
            <a:off x="3905170" y="5172514"/>
            <a:ext cx="1376949" cy="1603159"/>
          </a:xfrm>
          <a:prstGeom prst="rect">
            <a:avLst/>
          </a:prstGeom>
        </p:spPr>
      </p:pic>
      <p:pic>
        <p:nvPicPr>
          <p:cNvPr id="7" name="Рисунок 6">
            <a:extLst>
              <a:ext uri="{FF2B5EF4-FFF2-40B4-BE49-F238E27FC236}">
                <a16:creationId xmlns:a16="http://schemas.microsoft.com/office/drawing/2014/main" id="{B4B09DA7-55F6-B180-0F00-09CA1C41BF48}"/>
              </a:ext>
            </a:extLst>
          </p:cNvPr>
          <p:cNvPicPr>
            <a:picLocks noChangeAspect="1"/>
          </p:cNvPicPr>
          <p:nvPr/>
        </p:nvPicPr>
        <p:blipFill>
          <a:blip r:embed="rId3"/>
          <a:stretch>
            <a:fillRect/>
          </a:stretch>
        </p:blipFill>
        <p:spPr>
          <a:xfrm>
            <a:off x="6488999" y="5181919"/>
            <a:ext cx="1633598" cy="1593754"/>
          </a:xfrm>
          <a:prstGeom prst="rect">
            <a:avLst/>
          </a:prstGeom>
        </p:spPr>
      </p:pic>
    </p:spTree>
    <p:extLst>
      <p:ext uri="{BB962C8B-B14F-4D97-AF65-F5344CB8AC3E}">
        <p14:creationId xmlns:p14="http://schemas.microsoft.com/office/powerpoint/2010/main" val="3805254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B9F16BF-4B56-A5F3-8B16-EF70C7651038}"/>
              </a:ext>
            </a:extLst>
          </p:cNvPr>
          <p:cNvSpPr>
            <a:spLocks noGrp="1"/>
          </p:cNvSpPr>
          <p:nvPr>
            <p:ph idx="1"/>
          </p:nvPr>
        </p:nvSpPr>
        <p:spPr/>
        <p:txBody>
          <a:bodyPr/>
          <a:lstStyle/>
          <a:p>
            <a:pPr marL="0" indent="0">
              <a:buNone/>
            </a:pPr>
            <a:r>
              <a:rPr lang="ru-RU" dirty="0"/>
              <a:t>                                </a:t>
            </a:r>
          </a:p>
          <a:p>
            <a:pPr marL="0" indent="0">
              <a:buNone/>
            </a:pPr>
            <a:endParaRPr lang="ru-RU" sz="2850" dirty="0">
              <a:latin typeface="+mj-lt"/>
            </a:endParaRPr>
          </a:p>
          <a:p>
            <a:pPr marL="0" indent="0">
              <a:buNone/>
            </a:pPr>
            <a:endParaRPr lang="ru-RU" sz="2850" dirty="0">
              <a:latin typeface="+mj-lt"/>
            </a:endParaRPr>
          </a:p>
          <a:p>
            <a:pPr marL="0" indent="0">
              <a:buNone/>
            </a:pPr>
            <a:r>
              <a:rPr lang="ru-RU" sz="2850" dirty="0">
                <a:latin typeface="+mj-lt"/>
              </a:rPr>
              <a:t>                                         </a:t>
            </a:r>
            <a:r>
              <a:rPr lang="ru-RU" sz="2850" b="1" dirty="0">
                <a:latin typeface="+mj-lt"/>
              </a:rPr>
              <a:t>Спасибо</a:t>
            </a:r>
            <a:r>
              <a:rPr lang="ru-RU" b="1" dirty="0">
                <a:latin typeface="+mj-lt"/>
              </a:rPr>
              <a:t> за внимание!</a:t>
            </a:r>
          </a:p>
        </p:txBody>
      </p:sp>
    </p:spTree>
    <p:extLst>
      <p:ext uri="{BB962C8B-B14F-4D97-AF65-F5344CB8AC3E}">
        <p14:creationId xmlns:p14="http://schemas.microsoft.com/office/powerpoint/2010/main" val="1788737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1178E5B-884E-508C-2C50-BC81E85BEF71}"/>
              </a:ext>
            </a:extLst>
          </p:cNvPr>
          <p:cNvSpPr>
            <a:spLocks noGrp="1"/>
          </p:cNvSpPr>
          <p:nvPr>
            <p:ph idx="1"/>
          </p:nvPr>
        </p:nvSpPr>
        <p:spPr>
          <a:xfrm>
            <a:off x="990995" y="2221218"/>
            <a:ext cx="10515600" cy="4351338"/>
          </a:xfrm>
        </p:spPr>
        <p:txBody>
          <a:bodyPr>
            <a:normAutofit/>
          </a:bodyPr>
          <a:lstStyle/>
          <a:p>
            <a:r>
              <a:rPr lang="ru-RU" b="1" dirty="0">
                <a:solidFill>
                  <a:srgbClr val="151515"/>
                </a:solidFill>
                <a:effectLst/>
                <a:ea typeface="Calibri" panose="020F0502020204030204" pitchFamily="34" charset="0"/>
                <a:cs typeface="Times New Roman" panose="02020603050405020304" pitchFamily="18" charset="0"/>
              </a:rPr>
              <a:t>«Чтение – это окошко, через которое дети видят и познают мир и самих себя»</a:t>
            </a:r>
          </a:p>
          <a:p>
            <a:pPr marL="0" indent="0">
              <a:buNone/>
            </a:pPr>
            <a:r>
              <a:rPr lang="ru-RU" b="1" dirty="0">
                <a:solidFill>
                  <a:srgbClr val="151515"/>
                </a:solidFill>
                <a:cs typeface="Times New Roman" panose="02020603050405020304" pitchFamily="18" charset="0"/>
              </a:rPr>
              <a:t>                                                              </a:t>
            </a:r>
            <a:r>
              <a:rPr lang="ru-RU" b="1" dirty="0">
                <a:solidFill>
                  <a:srgbClr val="151515"/>
                </a:solidFill>
                <a:effectLst/>
                <a:ea typeface="Calibri" panose="020F0502020204030204" pitchFamily="34" charset="0"/>
                <a:cs typeface="Times New Roman" panose="02020603050405020304" pitchFamily="18" charset="0"/>
              </a:rPr>
              <a:t>(</a:t>
            </a:r>
            <a:r>
              <a:rPr lang="ru-RU" b="1" dirty="0" err="1">
                <a:solidFill>
                  <a:srgbClr val="151515"/>
                </a:solidFill>
                <a:effectLst/>
                <a:ea typeface="Calibri" panose="020F0502020204030204" pitchFamily="34" charset="0"/>
                <a:cs typeface="Times New Roman" panose="02020603050405020304" pitchFamily="18" charset="0"/>
              </a:rPr>
              <a:t>В.А.Сухомлинский</a:t>
            </a:r>
            <a:r>
              <a:rPr lang="ru-RU" b="1" dirty="0">
                <a:solidFill>
                  <a:srgbClr val="151515"/>
                </a:solidFill>
                <a:effectLst/>
                <a:ea typeface="Calibri" panose="020F0502020204030204" pitchFamily="34" charset="0"/>
                <a:cs typeface="Times New Roman" panose="02020603050405020304" pitchFamily="18" charset="0"/>
              </a:rPr>
              <a:t>)</a:t>
            </a:r>
            <a:r>
              <a:rPr lang="ru-RU" b="1" dirty="0">
                <a:solidFill>
                  <a:srgbClr val="151515"/>
                </a:solidFill>
                <a:cs typeface="Times New Roman" panose="02020603050405020304" pitchFamily="18" charset="0"/>
              </a:rPr>
              <a:t>   </a:t>
            </a:r>
          </a:p>
          <a:p>
            <a:endParaRPr lang="ru-RU" b="1" dirty="0">
              <a:solidFill>
                <a:srgbClr val="151515"/>
              </a:solidFill>
              <a:cs typeface="Times New Roman" panose="02020603050405020304" pitchFamily="18" charset="0"/>
            </a:endParaRPr>
          </a:p>
          <a:p>
            <a:r>
              <a:rPr lang="ru-RU" b="1" dirty="0">
                <a:solidFill>
                  <a:srgbClr val="151515"/>
                </a:solidFill>
                <a:cs typeface="Times New Roman" panose="02020603050405020304" pitchFamily="18" charset="0"/>
              </a:rPr>
              <a:t>И чем раньше это произойдет, тем интереснее станет мир!</a:t>
            </a:r>
            <a:endParaRPr lang="ru-RU" dirty="0"/>
          </a:p>
        </p:txBody>
      </p:sp>
      <p:pic>
        <p:nvPicPr>
          <p:cNvPr id="4" name="Рисунок 3">
            <a:extLst>
              <a:ext uri="{FF2B5EF4-FFF2-40B4-BE49-F238E27FC236}">
                <a16:creationId xmlns:a16="http://schemas.microsoft.com/office/drawing/2014/main" id="{7E178F55-5DBB-DBFA-1361-5FD70BFAEBAA}"/>
              </a:ext>
            </a:extLst>
          </p:cNvPr>
          <p:cNvPicPr>
            <a:picLocks noChangeAspect="1"/>
          </p:cNvPicPr>
          <p:nvPr/>
        </p:nvPicPr>
        <p:blipFill>
          <a:blip r:embed="rId2"/>
          <a:stretch>
            <a:fillRect/>
          </a:stretch>
        </p:blipFill>
        <p:spPr>
          <a:xfrm>
            <a:off x="8121269" y="476169"/>
            <a:ext cx="3104450" cy="1745049"/>
          </a:xfrm>
          <a:prstGeom prst="rect">
            <a:avLst/>
          </a:prstGeom>
        </p:spPr>
      </p:pic>
    </p:spTree>
    <p:extLst>
      <p:ext uri="{BB962C8B-B14F-4D97-AF65-F5344CB8AC3E}">
        <p14:creationId xmlns:p14="http://schemas.microsoft.com/office/powerpoint/2010/main" val="2272101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CC424C-4F76-3027-9577-4A8C30EDB0C4}"/>
              </a:ext>
            </a:extLst>
          </p:cNvPr>
          <p:cNvSpPr>
            <a:spLocks noGrp="1"/>
          </p:cNvSpPr>
          <p:nvPr>
            <p:ph type="title"/>
          </p:nvPr>
        </p:nvSpPr>
        <p:spPr/>
        <p:txBody>
          <a:bodyPr/>
          <a:lstStyle/>
          <a:p>
            <a:r>
              <a:rPr lang="ru-RU" dirty="0"/>
              <a:t>Нужны ли в современном мире книги?</a:t>
            </a:r>
          </a:p>
        </p:txBody>
      </p:sp>
      <p:sp>
        <p:nvSpPr>
          <p:cNvPr id="3" name="Объект 2">
            <a:extLst>
              <a:ext uri="{FF2B5EF4-FFF2-40B4-BE49-F238E27FC236}">
                <a16:creationId xmlns:a16="http://schemas.microsoft.com/office/drawing/2014/main" id="{D7443EA4-A06A-8EC5-F8CF-9BCC9F5A4A5B}"/>
              </a:ext>
            </a:extLst>
          </p:cNvPr>
          <p:cNvSpPr>
            <a:spLocks noGrp="1"/>
          </p:cNvSpPr>
          <p:nvPr>
            <p:ph idx="1"/>
          </p:nvPr>
        </p:nvSpPr>
        <p:spPr>
          <a:xfrm>
            <a:off x="838200" y="1529063"/>
            <a:ext cx="10515600" cy="4351338"/>
          </a:xfrm>
        </p:spPr>
        <p:txBody>
          <a:bodyPr>
            <a:normAutofit/>
          </a:bodyPr>
          <a:lstStyle/>
          <a:p>
            <a:r>
              <a:rPr lang="ru-RU" dirty="0"/>
              <a:t>В каждой семье есть телевизор, компьютер или планшет, есть мобильные телефоны и со всем этим старшие дошкольники легко справляются, используя их только как средства информации и развлечения.</a:t>
            </a:r>
          </a:p>
          <a:p>
            <a:r>
              <a:rPr lang="ru-RU" dirty="0">
                <a:solidFill>
                  <a:srgbClr val="151515"/>
                </a:solidFill>
                <a:effectLst/>
                <a:ea typeface="Calibri" panose="020F0502020204030204" pitchFamily="34" charset="0"/>
                <a:cs typeface="Times New Roman" panose="02020603050405020304" pitchFamily="18" charset="0"/>
              </a:rPr>
              <a:t>В последние годы чтение все больше утрачивает свою культурную, образовательную и воспитательную роль в обществе, поэтому тревога педагогов, психологов и родителей весьма обоснована: мало и плохо читающие дети отстают в своем интеллектуальном и социальном развитии от сверстников, испытывают трудности в общении. </a:t>
            </a:r>
            <a:endParaRPr lang="ru-RU" dirty="0"/>
          </a:p>
        </p:txBody>
      </p:sp>
    </p:spTree>
    <p:extLst>
      <p:ext uri="{BB962C8B-B14F-4D97-AF65-F5344CB8AC3E}">
        <p14:creationId xmlns:p14="http://schemas.microsoft.com/office/powerpoint/2010/main" val="2901274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F76EC64-8D21-5577-95E2-0E2F22D20617}"/>
              </a:ext>
            </a:extLst>
          </p:cNvPr>
          <p:cNvSpPr>
            <a:spLocks noGrp="1"/>
          </p:cNvSpPr>
          <p:nvPr>
            <p:ph idx="1"/>
          </p:nvPr>
        </p:nvSpPr>
        <p:spPr>
          <a:xfrm>
            <a:off x="977017" y="309863"/>
            <a:ext cx="10515600" cy="4351338"/>
          </a:xfrm>
        </p:spPr>
        <p:txBody>
          <a:bodyPr>
            <a:normAutofit/>
          </a:bodyPr>
          <a:lstStyle/>
          <a:p>
            <a:pPr>
              <a:lnSpc>
                <a:spcPct val="100000"/>
              </a:lnSpc>
            </a:pPr>
            <a:r>
              <a:rPr lang="ru-RU" dirty="0">
                <a:solidFill>
                  <a:srgbClr val="151515"/>
                </a:solidFill>
                <a:effectLst/>
                <a:ea typeface="Calibri" panose="020F0502020204030204" pitchFamily="34" charset="0"/>
                <a:cs typeface="Times New Roman" panose="02020603050405020304" pitchFamily="18" charset="0"/>
              </a:rPr>
              <a:t>Семья – основа формирования образа жизни. Если семья читающая,  ребенка легче увлечь чтением. Читающий ребенок быстрее развивается, легче устанавливает контакты. Чтение художественной литературы в кругу семьи для ребенка очень важно. </a:t>
            </a:r>
          </a:p>
          <a:p>
            <a:pPr>
              <a:lnSpc>
                <a:spcPct val="100000"/>
              </a:lnSpc>
              <a:spcAft>
                <a:spcPts val="1200"/>
              </a:spcAft>
            </a:pPr>
            <a:r>
              <a:rPr lang="ru-RU" dirty="0">
                <a:solidFill>
                  <a:srgbClr val="151515"/>
                </a:solidFill>
                <a:effectLst/>
                <a:ea typeface="Times New Roman" panose="02020603050405020304" pitchFamily="18" charset="0"/>
              </a:rPr>
              <a:t>Основной задачей этого является формирование мировоззрения у ребенка старшего дошкольного возраста, бережное отношение к семье, книге, слову, посредством возрождения традиций семейного чтения</a:t>
            </a:r>
            <a:endParaRPr lang="ru-RU" dirty="0">
              <a:effectLst/>
              <a:ea typeface="Times New Roman" panose="02020603050405020304" pitchFamily="18" charset="0"/>
            </a:endParaRPr>
          </a:p>
          <a:p>
            <a:endParaRPr lang="ru-RU" dirty="0"/>
          </a:p>
        </p:txBody>
      </p:sp>
      <p:pic>
        <p:nvPicPr>
          <p:cNvPr id="2" name="Рисунок 1">
            <a:extLst>
              <a:ext uri="{FF2B5EF4-FFF2-40B4-BE49-F238E27FC236}">
                <a16:creationId xmlns:a16="http://schemas.microsoft.com/office/drawing/2014/main" id="{79305C24-C9BB-6FC9-51B5-9DB97875631D}"/>
              </a:ext>
            </a:extLst>
          </p:cNvPr>
          <p:cNvPicPr>
            <a:picLocks noChangeAspect="1"/>
          </p:cNvPicPr>
          <p:nvPr/>
        </p:nvPicPr>
        <p:blipFill>
          <a:blip r:embed="rId2"/>
          <a:stretch>
            <a:fillRect/>
          </a:stretch>
        </p:blipFill>
        <p:spPr>
          <a:xfrm>
            <a:off x="4980736" y="3977649"/>
            <a:ext cx="4134256" cy="2880351"/>
          </a:xfrm>
          <a:prstGeom prst="rect">
            <a:avLst/>
          </a:prstGeom>
        </p:spPr>
      </p:pic>
    </p:spTree>
    <p:extLst>
      <p:ext uri="{BB962C8B-B14F-4D97-AF65-F5344CB8AC3E}">
        <p14:creationId xmlns:p14="http://schemas.microsoft.com/office/powerpoint/2010/main" val="1677806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DE839AF-78B5-8135-E1EF-B7E6D81F30BE}"/>
              </a:ext>
            </a:extLst>
          </p:cNvPr>
          <p:cNvSpPr>
            <a:spLocks noGrp="1"/>
          </p:cNvSpPr>
          <p:nvPr>
            <p:ph idx="1"/>
          </p:nvPr>
        </p:nvSpPr>
        <p:spPr>
          <a:xfrm>
            <a:off x="706394" y="853560"/>
            <a:ext cx="10515600" cy="4351338"/>
          </a:xfrm>
        </p:spPr>
        <p:txBody>
          <a:bodyPr/>
          <a:lstStyle/>
          <a:p>
            <a:pPr>
              <a:lnSpc>
                <a:spcPct val="100000"/>
              </a:lnSpc>
            </a:pPr>
            <a:r>
              <a:rPr lang="ru-RU" sz="2800" b="0" i="0" dirty="0">
                <a:solidFill>
                  <a:srgbClr val="111111"/>
                </a:solidFill>
                <a:effectLst/>
              </a:rPr>
              <a:t>Другая, еще более значимая функция литературы – воспитательная. При помощи простейших, постепенно усложняющихся образов, ребенок учится законам жизни в обществе, правилам общения с себе подобными. Часто хорошая </a:t>
            </a:r>
            <a:r>
              <a:rPr lang="ru-RU" sz="2800" i="0" dirty="0">
                <a:solidFill>
                  <a:srgbClr val="111111"/>
                </a:solidFill>
                <a:effectLst/>
              </a:rPr>
              <a:t>книга</a:t>
            </a:r>
            <a:r>
              <a:rPr lang="ru-RU" sz="2800" b="0" i="0" u="none" strike="noStrike" dirty="0">
                <a:solidFill>
                  <a:srgbClr val="111111"/>
                </a:solidFill>
                <a:effectLst/>
              </a:rPr>
              <a:t> позволяет родителям объяснить ребенку те вещи, которые сами они не смогли бы точно сформулировать. Иногда именно книжные примеры помогают ребенку усвоить те правила, которые он не мог или хотел воспринять из родительских уст.</a:t>
            </a:r>
            <a:endParaRPr lang="ru-RU" dirty="0"/>
          </a:p>
        </p:txBody>
      </p:sp>
    </p:spTree>
    <p:extLst>
      <p:ext uri="{BB962C8B-B14F-4D97-AF65-F5344CB8AC3E}">
        <p14:creationId xmlns:p14="http://schemas.microsoft.com/office/powerpoint/2010/main" val="597115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67B4F1D-E45F-BC9F-5176-8F2993736CD8}"/>
              </a:ext>
            </a:extLst>
          </p:cNvPr>
          <p:cNvSpPr>
            <a:spLocks noGrp="1"/>
          </p:cNvSpPr>
          <p:nvPr>
            <p:ph idx="1"/>
          </p:nvPr>
        </p:nvSpPr>
        <p:spPr>
          <a:xfrm>
            <a:off x="904103" y="548760"/>
            <a:ext cx="10515600" cy="4351338"/>
          </a:xfrm>
        </p:spPr>
        <p:txBody>
          <a:bodyPr>
            <a:normAutofit/>
          </a:bodyPr>
          <a:lstStyle/>
          <a:p>
            <a:r>
              <a:rPr lang="ru-RU" i="0" dirty="0">
                <a:solidFill>
                  <a:srgbClr val="111111"/>
                </a:solidFill>
                <a:effectLst/>
              </a:rPr>
              <a:t>Огромную роль здесь играет совместное чтение. Читать ребенку сказки необходимо с самого раннего возраста. Но не стоит думать, что читать вслух надо только до тех пор, пока ребенок не научится читать самостоятельно. Совместное чтение в семье – это увлекательнейшее занятие, которое необычайно сближает всех ее членов. Читать</a:t>
            </a:r>
            <a:r>
              <a:rPr lang="ru-RU" i="0" u="none" strike="noStrike" dirty="0">
                <a:solidFill>
                  <a:srgbClr val="111111"/>
                </a:solidFill>
                <a:effectLst/>
              </a:rPr>
              <a:t> ребенку – это не просто обязанность родителей, это уникальный способ общения, который практически не имеет замены.</a:t>
            </a:r>
          </a:p>
          <a:p>
            <a:r>
              <a:rPr lang="ru-RU" b="0" i="0" dirty="0">
                <a:solidFill>
                  <a:srgbClr val="3F3F3F"/>
                </a:solidFill>
                <a:effectLst/>
              </a:rPr>
              <a:t>Вообще совместное чтение и обсуждение прочитанного – это самая благодатная почва для эмоциональной близости. </a:t>
            </a:r>
            <a:endParaRPr lang="ru-RU" dirty="0"/>
          </a:p>
        </p:txBody>
      </p:sp>
    </p:spTree>
    <p:extLst>
      <p:ext uri="{BB962C8B-B14F-4D97-AF65-F5344CB8AC3E}">
        <p14:creationId xmlns:p14="http://schemas.microsoft.com/office/powerpoint/2010/main" val="3557459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7419487-B70A-29AA-B273-22D37ABF4E19}"/>
              </a:ext>
            </a:extLst>
          </p:cNvPr>
          <p:cNvSpPr>
            <a:spLocks noGrp="1"/>
          </p:cNvSpPr>
          <p:nvPr>
            <p:ph idx="1"/>
          </p:nvPr>
        </p:nvSpPr>
        <p:spPr>
          <a:xfrm>
            <a:off x="838200" y="738231"/>
            <a:ext cx="10515600" cy="5028256"/>
          </a:xfrm>
        </p:spPr>
        <p:txBody>
          <a:bodyPr>
            <a:normAutofit fontScale="25000" lnSpcReduction="20000"/>
          </a:bodyPr>
          <a:lstStyle/>
          <a:p>
            <a:pPr>
              <a:lnSpc>
                <a:spcPct val="107000"/>
              </a:lnSpc>
              <a:spcBef>
                <a:spcPts val="1800"/>
              </a:spcBef>
              <a:spcAft>
                <a:spcPts val="1800"/>
              </a:spcAft>
            </a:pPr>
            <a:r>
              <a:rPr lang="ru-RU" sz="11200" kern="0" dirty="0">
                <a:solidFill>
                  <a:srgbClr val="3E3636"/>
                </a:solidFill>
                <a:effectLst/>
                <a:ea typeface="Times New Roman" panose="02020603050405020304" pitchFamily="18" charset="0"/>
                <a:cs typeface="Times New Roman" panose="02020603050405020304" pitchFamily="18" charset="0"/>
              </a:rPr>
              <a:t>В старшем дошкольном возрасте детям нравятся книги с яркими, запоминающимися персонажами, полные приключений, путешествий и открытий. У дошкольников быстро растет словарный запас, и совместное чтение играет в этом процессе важную роль. Одну и ту же любимую историю они готовы слушать по многу раз. И каждый раз ребенок по-разному проигрывает сюжет в своем воображении, идентифицирует себя с разными героями.</a:t>
            </a:r>
            <a:endParaRPr lang="ru-RU" sz="11200" kern="100" dirty="0">
              <a:effectLst/>
              <a:ea typeface="Calibri" panose="020F0502020204030204" pitchFamily="34" charset="0"/>
              <a:cs typeface="Times New Roman" panose="02020603050405020304" pitchFamily="18" charset="0"/>
            </a:endParaRPr>
          </a:p>
          <a:p>
            <a:pPr>
              <a:lnSpc>
                <a:spcPct val="107000"/>
              </a:lnSpc>
              <a:spcBef>
                <a:spcPts val="1800"/>
              </a:spcBef>
              <a:spcAft>
                <a:spcPts val="1800"/>
              </a:spcAft>
            </a:pPr>
            <a:r>
              <a:rPr lang="ru-RU" sz="11200" kern="0" dirty="0">
                <a:solidFill>
                  <a:srgbClr val="3E3636"/>
                </a:solidFill>
                <a:effectLst/>
                <a:ea typeface="Times New Roman" panose="02020603050405020304" pitchFamily="18" charset="0"/>
                <a:cs typeface="Times New Roman" panose="02020603050405020304" pitchFamily="18" charset="0"/>
              </a:rPr>
              <a:t>В книгах текста становится больше, он начинает приобретать для ребенка смысл, не зависящий от иллюстраций. Конечно, рисунки продолжают играть важную роль, но уже не так обязательны. Текст становится важен сам по себе.</a:t>
            </a:r>
            <a:endParaRPr lang="ru-RU" sz="11200" kern="100" dirty="0">
              <a:effectLst/>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4229749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217C435-C70B-94BD-2484-22B33BF06B35}"/>
              </a:ext>
            </a:extLst>
          </p:cNvPr>
          <p:cNvSpPr>
            <a:spLocks noGrp="1"/>
          </p:cNvSpPr>
          <p:nvPr>
            <p:ph idx="1"/>
          </p:nvPr>
        </p:nvSpPr>
        <p:spPr>
          <a:xfrm>
            <a:off x="549613" y="522118"/>
            <a:ext cx="10515600" cy="4351338"/>
          </a:xfrm>
        </p:spPr>
        <p:txBody>
          <a:bodyPr/>
          <a:lstStyle/>
          <a:p>
            <a:pPr>
              <a:lnSpc>
                <a:spcPct val="107000"/>
              </a:lnSpc>
              <a:spcBef>
                <a:spcPts val="1800"/>
              </a:spcBef>
              <a:spcAft>
                <a:spcPts val="1800"/>
              </a:spcAft>
            </a:pPr>
            <a:r>
              <a:rPr lang="ru-RU" sz="2800" kern="0" dirty="0">
                <a:solidFill>
                  <a:srgbClr val="3E3636"/>
                </a:solidFill>
                <a:effectLst/>
                <a:latin typeface="Segoe UI" panose="020B0502040204020203" pitchFamily="34" charset="0"/>
                <a:ea typeface="Times New Roman" panose="02020603050405020304" pitchFamily="18" charset="0"/>
                <a:cs typeface="Times New Roman" panose="02020603050405020304" pitchFamily="18" charset="0"/>
              </a:rPr>
              <a:t>Читать вместе с ребенком можно и днем, и вечером, и даже не обязательно делать это дома — все зависит от графика и возможностей родителей. Но, как правило, самое подходящее время для чтения с ребенком — вечер. К этому моменту даже самые непоседливые дети уже не так активны, поэтому легче всего настроить ребенка на чтение книги перед сном.</a:t>
            </a:r>
            <a:endParaRPr lang="ru-RU"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4" name="Рисунок 3">
            <a:extLst>
              <a:ext uri="{FF2B5EF4-FFF2-40B4-BE49-F238E27FC236}">
                <a16:creationId xmlns:a16="http://schemas.microsoft.com/office/drawing/2014/main" id="{64607F50-8D11-5ADF-8442-22918EEAFBC1}"/>
              </a:ext>
            </a:extLst>
          </p:cNvPr>
          <p:cNvPicPr>
            <a:picLocks noChangeAspect="1"/>
          </p:cNvPicPr>
          <p:nvPr/>
        </p:nvPicPr>
        <p:blipFill>
          <a:blip r:embed="rId2"/>
          <a:stretch>
            <a:fillRect/>
          </a:stretch>
        </p:blipFill>
        <p:spPr>
          <a:xfrm rot="21001591">
            <a:off x="2823301" y="3630541"/>
            <a:ext cx="2546368" cy="2509946"/>
          </a:xfrm>
          <a:prstGeom prst="rect">
            <a:avLst/>
          </a:prstGeom>
        </p:spPr>
      </p:pic>
      <p:pic>
        <p:nvPicPr>
          <p:cNvPr id="5" name="Рисунок 4">
            <a:extLst>
              <a:ext uri="{FF2B5EF4-FFF2-40B4-BE49-F238E27FC236}">
                <a16:creationId xmlns:a16="http://schemas.microsoft.com/office/drawing/2014/main" id="{E615F4A8-E369-1F73-22F7-B4B3CEE41498}"/>
              </a:ext>
            </a:extLst>
          </p:cNvPr>
          <p:cNvPicPr>
            <a:picLocks noChangeAspect="1"/>
          </p:cNvPicPr>
          <p:nvPr/>
        </p:nvPicPr>
        <p:blipFill>
          <a:blip r:embed="rId3"/>
          <a:stretch>
            <a:fillRect/>
          </a:stretch>
        </p:blipFill>
        <p:spPr>
          <a:xfrm>
            <a:off x="6283640" y="3810861"/>
            <a:ext cx="3201791" cy="2125189"/>
          </a:xfrm>
          <a:prstGeom prst="rect">
            <a:avLst/>
          </a:prstGeom>
        </p:spPr>
      </p:pic>
    </p:spTree>
    <p:extLst>
      <p:ext uri="{BB962C8B-B14F-4D97-AF65-F5344CB8AC3E}">
        <p14:creationId xmlns:p14="http://schemas.microsoft.com/office/powerpoint/2010/main" val="2757690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BE9128C-4265-8C52-272A-E1C5A4F7FDBD}"/>
              </a:ext>
            </a:extLst>
          </p:cNvPr>
          <p:cNvSpPr>
            <a:spLocks noGrp="1"/>
          </p:cNvSpPr>
          <p:nvPr>
            <p:ph idx="1"/>
          </p:nvPr>
        </p:nvSpPr>
        <p:spPr>
          <a:xfrm>
            <a:off x="1023026" y="901497"/>
            <a:ext cx="10515600" cy="4351338"/>
          </a:xfrm>
        </p:spPr>
        <p:txBody>
          <a:bodyPr/>
          <a:lstStyle/>
          <a:p>
            <a:pPr>
              <a:lnSpc>
                <a:spcPct val="107000"/>
              </a:lnSpc>
              <a:spcAft>
                <a:spcPts val="800"/>
              </a:spcAft>
            </a:pPr>
            <a:r>
              <a:rPr lang="ru-RU" kern="0" dirty="0">
                <a:effectLst/>
                <a:ea typeface="Times New Roman" panose="02020603050405020304" pitchFamily="18" charset="0"/>
                <a:cs typeface="Times New Roman" panose="02020603050405020304" pitchFamily="18" charset="0"/>
              </a:rPr>
              <a:t>Взрослые постоянно торопятся добраться до конца книги или приложения, чтобы скорее покончить с этим делом, но останавливаться для обсуждения совершенно необходимо, чтобы ребенок хорошо и всесторонне понял прочитанное. </a:t>
            </a:r>
          </a:p>
          <a:p>
            <a:pPr>
              <a:lnSpc>
                <a:spcPct val="107000"/>
              </a:lnSpc>
              <a:spcAft>
                <a:spcPts val="800"/>
              </a:spcAft>
            </a:pPr>
            <a:r>
              <a:rPr lang="ru-RU" kern="0" dirty="0">
                <a:ea typeface="Calibri" panose="020F0502020204030204" pitchFamily="34" charset="0"/>
                <a:cs typeface="Times New Roman" panose="02020603050405020304" pitchFamily="18" charset="0"/>
              </a:rPr>
              <a:t>Необходимо задавать вопросы по тексту, по иллюстрациям, предлагать ребенку подумать, что бы он сделал на месте персонажа, как бы поступил.</a:t>
            </a:r>
            <a:endParaRPr lang="ru-RU" kern="100" dirty="0">
              <a:effectLst/>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194129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623</TotalTime>
  <Words>918</Words>
  <Application>Microsoft Office PowerPoint</Application>
  <PresentationFormat>Широкоэкранный</PresentationFormat>
  <Paragraphs>48</Paragraphs>
  <Slides>13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Arial</vt:lpstr>
      <vt:lpstr>Calibri</vt:lpstr>
      <vt:lpstr>Calibri Light</vt:lpstr>
      <vt:lpstr>Roboto</vt:lpstr>
      <vt:lpstr>Segoe UI</vt:lpstr>
      <vt:lpstr>Тема Office</vt:lpstr>
      <vt:lpstr>Как привить любовь к чтению у ребят старшего дошкольного возраста  (Выступление на родительском собрании)</vt:lpstr>
      <vt:lpstr>Презентация PowerPoint</vt:lpstr>
      <vt:lpstr>Нужны ли в современном мире книги?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Как читать детям</vt:lpstr>
      <vt:lpstr>Анкета для родителей (Ответьте для себя на эти вопросы)</vt:lpstr>
      <vt:lpstr>Что  даёт чтение ребёнку</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Дмитрий Головин</dc:creator>
  <cp:lastModifiedBy>Дмитрий Головин</cp:lastModifiedBy>
  <cp:revision>38</cp:revision>
  <dcterms:created xsi:type="dcterms:W3CDTF">2024-11-17T11:07:46Z</dcterms:created>
  <dcterms:modified xsi:type="dcterms:W3CDTF">2024-11-18T09:30:14Z</dcterms:modified>
</cp:coreProperties>
</file>