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77" r:id="rId3"/>
    <p:sldId id="279" r:id="rId4"/>
    <p:sldId id="280" r:id="rId5"/>
    <p:sldId id="290" r:id="rId6"/>
    <p:sldId id="281" r:id="rId7"/>
    <p:sldId id="282" r:id="rId8"/>
    <p:sldId id="291" r:id="rId9"/>
    <p:sldId id="287" r:id="rId10"/>
    <p:sldId id="289" r:id="rId11"/>
    <p:sldId id="29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3297" autoAdjust="0"/>
  </p:normalViewPr>
  <p:slideViewPr>
    <p:cSldViewPr>
      <p:cViewPr varScale="1">
        <p:scale>
          <a:sx n="88" d="100"/>
          <a:sy n="88" d="100"/>
        </p:scale>
        <p:origin x="-72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7.png"/><Relationship Id="rId3" Type="http://schemas.microsoft.com/office/2007/relationships/hdphoto" Target="../media/hdphoto28.wdp"/><Relationship Id="rId7" Type="http://schemas.openxmlformats.org/officeDocument/2006/relationships/image" Target="../media/image44.png"/><Relationship Id="rId12" Type="http://schemas.microsoft.com/office/2007/relationships/hdphoto" Target="../media/hdphoto3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microsoft.com/office/2007/relationships/hdphoto" Target="../media/hdphoto21.wdp"/><Relationship Id="rId15" Type="http://schemas.openxmlformats.org/officeDocument/2006/relationships/image" Target="../media/image35.png"/><Relationship Id="rId10" Type="http://schemas.microsoft.com/office/2007/relationships/hdphoto" Target="../media/hdphoto29.wdp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microsoft.com/office/2007/relationships/hdphoto" Target="../media/hdphoto3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lip.cookdiary.net/sites/default/files/wallpaper/railway-station-clipart/176015/railway-station-clipart-train-travel-176015-2476339.jpg" TargetMode="External"/><Relationship Id="rId3" Type="http://schemas.openxmlformats.org/officeDocument/2006/relationships/hyperlink" Target="https://u-stena.ru/upload/iblock/a05/a053a83431f0dc2120a809629c7148ca.jpg" TargetMode="External"/><Relationship Id="rId7" Type="http://schemas.openxmlformats.org/officeDocument/2006/relationships/hyperlink" Target="https://securecdn.pymnts.com/wp-content/uploads/2017/05/grocery-tracker-51517.jpg" TargetMode="External"/><Relationship Id="rId2" Type="http://schemas.openxmlformats.org/officeDocument/2006/relationships/hyperlink" Target="http://arte1.ru/images/detailed/2/1495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bhar.ru/wp-content/uploads/2019/10/proekt.jpg" TargetMode="External"/><Relationship Id="rId5" Type="http://schemas.openxmlformats.org/officeDocument/2006/relationships/hyperlink" Target="http://rykovodstvo.ru/pars_docs/refs/58/57349/57349_html_m3726c1a5.jpg" TargetMode="External"/><Relationship Id="rId10" Type="http://schemas.openxmlformats.org/officeDocument/2006/relationships/hyperlink" Target="https://pickimage.ru/wp-content/uploads/images/detskie/car/mashini3.jpg" TargetMode="External"/><Relationship Id="rId4" Type="http://schemas.openxmlformats.org/officeDocument/2006/relationships/hyperlink" Target="https://ks-region69.com/wp-content/uploads/2018/01/bol-nittsa.jpg" TargetMode="External"/><Relationship Id="rId9" Type="http://schemas.openxmlformats.org/officeDocument/2006/relationships/hyperlink" Target="https://i.ytimg.com/vi/dJ8rsBDacQg/maxresdefault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2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1.wdp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26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Возраст: 4—5 лет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Тема «Город»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5" b="23655"/>
          <a:stretch>
            <a:fillRect/>
          </a:stretch>
        </p:blipFill>
        <p:spPr>
          <a:xfrm>
            <a:off x="467544" y="188640"/>
            <a:ext cx="8208912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« гномик»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Цель: словообразование с помощью уменьшительно-ласкательных  суффиксов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Задание</a:t>
            </a:r>
            <a:r>
              <a:rPr lang="ru-RU" sz="1400" dirty="0" smtClean="0">
                <a:solidFill>
                  <a:schemeClr val="tx1"/>
                </a:solidFill>
              </a:rPr>
              <a:t>: Подбери предметы для гномика и назови (домик, светофорчик, фонтанчик, клумбочка)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7739" l="5449" r="9294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12961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user\Desktop\Лиханова\fuente-la-casa-el-jardin-10965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1" b="95745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5733256"/>
            <a:ext cx="936104" cy="869239"/>
          </a:xfrm>
          <a:prstGeom prst="rect">
            <a:avLst/>
          </a:prstGeom>
          <a:noFill/>
        </p:spPr>
      </p:pic>
      <p:pic>
        <p:nvPicPr>
          <p:cNvPr id="6" name="Picture 3" descr="C:\Users\user\Desktop\Лиханова\traffic-light-clip-art-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628800"/>
            <a:ext cx="1440160" cy="2232248"/>
          </a:xfrm>
          <a:prstGeom prst="rect">
            <a:avLst/>
          </a:prstGeom>
          <a:noFill/>
        </p:spPr>
      </p:pic>
      <p:pic>
        <p:nvPicPr>
          <p:cNvPr id="7" name="Picture 3" descr="C:\Users\user\Desktop\Лиханова\traffic-light-clip-art-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060848"/>
            <a:ext cx="720080" cy="840093"/>
          </a:xfrm>
          <a:prstGeom prst="rect">
            <a:avLst/>
          </a:prstGeom>
          <a:noFill/>
        </p:spPr>
      </p:pic>
      <p:pic>
        <p:nvPicPr>
          <p:cNvPr id="8" name="Picture 3" descr="C:\Users\user\Desktop\на площадку\Лиханова\b3413b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6875" l="6322" r="9298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808312" cy="1493912"/>
          </a:xfrm>
          <a:prstGeom prst="rect">
            <a:avLst/>
          </a:prstGeom>
          <a:noFill/>
        </p:spPr>
      </p:pic>
      <p:pic>
        <p:nvPicPr>
          <p:cNvPr id="9" name="Picture 4" descr="C:\Users\user\Desktop\на площадку\Лиханова\b3413b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44" b="96795" l="5449" r="9230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40352" y="5301208"/>
            <a:ext cx="1152128" cy="1152127"/>
          </a:xfrm>
          <a:prstGeom prst="rect">
            <a:avLst/>
          </a:prstGeom>
          <a:noFill/>
        </p:spPr>
      </p:pic>
      <p:pic>
        <p:nvPicPr>
          <p:cNvPr id="10" name="Picture 7" descr="C:\Users\user\Desktop\на площадку\Лиханова\Картинки-домик-с-окошками-для-детей-02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43" b="89606" l="270" r="97844">
                        <a14:foregroundMark x1="14286" y1="84229" x2="92453" y2="8673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5896" y="4437112"/>
            <a:ext cx="1368152" cy="1031899"/>
          </a:xfrm>
          <a:prstGeom prst="rect">
            <a:avLst/>
          </a:prstGeom>
          <a:noFill/>
        </p:spPr>
      </p:pic>
      <p:pic>
        <p:nvPicPr>
          <p:cNvPr id="11" name="Picture 6" descr="C:\Users\user\Desktop\на площадку\Лиханова\Картинки-домик-с-окошками-для-детей-020.jpg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5" b="90037" l="4596" r="100000">
                        <a14:foregroundMark x1="89136" y1="87454" x2="9053" y2="8745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4605251"/>
            <a:ext cx="2984269" cy="2252749"/>
          </a:xfrm>
          <a:prstGeom prst="rect">
            <a:avLst/>
          </a:prstGeom>
          <a:noFill/>
        </p:spPr>
      </p:pic>
      <p:pic>
        <p:nvPicPr>
          <p:cNvPr id="14" name="Picture 6" descr="C:\Users\user\Desktop\Лиханова\fuente-la-casa-el-jardin-1096586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4" b="94894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3356992"/>
            <a:ext cx="201622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6458 L -0.18507 -0.4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18519E-6 L -0.35434 -0.3044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4189 L -0.79549 -0.272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0.0125 L -0.32291 0.05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Источники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2"/>
              </a:rPr>
              <a:t>http://arte1.ru/images/detailed/2/1495.jpg</a:t>
            </a:r>
            <a:endParaRPr lang="ru-RU" dirty="0" smtClean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3"/>
              </a:rPr>
              <a:t>https://u-stena.ru/upload/iblock/a05/a053a83431f0dc2120a809629c7148ca.jpg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4"/>
              </a:rPr>
              <a:t>https://ks-region69.com/wp-content/uploads/2018/01/bol-nittsa.jpg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5"/>
              </a:rPr>
              <a:t>http://rykovodstvo.ru/pars_docs/refs/58/57349/57349_html_m3726c1a5.jpg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6"/>
              </a:rPr>
              <a:t>https://sibhar.ru/wp-content/uploads/2019/10/proekt.jpg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7"/>
              </a:rPr>
              <a:t>https://securecdn.pymnts.com/wp-content/uploads/2017/05/grocery-tracker-51517.jpg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8"/>
              </a:rPr>
              <a:t>https://clip.cookdiary.net/sites/default/files/wallpaper/railway-station-clipart/176015/railway-station-clipart-train-travel-176015-2476339.jpg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9"/>
              </a:rPr>
              <a:t>https://i.ytimg.com/vi/dJ8rsBDacQg/maxresdefault.jpg</a:t>
            </a:r>
            <a:endParaRPr lang="ru-RU" dirty="0" smtClean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  <a:hlinkClick r:id="rId10"/>
              </a:rPr>
              <a:t>https://pickimage.ru/wp-content/uploads/images/detskie/car/mashini3.jpg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> </a:t>
            </a:r>
            <a:r>
              <a:rPr lang="ru-RU" sz="3100" dirty="0" smtClean="0">
                <a:solidFill>
                  <a:srgbClr val="C00000"/>
                </a:solidFill>
              </a:rPr>
              <a:t>«Четвертый лишний»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1600" dirty="0" smtClean="0">
                <a:solidFill>
                  <a:schemeClr val="tx1"/>
                </a:solidFill>
              </a:rPr>
              <a:t>Цель: активизация словаря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Задание</a:t>
            </a:r>
            <a:r>
              <a:rPr lang="ru-RU" sz="1600" dirty="0" smtClean="0">
                <a:solidFill>
                  <a:schemeClr val="tx1"/>
                </a:solidFill>
              </a:rPr>
              <a:t> : что лишнее? (дом, нора, магазин. транспорт). Докажи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на площадку\Лиханова\Картинки-домик-с-окошками-для-детей-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4" b="94078" l="1786" r="98342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1694110"/>
            <a:ext cx="3259401" cy="2458334"/>
          </a:xfrm>
          <a:prstGeom prst="rect">
            <a:avLst/>
          </a:prstGeom>
          <a:noFill/>
        </p:spPr>
      </p:pic>
      <p:pic>
        <p:nvPicPr>
          <p:cNvPr id="4" name="Picture 3" descr="C:\Users\user\Desktop\на площадку\Лиханова\транспо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8834" l="0" r="99869">
                        <a14:foregroundMark x1="53806" y1="27739" x2="53806" y2="27739"/>
                        <a14:foregroundMark x1="88189" y1="24942" x2="88189" y2="24942"/>
                        <a14:foregroundMark x1="88189" y1="85315" x2="88189" y2="85315"/>
                        <a14:foregroundMark x1="51444" y1="72727" x2="51444" y2="72727"/>
                        <a14:foregroundMark x1="14961" y1="83450" x2="14961" y2="83450"/>
                        <a14:foregroundMark x1="5118" y1="90210" x2="25066" y2="59674"/>
                        <a14:foregroundMark x1="7087" y1="59674" x2="30971" y2="79953"/>
                        <a14:foregroundMark x1="34252" y1="75758" x2="63648" y2="82051"/>
                        <a14:foregroundMark x1="57349" y1="61072" x2="33990" y2="62005"/>
                        <a14:foregroundMark x1="59055" y1="69930" x2="38320" y2="67832"/>
                        <a14:foregroundMark x1="77822" y1="6061" x2="72966" y2="43124"/>
                        <a14:foregroundMark x1="46457" y1="7925" x2="62861" y2="35431"/>
                        <a14:foregroundMark x1="81365" y1="51049" x2="97375" y2="82051"/>
                        <a14:foregroundMark x1="95276" y1="61538" x2="95276" y2="61538"/>
                        <a14:foregroundMark x1="90682" y1="51049" x2="90682" y2="51049"/>
                        <a14:foregroundMark x1="80315" y1="52448" x2="80315" y2="52448"/>
                        <a14:foregroundMark x1="52756" y1="87179" x2="35958" y2="8205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36096" y="4509120"/>
            <a:ext cx="3168352" cy="1782198"/>
          </a:xfrm>
          <a:prstGeom prst="rect">
            <a:avLst/>
          </a:prstGeom>
          <a:noFill/>
        </p:spPr>
      </p:pic>
      <p:pic>
        <p:nvPicPr>
          <p:cNvPr id="8" name="Picture 6" descr="C:\Users\user\Desktop\Лиханова\Page_000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52444"/>
            <a:ext cx="2562225" cy="2495550"/>
          </a:xfrm>
          <a:prstGeom prst="rect">
            <a:avLst/>
          </a:prstGeom>
          <a:noFill/>
        </p:spPr>
      </p:pic>
      <p:pic>
        <p:nvPicPr>
          <p:cNvPr id="9" name="Рисунок 8" descr="http://pickimage.ru/wp-content/uploads/images/detskie/sellerprofession/prodavec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28" l="1286" r="98429">
                        <a14:foregroundMark x1="85429" y1="94828" x2="85429" y2="94828"/>
                        <a14:foregroundMark x1="72000" y1="90345" x2="72000" y2="90345"/>
                        <a14:foregroundMark x1="75714" y1="93448" x2="75714" y2="93448"/>
                        <a14:foregroundMark x1="77000" y1="93448" x2="77000" y2="93448"/>
                        <a14:foregroundMark x1="79143" y1="93448" x2="79143" y2="93448"/>
                        <a14:foregroundMark x1="81571" y1="91379" x2="81571" y2="91379"/>
                        <a14:foregroundMark x1="82000" y1="91379" x2="82000" y2="91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87" y="1844824"/>
            <a:ext cx="2553970" cy="21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dirty="0" smtClean="0"/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«Четвертый лишний»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400" dirty="0" smtClean="0">
                <a:solidFill>
                  <a:schemeClr val="tx1"/>
                </a:solidFill>
              </a:rPr>
              <a:t>Цель: активизация словаря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Задание </a:t>
            </a:r>
            <a:r>
              <a:rPr lang="ru-RU" sz="1400" dirty="0" smtClean="0">
                <a:solidFill>
                  <a:schemeClr val="tx1"/>
                </a:solidFill>
              </a:rPr>
              <a:t>: что лишнее? (машина, детская площадка, огород, фонтан) Докажи.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Picture 4" descr="C:\Users\user\Desktop\Лиханова\park-4257026_192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" b="100000" l="0" r="100000">
                        <a14:foregroundMark x1="19199" y1="12587" x2="17786" y2="12587"/>
                        <a14:foregroundMark x1="11896" y1="27448" x2="11072" y2="27972"/>
                        <a14:foregroundMark x1="11425" y1="20979" x2="5771" y2="33042"/>
                        <a14:foregroundMark x1="20377" y1="75874" x2="25324" y2="77972"/>
                        <a14:foregroundMark x1="15548" y1="73951" x2="17432" y2="79720"/>
                        <a14:foregroundMark x1="3534" y1="95804" x2="37809" y2="95105"/>
                        <a14:foregroundMark x1="74912" y1="95105" x2="97880" y2="96503"/>
                        <a14:foregroundMark x1="61249" y1="21678" x2="96938" y2="19231"/>
                        <a14:foregroundMark x1="78799" y1="7168" x2="92815" y2="9441"/>
                        <a14:foregroundMark x1="91048" y1="9091" x2="95289" y2="27448"/>
                        <a14:foregroundMark x1="85748" y1="31469" x2="89635" y2="19930"/>
                        <a14:foregroundMark x1="77856" y1="9441" x2="85748" y2="17308"/>
                        <a14:foregroundMark x1="68787" y1="14161" x2="61249" y2="1765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528392" cy="2376264"/>
          </a:xfrm>
          <a:prstGeom prst="rect">
            <a:avLst/>
          </a:prstGeom>
          <a:noFill/>
        </p:spPr>
      </p:pic>
      <p:pic>
        <p:nvPicPr>
          <p:cNvPr id="2052" name="Picture 4" descr="C:\Users\user\Desktop\Лиханова\fuente-ornamen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75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92080" y="4293096"/>
            <a:ext cx="3384376" cy="2232248"/>
          </a:xfrm>
          <a:prstGeom prst="rect">
            <a:avLst/>
          </a:prstGeom>
          <a:noFill/>
        </p:spPr>
      </p:pic>
      <p:pic>
        <p:nvPicPr>
          <p:cNvPr id="1026" name="Picture 2" descr="C:\Users\user\Desktop\Лиханова И.П. Григорьева Н.С., 90\Лиханова\un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11" b="90000" l="0" r="9877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952328" cy="2304256"/>
          </a:xfrm>
          <a:prstGeom prst="rect">
            <a:avLst/>
          </a:prstGeom>
          <a:noFill/>
        </p:spPr>
      </p:pic>
      <p:pic>
        <p:nvPicPr>
          <p:cNvPr id="7" name="Рисунок 6" descr="https://gas-kvas.com/uploads/posts/2023-02/1676357681_gas-kvas-com-p-detskii-risunok-ogoroda-s-ovoshchami-46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7" b="93497" l="0" r="99300">
                        <a14:foregroundMark x1="900" y1="83815" x2="98400" y2="81358"/>
                        <a14:foregroundMark x1="95100" y1="90029" x2="200" y2="89595"/>
                        <a14:foregroundMark x1="97100" y1="76156" x2="97100" y2="91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2664296" cy="179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dirty="0" smtClean="0"/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«Четвертый лишний</a:t>
            </a:r>
            <a:r>
              <a:rPr lang="ru-RU" sz="2000" dirty="0" smtClean="0">
                <a:solidFill>
                  <a:srgbClr val="C00000"/>
                </a:solidFill>
              </a:rPr>
              <a:t>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400" dirty="0" smtClean="0">
                <a:solidFill>
                  <a:schemeClr val="tx1"/>
                </a:solidFill>
              </a:rPr>
              <a:t>Цель: активизация словаря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Задание</a:t>
            </a:r>
            <a:r>
              <a:rPr lang="ru-RU" sz="1400" dirty="0" smtClean="0">
                <a:solidFill>
                  <a:schemeClr val="tx1"/>
                </a:solidFill>
              </a:rPr>
              <a:t> :что лишнее? (памятник, светофор, дома, теплица) Докажи.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Users\user\Desktop\Лиханова\traffic-light-clip-art-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844824"/>
            <a:ext cx="2448272" cy="2232248"/>
          </a:xfrm>
          <a:prstGeom prst="rect">
            <a:avLst/>
          </a:prstGeom>
          <a:noFill/>
        </p:spPr>
      </p:pic>
      <p:pic>
        <p:nvPicPr>
          <p:cNvPr id="3077" name="Picture 5" descr="C:\Users\user\Desktop\Лиханова\i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50" b="75313" l="6771" r="9609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836912" cy="2364093"/>
          </a:xfrm>
          <a:prstGeom prst="rect">
            <a:avLst/>
          </a:prstGeom>
          <a:noFill/>
        </p:spPr>
      </p:pic>
      <p:pic>
        <p:nvPicPr>
          <p:cNvPr id="7" name="Рисунок 6" descr="https://images.squarespace-cdn.com/content/v1/574846d3f699bbec3bf62446/1576708482012-FVB97R49UEBYBR9SJ7WR/little-and-big-building-cartoon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" b="100000" l="0" r="100000">
                        <a14:foregroundMark x1="7250" y1="59812" x2="25250" y2="60215"/>
                        <a14:foregroundMark x1="18500" y1="57527" x2="2325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2592288" cy="225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8" b="95642" l="10000" r="90000">
                        <a14:foregroundMark x1="37214" y1="93947" x2="51214" y2="8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1" y="1752601"/>
            <a:ext cx="3329545" cy="196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solidFill>
                  <a:srgbClr val="C00000"/>
                </a:solidFill>
              </a:rPr>
              <a:t>«Один-много»</a:t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Цель: образование множественного числа существительных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Задание</a:t>
            </a:r>
            <a:r>
              <a:rPr lang="ru-RU" sz="1400" dirty="0" smtClean="0">
                <a:solidFill>
                  <a:schemeClr val="tx1"/>
                </a:solidFill>
              </a:rPr>
              <a:t>: Назови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предмет  (светофор). А это что? (светофоры, машины, остановки)</a:t>
            </a:r>
            <a:endParaRPr lang="ru-RU" sz="1400" dirty="0"/>
          </a:p>
        </p:txBody>
      </p:sp>
      <p:pic>
        <p:nvPicPr>
          <p:cNvPr id="4" name="Picture 3" descr="C:\Users\user\Desktop\Лиханова\traffic-light-clip-art-2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1467989" cy="1338387"/>
          </a:xfrm>
          <a:prstGeom prst="rect">
            <a:avLst/>
          </a:prstGeom>
          <a:noFill/>
        </p:spPr>
      </p:pic>
      <p:pic>
        <p:nvPicPr>
          <p:cNvPr id="3074" name="Picture 2" descr="C:\Users\user\Desktop\Лиханова И.П. Григорьева Н.С., 90\Лиханова\unnam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0" b="89764" l="1575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1584176" cy="1584176"/>
          </a:xfrm>
          <a:prstGeom prst="rect">
            <a:avLst/>
          </a:prstGeom>
          <a:noFill/>
        </p:spPr>
      </p:pic>
      <p:pic>
        <p:nvPicPr>
          <p:cNvPr id="7" name="Picture 3" descr="C:\Users\user\Desktop\Лиханова\traffic-light-clip-art-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772816"/>
            <a:ext cx="1467989" cy="1338387"/>
          </a:xfrm>
          <a:prstGeom prst="rect">
            <a:avLst/>
          </a:prstGeom>
          <a:noFill/>
        </p:spPr>
      </p:pic>
      <p:pic>
        <p:nvPicPr>
          <p:cNvPr id="8" name="Picture 3" descr="C:\Users\user\Desktop\Лиханова\traffic-light-clip-art-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772816"/>
            <a:ext cx="1467989" cy="1338387"/>
          </a:xfrm>
          <a:prstGeom prst="rect">
            <a:avLst/>
          </a:prstGeom>
          <a:noFill/>
        </p:spPr>
      </p:pic>
      <p:pic>
        <p:nvPicPr>
          <p:cNvPr id="9" name="Picture 2" descr="C:\Users\user\Desktop\Лиханова И.П. Григорьева Н.С., 90\Лиханова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2" b="89764" l="105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96136" y="3140968"/>
            <a:ext cx="1584176" cy="1584176"/>
          </a:xfrm>
          <a:prstGeom prst="rect">
            <a:avLst/>
          </a:prstGeom>
          <a:noFill/>
        </p:spPr>
      </p:pic>
      <p:pic>
        <p:nvPicPr>
          <p:cNvPr id="10" name="Picture 2" descr="C:\Users\user\Desktop\Лиханова И.П. Григорьева Н.С., 90\Лиханова\un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5" b="89764" l="0" r="9921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80312" y="3140968"/>
            <a:ext cx="1584176" cy="1584176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w15="http://schemas.microsoft.com/office/word/2012/wordml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45180B47-E635-45FA-A5A2-C802371DA79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8" y="4891638"/>
            <a:ext cx="1764665" cy="1730375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w15="http://schemas.microsoft.com/office/word/2012/wordml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45180B47-E635-45FA-A5A2-C802371DA79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44" y="4797152"/>
            <a:ext cx="1764665" cy="1730375"/>
          </a:xfrm>
          <a:prstGeom prst="rect">
            <a:avLst/>
          </a:prstGeom>
          <a:noFill/>
        </p:spPr>
      </p:pic>
      <p:pic>
        <p:nvPicPr>
          <p:cNvPr id="15" name="Picture 2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w15="http://schemas.microsoft.com/office/word/2012/wordml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45180B47-E635-45FA-A5A2-C802371DA79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34" y="4797151"/>
            <a:ext cx="1764665" cy="173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C00000"/>
                </a:solidFill>
              </a:rPr>
              <a:t>«Продолжи ряд»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>
                <a:solidFill>
                  <a:schemeClr val="tx1"/>
                </a:solidFill>
              </a:rPr>
              <a:t>Цель: словоизменение имён существительных в винительном падеже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Задание</a:t>
            </a:r>
            <a:r>
              <a:rPr lang="ru-RU" sz="1400" dirty="0" smtClean="0">
                <a:solidFill>
                  <a:schemeClr val="tx1"/>
                </a:solidFill>
              </a:rPr>
              <a:t>: назови, что и кого увидим в городе на прогулке ( дома, фонтан, пешеходный переход, транспорт, дорогу)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user\Desktop\Лиханова\83288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41" b="98504" l="699" r="95455">
                        <a14:foregroundMark x1="92308" y1="72569" x2="92308" y2="67332"/>
                        <a14:foregroundMark x1="90559" y1="65835" x2="89860" y2="28678"/>
                        <a14:foregroundMark x1="91608" y1="93766" x2="699" y2="93267"/>
                        <a14:foregroundMark x1="66084" y1="29177" x2="66084" y2="29177"/>
                        <a14:foregroundMark x1="38462" y1="24439" x2="38462" y2="24439"/>
                        <a14:foregroundMark x1="13636" y1="33167" x2="13636" y2="33167"/>
                        <a14:foregroundMark x1="14336" y1="33666" x2="18182" y2="269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1187127" cy="1666083"/>
          </a:xfrm>
          <a:prstGeom prst="rect">
            <a:avLst/>
          </a:prstGeom>
          <a:noFill/>
        </p:spPr>
      </p:pic>
      <p:pic>
        <p:nvPicPr>
          <p:cNvPr id="4100" name="Picture 4" descr="C:\Users\user\Desktop\Лиханова\транспо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" b="98718" l="0" r="99711">
                        <a14:foregroundMark x1="47619" y1="8462" x2="63492" y2="34615"/>
                        <a14:foregroundMark x1="38095" y1="27436" x2="48629" y2="41282"/>
                        <a14:foregroundMark x1="79942" y1="5641" x2="73737" y2="42564"/>
                        <a14:foregroundMark x1="80664" y1="51282" x2="96970" y2="93077"/>
                        <a14:foregroundMark x1="96537" y1="62051" x2="78211" y2="85897"/>
                        <a14:foregroundMark x1="65512" y1="85385" x2="35642" y2="61282"/>
                        <a14:foregroundMark x1="30303" y1="81538" x2="6061" y2="592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39952" y="4941168"/>
            <a:ext cx="2448272" cy="1548172"/>
          </a:xfrm>
          <a:prstGeom prst="rect">
            <a:avLst/>
          </a:prstGeom>
          <a:noFill/>
        </p:spPr>
      </p:pic>
      <p:pic>
        <p:nvPicPr>
          <p:cNvPr id="4101" name="Picture 5" descr="C:\Users\user\Desktop\Лиханова\hello_html_m489f26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5233322"/>
            <a:ext cx="1800200" cy="1612205"/>
          </a:xfrm>
          <a:prstGeom prst="rect">
            <a:avLst/>
          </a:prstGeom>
          <a:noFill/>
        </p:spPr>
      </p:pic>
      <p:pic>
        <p:nvPicPr>
          <p:cNvPr id="3075" name="Picture 3" descr="C:\Users\user\Desktop\на площадку\Лиханова\0006-009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782" y1="78614" x2="26782" y2="78614"/>
                        <a14:foregroundMark x1="38229" y1="80396" x2="38229" y2="80396"/>
                        <a14:foregroundMark x1="68143" y1="83960" x2="68143" y2="83960"/>
                        <a14:foregroundMark x1="77754" y1="80396" x2="77754" y2="80396"/>
                        <a14:foregroundMark x1="64579" y1="83069" x2="66739" y2="86139"/>
                        <a14:foregroundMark x1="79482" y1="79505" x2="77754" y2="81782"/>
                        <a14:foregroundMark x1="36933" y1="38713" x2="36933" y2="49406"/>
                        <a14:foregroundMark x1="31210" y1="40891" x2="32505" y2="44950"/>
                        <a14:backgroundMark x1="51404" y1="16040" x2="86069" y2="7376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1962559" cy="1944216"/>
          </a:xfrm>
          <a:prstGeom prst="rect">
            <a:avLst/>
          </a:prstGeom>
          <a:noFill/>
        </p:spPr>
      </p:pic>
      <p:pic>
        <p:nvPicPr>
          <p:cNvPr id="2051" name="Picture 3" descr="C:\Users\user\Desktop\Лиханова И.П. Григорьева Н.С., 90\Лиханова\fuente-ornament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77" b="98011" l="9659" r="8977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1463675" cy="146367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68960"/>
            <a:ext cx="2520167" cy="162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https://gas-kvas.com/uploads/posts/2023-01/1673589213_gas-kvas-com-p-detskii-risunok-peshekhodnii-perekhod-28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5" b="95806" l="7616" r="89901">
                        <a14:foregroundMark x1="14570" y1="5740" x2="15397" y2="93598"/>
                        <a14:foregroundMark x1="30795" y1="54525" x2="57781" y2="57395"/>
                        <a14:foregroundMark x1="31126" y1="59161" x2="58609" y2="55629"/>
                        <a14:foregroundMark x1="31126" y1="64238" x2="61921" y2="62031"/>
                        <a14:foregroundMark x1="77152" y1="79691" x2="26821" y2="79691"/>
                        <a14:foregroundMark x1="69868" y1="70640" x2="28808" y2="71744"/>
                        <a14:foregroundMark x1="64735" y1="66667" x2="28808" y2="64901"/>
                        <a14:foregroundMark x1="57781" y1="60265" x2="31126" y2="59161"/>
                        <a14:foregroundMark x1="40066" y1="62693" x2="40066" y2="62693"/>
                        <a14:foregroundMark x1="42881" y1="61369" x2="29139" y2="6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3" y="3055067"/>
            <a:ext cx="2136656" cy="150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flomaster.club/uploads/posts/2021-11/1637704182_37-flomaster-club-p-gori-risunok-dlya-detei-detskie-41.pn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94" b="89641" l="1628" r="99070">
                        <a14:foregroundMark x1="60233" y1="41015" x2="60233" y2="41015"/>
                        <a14:foregroundMark x1="58837" y1="39958" x2="58837" y2="39958"/>
                        <a14:foregroundMark x1="58372" y1="39535" x2="52791" y2="33404"/>
                        <a14:foregroundMark x1="77907" y1="38266" x2="71860" y2="18816"/>
                        <a14:foregroundMark x1="60233" y1="23256" x2="53488" y2="11205"/>
                        <a14:foregroundMark x1="20233" y1="35941" x2="28837" y2="26216"/>
                        <a14:foregroundMark x1="52791" y1="10359" x2="38605" y2="24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32" y="4716318"/>
            <a:ext cx="1764665" cy="1945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2.77778E-7 -0.19953 " pathEditMode="relative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2986 L -0.30052 -0.19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2.96296E-6 L -0.35 -0.18866 " pathEditMode="relative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92593E-6 C 0.00156 -0.01458 0.00173 -0.0287 0.00555 -0.04259 C 0.00903 -0.07152 0.00989 -0.10254 0.01597 -0.13078 C 0.01736 -0.14606 0.01944 -0.16087 0.0217 -0.17592 C 0.02309 -0.20647 0.02899 -0.23518 0.03194 -0.26527 C 0.03507 -0.2986 0.03646 -0.33495 0.0434 -0.36712 C 0.04444 -0.37962 0.04479 -0.39189 0.04809 -0.4037 C 0.04965 -0.41458 0.05416 -0.42684 0.05469 -0.43772 C 0.05503 -0.44397 0.05469 -0.45022 0.05469 -0.45647 " pathEditMode="relative" ptsTypes="ffffffffA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C 0.00329 -0.01898 0.00017 -0.13843 0.00086 -0.15972 C 0.00104 -0.16783 0.00225 -0.17685 0.00572 -0.18357 C 0.00677 -0.20278 0.00798 -0.2213 0.01128 -0.24005 C 0.01197 -0.2551 0.01093 -0.30857 0.0151 -0.32315 C 0.0184 -0.34653 0.01927 -0.3706 0.02361 -0.39352 C 0.02482 -0.40718 0.02638 -0.42014 0.02638 -0.4338 " pathEditMode="relative" ptsTypes="ffffffA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«Много чего?»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Цель:  словоизменение имён существительных в родительном падеже множественного числа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Задание</a:t>
            </a:r>
            <a:r>
              <a:rPr lang="ru-RU" sz="1400" dirty="0" smtClean="0">
                <a:solidFill>
                  <a:schemeClr val="tx1"/>
                </a:solidFill>
              </a:rPr>
              <a:t>: Много чего в городе? </a:t>
            </a:r>
            <a:r>
              <a:rPr lang="ru-RU" sz="1400" b="1" dirty="0" smtClean="0">
                <a:solidFill>
                  <a:schemeClr val="tx1"/>
                </a:solidFill>
              </a:rPr>
              <a:t>Проговори</a:t>
            </a:r>
            <a:r>
              <a:rPr lang="ru-RU" sz="1400" dirty="0" smtClean="0">
                <a:solidFill>
                  <a:schemeClr val="tx1"/>
                </a:solidFill>
              </a:rPr>
              <a:t>: «много домов, много машин, много клумб, много  фонтанов, много памятников. Много Парков)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user\Desktop\Лиханова\Картинки-домик-с-окошками-для-детей-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3" b="96707" l="903" r="96840">
                        <a14:foregroundMark x1="93905" y1="51198" x2="95260" y2="91617"/>
                        <a14:foregroundMark x1="2032" y1="52695" x2="1129" y2="94611"/>
                        <a14:foregroundMark x1="4966" y1="94611" x2="96840" y2="94311"/>
                        <a14:backgroundMark x1="3160" y1="52395" x2="2709" y2="92814"/>
                        <a14:backgroundMark x1="3386" y1="94311" x2="99097" y2="93713"/>
                        <a14:backgroundMark x1="4289" y1="94311" x2="96163" y2="95808"/>
                        <a14:backgroundMark x1="2032" y1="56287" x2="451" y2="9281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291336" cy="1728192"/>
          </a:xfrm>
          <a:prstGeom prst="rect">
            <a:avLst/>
          </a:prstGeom>
          <a:noFill/>
        </p:spPr>
      </p:pic>
      <p:pic>
        <p:nvPicPr>
          <p:cNvPr id="5124" name="Picture 4" descr="C:\Users\user\Desktop\Лиханова\unna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89744" l="1709" r="9957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1944216" cy="1944216"/>
          </a:xfrm>
          <a:prstGeom prst="rect">
            <a:avLst/>
          </a:prstGeom>
          <a:noFill/>
        </p:spPr>
      </p:pic>
      <p:pic>
        <p:nvPicPr>
          <p:cNvPr id="5126" name="Picture 6" descr="C:\Users\user\Desktop\Лиханова\fuente-la-casa-el-jardin-10965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45" b="97021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9" y="4581128"/>
            <a:ext cx="2088232" cy="1806327"/>
          </a:xfrm>
          <a:prstGeom prst="rect">
            <a:avLst/>
          </a:prstGeom>
          <a:noFill/>
        </p:spPr>
      </p:pic>
      <p:pic>
        <p:nvPicPr>
          <p:cNvPr id="4098" name="Picture 2" descr="C:\Users\user\Desktop\на площадку\Лиханова\b3413b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9167" l="6322" r="9448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2838229" cy="170993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48" b="95642" l="10000" r="90000">
                        <a14:foregroundMark x1="37214" y1="93947" x2="51214" y2="8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1128"/>
            <a:ext cx="2353164" cy="183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static.vecteezy.com/system/resources/previews/000/131/274/original/free-park-vecto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776" l="2143" r="9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79" y="4468054"/>
            <a:ext cx="294406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solidFill>
                  <a:srgbClr val="C00000"/>
                </a:solidFill>
              </a:rPr>
              <a:t>«Сосчитай»</a:t>
            </a:r>
            <a:r>
              <a:rPr lang="ru-RU" sz="4800" dirty="0" smtClean="0">
                <a:solidFill>
                  <a:srgbClr val="C00000"/>
                </a:solidFill>
              </a:rPr>
              <a:t/>
            </a:r>
            <a:br>
              <a:rPr lang="ru-RU" sz="48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Цель: согласование имён существительных  с числительными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Задание</a:t>
            </a:r>
            <a:r>
              <a:rPr lang="ru-RU" sz="1600" dirty="0" smtClean="0">
                <a:solidFill>
                  <a:schemeClr val="tx1"/>
                </a:solidFill>
              </a:rPr>
              <a:t>: Сосчитай, сколько предметов (один фонтан, два фонтана, три фонтана,…..,  дорога, вокзал)</a:t>
            </a:r>
            <a:endParaRPr lang="ru-RU" sz="1600" dirty="0"/>
          </a:p>
        </p:txBody>
      </p:sp>
      <p:pic>
        <p:nvPicPr>
          <p:cNvPr id="4" name="Picture 6" descr="C:\Users\user\Desktop\Лиханова\fuente-la-casa-el-jardin-10965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4" b="95745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7" y="1844824"/>
            <a:ext cx="1512168" cy="1388368"/>
          </a:xfrm>
          <a:prstGeom prst="rect">
            <a:avLst/>
          </a:prstGeom>
          <a:noFill/>
        </p:spPr>
      </p:pic>
      <p:pic>
        <p:nvPicPr>
          <p:cNvPr id="5" name="Picture 6" descr="C:\Users\user\Desktop\Лиханова\fuente-la-casa-el-jardin-10965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5" b="95745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1512168" cy="1388368"/>
          </a:xfrm>
          <a:prstGeom prst="rect">
            <a:avLst/>
          </a:prstGeom>
          <a:noFill/>
        </p:spPr>
      </p:pic>
      <p:pic>
        <p:nvPicPr>
          <p:cNvPr id="6" name="Picture 6" descr="C:\Users\user\Desktop\Лиханова\fuente-la-casa-el-jardin-109658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4" b="95106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1512168" cy="1388368"/>
          </a:xfrm>
          <a:prstGeom prst="rect">
            <a:avLst/>
          </a:prstGeom>
          <a:noFill/>
        </p:spPr>
      </p:pic>
      <p:pic>
        <p:nvPicPr>
          <p:cNvPr id="7" name="Picture 6" descr="C:\Users\user\Desktop\Лиханова\fuente-la-casa-el-jardin-10965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5" b="95957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1512168" cy="1388368"/>
          </a:xfrm>
          <a:prstGeom prst="rect">
            <a:avLst/>
          </a:prstGeom>
          <a:noFill/>
        </p:spPr>
      </p:pic>
      <p:pic>
        <p:nvPicPr>
          <p:cNvPr id="8" name="Picture 6" descr="C:\Users\user\Desktop\Лиханова\fuente-la-casa-el-jardin-10965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5" b="94681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08304" y="1772816"/>
            <a:ext cx="1512168" cy="1388368"/>
          </a:xfrm>
          <a:prstGeom prst="rect">
            <a:avLst/>
          </a:prstGeom>
          <a:noFill/>
        </p:spPr>
      </p:pic>
      <p:pic>
        <p:nvPicPr>
          <p:cNvPr id="1026" name="Picture 2" descr="C:\Users\user\Desktop\Лиханова И.П. Григорьева Н.С., 90\Лиханова\0006-009-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353" l="321" r="95192">
                        <a14:foregroundMark x1="35897" y1="40000" x2="35897" y2="40000"/>
                        <a14:foregroundMark x1="31090" y1="35588" x2="31090" y2="38824"/>
                        <a14:foregroundMark x1="41667" y1="79118" x2="22436" y2="79118"/>
                        <a14:foregroundMark x1="76923" y1="85588" x2="76923" y2="8558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1296144" cy="1413754"/>
          </a:xfrm>
          <a:prstGeom prst="rect">
            <a:avLst/>
          </a:prstGeom>
          <a:noFill/>
        </p:spPr>
      </p:pic>
      <p:pic>
        <p:nvPicPr>
          <p:cNvPr id="10" name="Picture 2" descr="C:\Users\user\Desktop\Лиханова И.П. Григорьева Н.С., 90\Лиханова\0006-009-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588" l="0" r="99038">
                        <a14:foregroundMark x1="34615" y1="38824" x2="34615" y2="38824"/>
                        <a14:foregroundMark x1="40385" y1="81471" x2="22436" y2="75294"/>
                        <a14:foregroundMark x1="75641" y1="83235" x2="75641" y2="83235"/>
                        <a14:foregroundMark x1="66346" y1="81471" x2="66346" y2="81471"/>
                        <a14:foregroundMark x1="35897" y1="92353" x2="35897" y2="92353"/>
                        <a14:foregroundMark x1="92308" y1="82647" x2="94231" y2="9352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1296144" cy="1413754"/>
          </a:xfrm>
          <a:prstGeom prst="rect">
            <a:avLst/>
          </a:prstGeom>
          <a:noFill/>
        </p:spPr>
      </p:pic>
      <p:pic>
        <p:nvPicPr>
          <p:cNvPr id="13" name="Рисунок 12" descr="https://www.pribaikal.ru/uploads/pics/prbaikal2010071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100000" l="25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7" y="5157192"/>
            <a:ext cx="1727131" cy="15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www.pribaikal.ru/uploads/pics/prbaikal2010071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100000" l="25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81" y="5153337"/>
            <a:ext cx="1727131" cy="157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www.pribaikal.ru/uploads/pics/prbaikal20100717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100000" l="2500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53337"/>
            <a:ext cx="1727131" cy="1570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«Посчитай-ка»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Цель: согласование имён существительных  и прилагательных с числительными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Задание</a:t>
            </a:r>
            <a:r>
              <a:rPr lang="ru-RU" sz="1400" dirty="0" smtClean="0">
                <a:solidFill>
                  <a:schemeClr val="tx1"/>
                </a:solidFill>
              </a:rPr>
              <a:t>: Это пешеходный переход. А если их два,  как мы про них скажем?(два пешеходных перехода, пять длинных дорог)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9219" name="Picture 3" descr="C:\Users\user\Desktop\на площадку\Лиханова\0006-009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24" b="97723" l="6479" r="94816">
                        <a14:foregroundMark x1="37257" y1="40297" x2="37257" y2="40297"/>
                        <a14:foregroundMark x1="31533" y1="39703" x2="31533" y2="39703"/>
                        <a14:foregroundMark x1="29914" y1="47426" x2="38661" y2="47129"/>
                        <a14:foregroundMark x1="24622" y1="79010" x2="40713" y2="81287"/>
                        <a14:foregroundMark x1="66199" y1="84356" x2="66199" y2="84356"/>
                        <a14:foregroundMark x1="77970" y1="80693" x2="77970" y2="8069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233863" cy="3033861"/>
          </a:xfrm>
          <a:prstGeom prst="rect">
            <a:avLst/>
          </a:prstGeom>
          <a:noFill/>
        </p:spPr>
      </p:pic>
      <p:pic>
        <p:nvPicPr>
          <p:cNvPr id="9220" name="Picture 4" descr="C:\Users\user\Desktop\на площадку\Лиханова\3ee39f5c839928383ef95f870372127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" b="98492" l="0" r="9970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2808312" cy="24806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23488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544522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5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906</TotalTime>
  <Words>73</Words>
  <Application>Microsoft Office PowerPoint</Application>
  <PresentationFormat>Экран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Аптека</vt:lpstr>
      <vt:lpstr>Тема «Город»</vt:lpstr>
      <vt:lpstr> «Четвертый лишний» Цель: активизация словаря Задание : что лишнее? (дом, нора, магазин. транспорт). Докажи</vt:lpstr>
      <vt:lpstr> «Четвертый лишний» Цель: активизация словаря Задание : что лишнее? (машина, детская площадка, огород, фонтан) Докажи.</vt:lpstr>
      <vt:lpstr> «Четвертый лишний» Цель: активизация словаря Задание :что лишнее? (памятник, светофор, дома, теплица) Докажи.</vt:lpstr>
      <vt:lpstr>«Один-много» Цель: образование множественного числа существительных Задание: Назови предмет  (светофор). А это что? (светофоры, машины, остановки)</vt:lpstr>
      <vt:lpstr>«Продолжи ряд» Цель: словоизменение имён существительных в винительном падеже Задание: назови, что и кого увидим в городе на прогулке ( дома, фонтан, пешеходный переход, транспорт, дорогу)</vt:lpstr>
      <vt:lpstr>«Много чего?» Цель:  словоизменение имён существительных в родительном падеже множественного числа  Задание: Много чего в городе? Проговори: «много домов, много машин, много клумб, много  фонтанов, много памятников. Много Парков)</vt:lpstr>
      <vt:lpstr>«Сосчитай» Цель: согласование имён существительных  с числительными Задание: Сосчитай, сколько предметов (один фонтан, два фонтана, три фонтана,…..,  дорога, вокзал)</vt:lpstr>
      <vt:lpstr>«Посчитай-ка» Цель: согласование имён существительных  и прилагательных с числительными Задание: Это пешеходный переход. А если их два,  как мы про них скажем?(два пешеходных перехода, пять длинных дорог)</vt:lpstr>
      <vt:lpstr>« гномик» Цель: словообразование с помощью уменьшительно-ласкательных  суффиксов Задание: Подбери предметы для гномика и назови (домик, светофорчик, фонтанчик, клумбочка)</vt:lpstr>
      <vt:lpstr>Источники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город Иркутск</dc:title>
  <dc:creator>Пользователь</dc:creator>
  <cp:lastModifiedBy>Пользователь Windows</cp:lastModifiedBy>
  <cp:revision>70</cp:revision>
  <dcterms:created xsi:type="dcterms:W3CDTF">2016-03-18T07:36:43Z</dcterms:created>
  <dcterms:modified xsi:type="dcterms:W3CDTF">2023-11-29T04:23:52Z</dcterms:modified>
</cp:coreProperties>
</file>