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5" r:id="rId3"/>
    <p:sldId id="266" r:id="rId4"/>
    <p:sldId id="267" r:id="rId5"/>
    <p:sldId id="278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66BD3"/>
    <a:srgbClr val="FF0000"/>
    <a:srgbClr val="FC6464"/>
    <a:srgbClr val="C8A098"/>
    <a:srgbClr val="EB7578"/>
    <a:srgbClr val="FAA4A4"/>
    <a:srgbClr val="5FE21E"/>
    <a:srgbClr val="D32D45"/>
    <a:srgbClr val="666699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8C73FC-9D6E-43CD-AC06-7B07024DA82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8216B5-987F-40F8-9DC8-8A1C2A6A9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396" y="0"/>
            <a:ext cx="12256396" cy="73152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52916" y="2624070"/>
            <a:ext cx="8562840" cy="20670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5470" y="2952481"/>
            <a:ext cx="8255357" cy="1738648"/>
          </a:xfrm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marL="0" indent="0">
              <a:buNone/>
            </a:pP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Одну сотую часть числа (величины) называют </a:t>
            </a:r>
            <a:r>
              <a:rPr lang="ru-RU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ПРОЦЕНТОМ </a:t>
            </a: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этого числа (величины).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53" y="850006"/>
            <a:ext cx="6270940" cy="1558343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  <a:prstDash val="lgDashDot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4800" b="1" spc="300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Что такое процент?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16686" y="5066226"/>
            <a:ext cx="6993228" cy="18738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энциклопедии это определение формулируют так: </a:t>
            </a:r>
            <a: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ПРОЦЕНТОМ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НАЗЫВАЮТ СОТУЮ ЧАСТЬ ЦЕЛОГО, ПРИНИМАЕМОГО ЗА ЕДИНИЦУ</a:t>
            </a:r>
            <a:r>
              <a:rPr lang="ru-RU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23756" r="12159" b="470"/>
          <a:stretch/>
        </p:blipFill>
        <p:spPr>
          <a:xfrm>
            <a:off x="9414456" y="682580"/>
            <a:ext cx="1903900" cy="172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2633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92C52E-1D7F-4C45-8D9A-3B65F3CAF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869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B7386-AA1B-4BD3-9930-6C2785DA3F5D}"/>
              </a:ext>
            </a:extLst>
          </p:cNvPr>
          <p:cNvSpPr txBox="1">
            <a:spLocks/>
          </p:cNvSpPr>
          <p:nvPr/>
        </p:nvSpPr>
        <p:spPr>
          <a:xfrm>
            <a:off x="288162" y="0"/>
            <a:ext cx="11615672" cy="13054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  <a:prstDash val="lgDashDot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-1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Продавцы</a:t>
            </a:r>
            <a:endParaRPr lang="ru-RU" b="1" spc="-150" dirty="0">
              <a:solidFill>
                <a:schemeClr val="tx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9C9C4B-0EEE-4E73-A0CB-C627DF12DC44}"/>
                  </a:ext>
                </a:extLst>
              </p:cNvPr>
              <p:cNvSpPr txBox="1"/>
              <p:nvPr/>
            </p:nvSpPr>
            <p:spPr>
              <a:xfrm>
                <a:off x="288162" y="1526959"/>
                <a:ext cx="5548544" cy="4852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Задача 1: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способ: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1)5000*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(р) – повышение цены.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2)5000+1000=6000 (р) – новая цена.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6000р.</a:t>
                </a:r>
              </a:p>
              <a:p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способ: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1)100+20=120 (%) – новая цена составляет от старой.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2)5000*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=6000</m:t>
                    </m:r>
                  </m:oMath>
                </a14:m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(р) – новая цена.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6000р.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9C9C4B-0EEE-4E73-A0CB-C627DF12D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62" y="1526959"/>
                <a:ext cx="5548544" cy="4852610"/>
              </a:xfrm>
              <a:prstGeom prst="rect">
                <a:avLst/>
              </a:prstGeom>
              <a:blipFill>
                <a:blip r:embed="rId3" cstate="print"/>
                <a:stretch>
                  <a:fillRect l="-1758" t="-1004" b="-2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1E049D-CC47-4635-A16C-4A097145EBA0}"/>
                  </a:ext>
                </a:extLst>
              </p:cNvPr>
              <p:cNvSpPr txBox="1"/>
              <p:nvPr/>
            </p:nvSpPr>
            <p:spPr>
              <a:xfrm>
                <a:off x="5693547" y="1466459"/>
                <a:ext cx="6210287" cy="5391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Задача 2: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1)100-15=85 (%) – новая цена составляет от старой.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2)34: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85</m:t>
                        </m:r>
                      </m:num>
                      <m:den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(р) – первоначальная цена альбома.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40р.</a:t>
                </a:r>
              </a:p>
              <a:p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Задача 3: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1)432: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=480</m:t>
                    </m:r>
                  </m:oMath>
                </a14:m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(р) – стоимость товара до снижения цены на 10%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2)480: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(р) – первоначальная цена товара.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600р.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1E049D-CC47-4635-A16C-4A097145E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547" y="1466459"/>
                <a:ext cx="6210287" cy="5391541"/>
              </a:xfrm>
              <a:prstGeom prst="rect">
                <a:avLst/>
              </a:prstGeom>
              <a:blipFill>
                <a:blip r:embed="rId4" cstate="print"/>
                <a:stretch>
                  <a:fillRect l="-1668" t="-1018" b="-22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0450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17FB5E-32A6-4C5D-A2E7-933ED5831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8697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3513E97-FE79-4D1B-A859-E0A9BF5B7C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433" y="0"/>
            <a:ext cx="10005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549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742DE8-B6FB-46D9-8D14-B3A0EB931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3947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5DFB7E7-2940-4E3C-A7D9-CE4BAD524272}"/>
              </a:ext>
            </a:extLst>
          </p:cNvPr>
          <p:cNvSpPr/>
          <p:nvPr/>
        </p:nvSpPr>
        <p:spPr>
          <a:xfrm>
            <a:off x="843379" y="406032"/>
            <a:ext cx="10795247" cy="5788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b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1) 100% + 20% = 120%</a:t>
            </a:r>
            <a:b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2) 400 * 120/100 = 480 (з) – получили придворные после повышения.</a:t>
            </a:r>
            <a:b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3) 100% – 20% = 80%</a:t>
            </a:r>
            <a:b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4) 480 * 80/100 = 384 (з) – получили придворные после понижения.</a:t>
            </a:r>
            <a:b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Ответ: король был прав. Это хитрый финансовый ход.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84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86978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05307" y="141670"/>
            <a:ext cx="10801082" cy="1094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  <a:prstDash val="lgDashDot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Нахождение процента от числа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500326" y="3367904"/>
                <a:ext cx="8038711" cy="995337"/>
              </a:xfrm>
              <a:prstGeom prst="rect">
                <a:avLst/>
              </a:prstGeom>
              <a:noFill/>
              <a:ln w="57150">
                <a:solidFill>
                  <a:srgbClr val="D32D45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-15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p %   </a:t>
                </a:r>
                <a:r>
                  <a:rPr lang="ru-RU" sz="4400" b="1" spc="-150" dirty="0">
                    <a:latin typeface="Century Gothic" panose="020B0502020202020204" pitchFamily="34" charset="0"/>
                  </a:rPr>
                  <a:t>от числа </a:t>
                </a:r>
                <a:r>
                  <a:rPr lang="ru-RU" sz="4400" b="1" spc="-15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а</a:t>
                </a:r>
                <a:r>
                  <a:rPr lang="ru-RU" sz="4400" b="1" spc="-150" dirty="0">
                    <a:latin typeface="Century Gothic" panose="020B0502020202020204" pitchFamily="34" charset="0"/>
                  </a:rPr>
                  <a:t> равно</a:t>
                </a:r>
                <a14:m>
                  <m:oMath xmlns:m="http://schemas.openxmlformats.org/officeDocument/2006/math">
                    <m:r>
                      <a:rPr lang="ru-RU" sz="4400" b="1" i="0" spc="-150" smtClean="0">
                        <a:latin typeface="Cambria Math" panose="02040503050406030204" pitchFamily="18" charset="0"/>
                      </a:rPr>
                      <m:t>  а∗</m:t>
                    </m:r>
                    <m:f>
                      <m:fPr>
                        <m:ctrlPr>
                          <a:rPr lang="ru-RU" sz="4400" b="1" i="1" spc="-15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pc="-150" smtClean="0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4400" b="1" i="1" spc="-150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ru-RU" sz="4400" b="1" spc="-150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6" y="3367904"/>
                <a:ext cx="8038711" cy="995337"/>
              </a:xfrm>
              <a:prstGeom prst="rect">
                <a:avLst/>
              </a:prstGeom>
              <a:blipFill>
                <a:blip r:embed="rId3" cstate="print"/>
                <a:stretch>
                  <a:fillRect l="-2711" t="-3468" b="-8092"/>
                </a:stretch>
              </a:blipFill>
              <a:ln w="57150">
                <a:solidFill>
                  <a:srgbClr val="D32D45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618" y="3223867"/>
            <a:ext cx="2143125" cy="259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008" y="1378042"/>
            <a:ext cx="1104400" cy="1104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9" t="3568" r="49875" b="50235"/>
          <a:stretch/>
        </p:blipFill>
        <p:spPr>
          <a:xfrm>
            <a:off x="9356543" y="1378042"/>
            <a:ext cx="1957506" cy="198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42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960" y="0"/>
            <a:ext cx="12249960" cy="6988859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05307" y="141670"/>
            <a:ext cx="10801082" cy="1094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  <a:prstDash val="lgDashDot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Нахождение числа по данному проценту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270987" y="1801167"/>
                <a:ext cx="9650026" cy="2518125"/>
              </a:xfrm>
              <a:prstGeom prst="rect">
                <a:avLst/>
              </a:prstGeom>
              <a:noFill/>
              <a:ln w="57150">
                <a:solidFill>
                  <a:srgbClr val="D32D4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spc="-150" dirty="0">
                    <a:latin typeface="Century Gothic" panose="020B0502020202020204" pitchFamily="34" charset="0"/>
                  </a:rPr>
                  <a:t>Если </a:t>
                </a:r>
                <a:r>
                  <a:rPr lang="en-US" sz="4400" b="1" spc="-15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p %   </a:t>
                </a:r>
                <a:r>
                  <a:rPr lang="ru-RU" sz="4400" b="1" spc="-150" dirty="0">
                    <a:latin typeface="Century Gothic" panose="020B0502020202020204" pitchFamily="34" charset="0"/>
                  </a:rPr>
                  <a:t>какого–</a:t>
                </a:r>
                <a:r>
                  <a:rPr lang="ru-RU" sz="4400" b="1" spc="-150" dirty="0" err="1">
                    <a:latin typeface="Century Gothic" panose="020B0502020202020204" pitchFamily="34" charset="0"/>
                  </a:rPr>
                  <a:t>нибудь</a:t>
                </a:r>
                <a:r>
                  <a:rPr lang="ru-RU" sz="4400" b="1" spc="-150" dirty="0">
                    <a:latin typeface="Century Gothic" panose="020B0502020202020204" pitchFamily="34" charset="0"/>
                  </a:rPr>
                  <a:t> числа равно </a:t>
                </a:r>
                <a:r>
                  <a:rPr lang="en-US" sz="4400" b="1" spc="-15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b</a:t>
                </a:r>
                <a:r>
                  <a:rPr lang="en-US" sz="4400" b="1" spc="-150" dirty="0">
                    <a:latin typeface="Century Gothic" panose="020B0502020202020204" pitchFamily="34" charset="0"/>
                  </a:rPr>
                  <a:t>, </a:t>
                </a:r>
              </a:p>
              <a:p>
                <a:pPr algn="ctr"/>
                <a:r>
                  <a:rPr lang="ru-RU" sz="4400" b="1" spc="-150" dirty="0">
                    <a:latin typeface="Century Gothic" panose="020B0502020202020204" pitchFamily="34" charset="0"/>
                  </a:rPr>
                  <a:t>то это число равно  </a:t>
                </a:r>
                <a:r>
                  <a:rPr lang="en-US" sz="4400" b="1" spc="-150" dirty="0">
                    <a:latin typeface="Century Gothic" panose="020B0502020202020204" pitchFamily="34" charset="0"/>
                  </a:rPr>
                  <a:t>b</a:t>
                </a:r>
                <a:r>
                  <a:rPr lang="ru-RU" sz="4400" b="1" spc="-150" dirty="0">
                    <a:latin typeface="Century Gothic" panose="020B0502020202020204" pitchFamily="34" charset="0"/>
                  </a:rPr>
                  <a:t>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pc="-15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pc="-150" smtClean="0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4400" b="1" i="1" spc="-150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4400" b="1" spc="-150" dirty="0">
                    <a:latin typeface="Century Gothic" panose="020B0502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pc="-15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pc="-150" smtClean="0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ru-RU" sz="4400" b="1" i="1" spc="-150" smtClean="0">
                            <a:latin typeface="Cambria Math" panose="02040503050406030204" pitchFamily="18" charset="0"/>
                          </a:rPr>
                          <m:t> ∙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 spc="-150" smtClean="0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endParaRPr lang="ru-RU" sz="4400" b="1" spc="-150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87" y="1801167"/>
                <a:ext cx="9650026" cy="2518125"/>
              </a:xfrm>
              <a:prstGeom prst="rect">
                <a:avLst/>
              </a:prstGeom>
              <a:blipFill>
                <a:blip r:embed="rId4" cstate="print"/>
                <a:stretch>
                  <a:fillRect t="-3783"/>
                </a:stretch>
              </a:blipFill>
              <a:ln w="57150">
                <a:solidFill>
                  <a:srgbClr val="D32D45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145" y="4733340"/>
            <a:ext cx="1735111" cy="208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595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351" y="3191261"/>
            <a:ext cx="2722558" cy="30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05307" y="141670"/>
            <a:ext cx="10801082" cy="1094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  <a:prstDash val="lgDashDot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Нахождение процентного отношения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725860" y="2430027"/>
                <a:ext cx="8559976" cy="152246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D32D4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b="1" spc="-150" dirty="0">
                    <a:latin typeface="Century Gothic" panose="020B0502020202020204" pitchFamily="34" charset="0"/>
                  </a:rPr>
                  <a:t>Число </a:t>
                </a:r>
                <a:r>
                  <a:rPr lang="ru-RU" sz="4000" b="1" spc="-15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а</a:t>
                </a:r>
                <a:r>
                  <a:rPr lang="ru-RU" sz="4000" b="1" spc="-150" dirty="0">
                    <a:latin typeface="Century Gothic" panose="020B0502020202020204" pitchFamily="34" charset="0"/>
                  </a:rPr>
                  <a:t>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pc="-15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pc="-150" smtClean="0">
                            <a:latin typeface="Cambria Math" panose="02040503050406030204" pitchFamily="18" charset="0"/>
                          </a:rPr>
                          <m:t>а</m:t>
                        </m:r>
                      </m:num>
                      <m:den>
                        <m:r>
                          <a:rPr lang="en-US" sz="4000" b="1" i="1" spc="-150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4000" b="1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4000" b="1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     от числа </m:t>
                    </m:r>
                    <m:r>
                      <a:rPr lang="en-US" sz="4000" b="1" i="1" spc="-15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ru-RU" sz="4000" b="1" spc="-150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860" y="2430027"/>
                <a:ext cx="8559976" cy="1522468"/>
              </a:xfrm>
              <a:prstGeom prst="rect">
                <a:avLst/>
              </a:prstGeom>
              <a:blipFill>
                <a:blip r:embed="rId4" cstate="print"/>
                <a:stretch>
                  <a:fillRect t="-2326"/>
                </a:stretch>
              </a:blipFill>
              <a:ln w="57150">
                <a:solidFill>
                  <a:srgbClr val="D32D45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0" t="5823" r="69705" b="52863"/>
          <a:stretch/>
        </p:blipFill>
        <p:spPr>
          <a:xfrm>
            <a:off x="10168064" y="1429378"/>
            <a:ext cx="1981007" cy="242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246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79868A1-DBAC-4839-BAE9-82A35124C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038" t="28609" r="31335" b="22460"/>
          <a:stretch/>
        </p:blipFill>
        <p:spPr>
          <a:xfrm>
            <a:off x="1533071" y="0"/>
            <a:ext cx="9125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58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93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5872" y="141670"/>
            <a:ext cx="11615672" cy="13054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  <a:prstDash val="lgDashDot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Профессии и проценты</a:t>
            </a:r>
            <a:endParaRPr lang="ru-RU" b="1" spc="-150" dirty="0">
              <a:solidFill>
                <a:schemeClr val="tx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15" y="1661375"/>
            <a:ext cx="1144992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A66BD3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/>
              <a:t>С задачами на вычисление процентов встречаются люди этих профессий: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1212" y="6077046"/>
            <a:ext cx="1870577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/>
              <a:t>ФАРМАЦЕВТ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820" y="2519221"/>
            <a:ext cx="1547218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D32D45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/>
              <a:t>АГРОНОМ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4043" y="6065949"/>
            <a:ext cx="1253869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/>
              <a:t>фермер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87793" y="2618276"/>
            <a:ext cx="984565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/>
              <a:t>повар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6069" y="2581422"/>
            <a:ext cx="148502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/>
              <a:t>продавец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48422" y="6053070"/>
            <a:ext cx="1492716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/>
              <a:t>бухгалтер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9236" y="6065949"/>
            <a:ext cx="1124603" cy="461665"/>
          </a:xfrm>
          <a:prstGeom prst="rect">
            <a:avLst/>
          </a:prstGeom>
          <a:noFill/>
          <a:ln w="57150">
            <a:solidFill>
              <a:srgbClr val="FAA4A4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/>
              <a:t>статист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7540" y="2464982"/>
            <a:ext cx="1585178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/>
              <a:t>товаровед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2977" y="2579256"/>
            <a:ext cx="1634935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A66BD3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/>
              <a:t>Экономист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8072" y="3284470"/>
            <a:ext cx="1663392" cy="23601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077" y="3306268"/>
            <a:ext cx="1724428" cy="25575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8041" y="3426142"/>
            <a:ext cx="1430491" cy="22623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81" y="3197659"/>
            <a:ext cx="2648097" cy="264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44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5D0B8C-6197-4E28-AF2F-CEE66EF9F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8697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71389F7-A7EC-4B3B-8326-1B232C834B04}"/>
              </a:ext>
            </a:extLst>
          </p:cNvPr>
          <p:cNvSpPr txBox="1">
            <a:spLocks/>
          </p:cNvSpPr>
          <p:nvPr/>
        </p:nvSpPr>
        <p:spPr>
          <a:xfrm>
            <a:off x="288162" y="0"/>
            <a:ext cx="11615672" cy="13054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  <a:prstDash val="lgDashDot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Повара-технологи</a:t>
            </a:r>
            <a:endParaRPr lang="ru-RU" b="1" spc="-150" dirty="0">
              <a:solidFill>
                <a:schemeClr val="tx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A2C25A-4F80-4620-85D4-01B08CBCE244}"/>
                  </a:ext>
                </a:extLst>
              </p:cNvPr>
              <p:cNvSpPr txBox="1"/>
              <p:nvPr/>
            </p:nvSpPr>
            <p:spPr>
              <a:xfrm>
                <a:off x="63259" y="1305464"/>
                <a:ext cx="6032739" cy="619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Задача 1: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 2+1+4+5+3=15 (кг) – всего фруктов.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∗100=20</m:t>
                    </m:r>
                    <m:d>
                      <m:d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−составляют груши в компоте.</m:t>
                    </m:r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Ответ: 20%</a:t>
                </a:r>
              </a:p>
              <a:p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Задача 3: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1)630: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=630∗</m:t>
                    </m:r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=2625</m:t>
                    </m:r>
                    <m:d>
                      <m:d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кг</m:t>
                        </m:r>
                      </m:e>
                    </m:d>
                  </m:oMath>
                </a14:m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сливок нужно для приготовления 630 кг масла.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2)2625: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=2625∗</m:t>
                    </m:r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=12500(кг)</m:t>
                    </m:r>
                  </m:oMath>
                </a14:m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молока нужно для приготовления 630 кг масла.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12500 кг.</a:t>
                </a:r>
              </a:p>
              <a:p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/>
                  <a:t> </a:t>
                </a:r>
              </a:p>
              <a:p>
                <a:r>
                  <a:rPr lang="ru-RU" dirty="0"/>
                  <a:t>   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A2C25A-4F80-4620-85D4-01B08CBCE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" y="1305464"/>
                <a:ext cx="6032739" cy="6190541"/>
              </a:xfrm>
              <a:prstGeom prst="rect">
                <a:avLst/>
              </a:prstGeom>
              <a:blipFill>
                <a:blip r:embed="rId3" cstate="print"/>
                <a:stretch>
                  <a:fillRect l="-1616" t="-8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A7F72E-4F30-4BE2-864C-C6F9B40A3BC0}"/>
                  </a:ext>
                </a:extLst>
              </p:cNvPr>
              <p:cNvSpPr txBox="1"/>
              <p:nvPr/>
            </p:nvSpPr>
            <p:spPr>
              <a:xfrm>
                <a:off x="5871095" y="1305464"/>
                <a:ext cx="6257642" cy="571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Задача 2: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способ: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 200*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=60 </m:t>
                    </m:r>
                    <m:d>
                      <m:d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кг</m:t>
                        </m:r>
                      </m:e>
                    </m:d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−отходы.</m:t>
                    </m:r>
                  </m:oMath>
                </a14:m>
                <a:endParaRPr 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200-60=140 (кг) – масса очищенного картофеля.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 140*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=43,4</m:t>
                    </m:r>
                    <m:d>
                      <m:d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кг</m:t>
                        </m:r>
                      </m:e>
                    </m:d>
                    <m:r>
                      <a:rPr lang="ru-RU" sz="2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−</m:t>
                    </m:r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потери при жарке</m:t>
                    </m:r>
                    <m:r>
                      <a:rPr lang="ru-RU" sz="2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140-43,4=96,6 (кг) – масса жареного картофеля.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96,6 кг.</a:t>
                </a:r>
              </a:p>
              <a:p>
                <a:pPr lvl="0"/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способ: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1)100-30=70 (%) – очищенного картофеля.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2)200*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=140 (кг)</m:t>
                    </m:r>
                  </m:oMath>
                </a14:m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масса очищенного картофеля.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3)100-31=69 (%) – жареного картофеля.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140</a:t>
                </a:r>
                <a14:m>
                  <m:oMath xmlns:m="http://schemas.openxmlformats.org/officeDocument/2006/math"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69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=96,6 (кг)</m:t>
                    </m:r>
                  </m:oMath>
                </a14:m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жареного картофеля.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96,6 кг.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A7F72E-4F30-4BE2-864C-C6F9B40A3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95" y="1305464"/>
                <a:ext cx="6257642" cy="5711051"/>
              </a:xfrm>
              <a:prstGeom prst="rect">
                <a:avLst/>
              </a:prstGeom>
              <a:blipFill>
                <a:blip r:embed="rId4" cstate="print"/>
                <a:stretch>
                  <a:fillRect l="-1363" t="-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2178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D0865F-3D4D-4AC2-99FA-7E02E8DE3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869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BE8FCA-F072-4F3C-A85A-B293731FD2B0}"/>
              </a:ext>
            </a:extLst>
          </p:cNvPr>
          <p:cNvSpPr txBox="1">
            <a:spLocks/>
          </p:cNvSpPr>
          <p:nvPr/>
        </p:nvSpPr>
        <p:spPr>
          <a:xfrm>
            <a:off x="288162" y="0"/>
            <a:ext cx="11615672" cy="13054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  <a:prstDash val="lgDashDot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-1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Агрономы</a:t>
            </a:r>
            <a:endParaRPr lang="ru-RU" b="1" spc="-150" dirty="0">
              <a:solidFill>
                <a:schemeClr val="tx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9ABC6F-1C62-4D94-9AC2-CC35909F95C7}"/>
                  </a:ext>
                </a:extLst>
              </p:cNvPr>
              <p:cNvSpPr txBox="1"/>
              <p:nvPr/>
            </p:nvSpPr>
            <p:spPr>
              <a:xfrm>
                <a:off x="213063" y="1305464"/>
                <a:ext cx="5024761" cy="5037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Задача 1: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760000</m:t>
                        </m:r>
                      </m:num>
                      <m:den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800000</m:t>
                        </m:r>
                      </m:den>
                    </m:f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∗100=95(%)</m:t>
                    </m:r>
                  </m:oMath>
                </a14:m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процент всхожести семян.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95%</a:t>
                </a:r>
              </a:p>
              <a:p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Задача 3: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1)100-24=76(%) – поля осталось засеять.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2)45,6: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76</m:t>
                        </m:r>
                      </m:num>
                      <m:den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=45,6∗</m:t>
                    </m:r>
                    <m:f>
                      <m:f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76</m:t>
                        </m:r>
                      </m:den>
                    </m:f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(га) – площадь поля.</a:t>
                </a:r>
              </a:p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60га.</a:t>
                </a:r>
              </a:p>
              <a:p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9ABC6F-1C62-4D94-9AC2-CC35909F9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3" y="1305464"/>
                <a:ext cx="5024761" cy="5037276"/>
              </a:xfrm>
              <a:prstGeom prst="rect">
                <a:avLst/>
              </a:prstGeom>
              <a:blipFill>
                <a:blip r:embed="rId3" cstate="print"/>
                <a:stretch>
                  <a:fillRect l="-2063" t="-10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3B8BDC-E451-4356-AA56-9BFBCE40D897}"/>
                  </a:ext>
                </a:extLst>
              </p:cNvPr>
              <p:cNvSpPr txBox="1"/>
              <p:nvPr/>
            </p:nvSpPr>
            <p:spPr>
              <a:xfrm>
                <a:off x="4820014" y="1288155"/>
                <a:ext cx="7501631" cy="571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Задача 2: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способ: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1)4*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=3,2 (т)</m:t>
                    </m:r>
                  </m:oMath>
                </a14:m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масса потери.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2)4-3,2=0,8 (т) – сена получится из 4 т травы.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3)4</a:t>
                </a:r>
                <a14:m>
                  <m:oMath xmlns:m="http://schemas.openxmlformats.org/officeDocument/2006/math"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=4∗</m:t>
                    </m:r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во столько раз нужно больше травы.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4)4*5=20 (т) – травы нужно, чтобы получить 4т сена.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0,8 т; 20т.</a:t>
                </a:r>
              </a:p>
              <a:p>
                <a:endParaRPr 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способ: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1)100-80=20(%) – массы сохраняется при сушке.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2)4*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(т) – сена получится из 4 т травы.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3)4: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=4∗</m:t>
                    </m:r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=20 (т)</m:t>
                    </m:r>
                  </m:oMath>
                </a14:m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травы нужно, чтобы получить 4т сена.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0,8т; 20т.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3B8BDC-E451-4356-AA56-9BFBCE40D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14" y="1288155"/>
                <a:ext cx="7501631" cy="5711051"/>
              </a:xfrm>
              <a:prstGeom prst="rect">
                <a:avLst/>
              </a:prstGeom>
              <a:blipFill>
                <a:blip r:embed="rId4" cstate="print"/>
                <a:stretch>
                  <a:fillRect l="-1138" t="-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2265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E7AEFA-02A0-4A70-9FC5-D5CDB95B8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869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5F254-E897-4DAE-99BD-4EF8FE994786}"/>
              </a:ext>
            </a:extLst>
          </p:cNvPr>
          <p:cNvSpPr txBox="1">
            <a:spLocks/>
          </p:cNvSpPr>
          <p:nvPr/>
        </p:nvSpPr>
        <p:spPr>
          <a:xfrm>
            <a:off x="288162" y="0"/>
            <a:ext cx="11615672" cy="13054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  <a:prstDash val="lgDashDot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-1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Экономисты</a:t>
            </a:r>
            <a:endParaRPr lang="ru-RU" b="1" spc="-150" dirty="0">
              <a:solidFill>
                <a:schemeClr val="tx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AFBD32-5076-4A47-BBE4-9AD123E19ED3}"/>
                  </a:ext>
                </a:extLst>
              </p:cNvPr>
              <p:cNvSpPr txBox="1"/>
              <p:nvPr/>
            </p:nvSpPr>
            <p:spPr>
              <a:xfrm>
                <a:off x="288162" y="1314342"/>
                <a:ext cx="6671931" cy="5280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Задача 1: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1)40-30=10 (р) – разница между стоимостями.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∗100=25</m:t>
                    </m:r>
                  </m:oMath>
                </a14:m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(%) – количество процентов, на которое снизилась цена.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25%</a:t>
                </a:r>
              </a:p>
              <a:p>
                <a:endParaRPr 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Задача 2: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1)10000*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=700</m:t>
                    </m:r>
                  </m:oMath>
                </a14:m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(р) – прибыль с процентов через год.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2)10000+700=10700 (р) – будет на счете через год.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3)10700*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=749</m:t>
                    </m:r>
                  </m:oMath>
                </a14:m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(р) – прибыль с процентов езе через год.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4)10700+749=11449 (р) – будет на счете через 2 года.</a:t>
                </a:r>
              </a:p>
              <a:p>
                <a:r>
                  <a:rPr lang="ru-RU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11449 рубля.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AFBD32-5076-4A47-BBE4-9AD123E19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62" y="1314342"/>
                <a:ext cx="6671931" cy="5280356"/>
              </a:xfrm>
              <a:prstGeom prst="rect">
                <a:avLst/>
              </a:prstGeom>
              <a:blipFill>
                <a:blip r:embed="rId3" cstate="print"/>
                <a:stretch>
                  <a:fillRect l="-1279" t="-924" b="-1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778FB3-3F82-4A98-90A3-BAD56BFA584A}"/>
              </a:ext>
            </a:extLst>
          </p:cNvPr>
          <p:cNvSpPr txBox="1"/>
          <p:nvPr/>
        </p:nvSpPr>
        <p:spPr>
          <a:xfrm>
            <a:off x="6785499" y="2415637"/>
            <a:ext cx="500700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3: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1)2546:2=1273 (р) – скидка на костюм в «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Магитоше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2)2546+1273=3819 (р) – стоимость 2-х костюмов в «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Магитоше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3)3875-3819=56 (р) – выгоднее покупка в магазине «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Магитоша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на 56 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5234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712</TotalTime>
  <Words>120</Words>
  <Application>Microsoft Office PowerPoint</Application>
  <PresentationFormat>Произвольный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Что такое процент?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Процент 6 класс по учебнику «Математика. 6 класс. Авторы: С.М. Никольский, М.К. Потапов, Н.Н. Решетников</dc:title>
  <dc:creator>ПК</dc:creator>
  <cp:lastModifiedBy>Tanya</cp:lastModifiedBy>
  <cp:revision>56</cp:revision>
  <dcterms:created xsi:type="dcterms:W3CDTF">2019-06-04T04:18:04Z</dcterms:created>
  <dcterms:modified xsi:type="dcterms:W3CDTF">2024-11-17T16:08:33Z</dcterms:modified>
</cp:coreProperties>
</file>