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F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9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8E3FE-F04D-413C-A9CE-AB3A513909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EFBF3-2055-4B05-821E-4A19BBF981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CD168B-85CF-42F5-9B4B-DC5A5F40F1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2CB6D-FBAA-47A9-9D96-DBB216522B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75403E-E6C6-4844-872A-5B14511856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72099-6CDD-4371-83B5-E2346EC0D2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F65E58-C870-41A6-BEFD-DC91C8FDAF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C9306-95CA-4B66-9250-AB64B86243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99B36-09C8-47D9-801E-884731072D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E0607-98A0-4188-98C9-4E815BCFD6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469B9-D791-4836-9F81-B9085FB55A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B41B173-3310-4880-B38B-522217AB911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9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8" name="Group 12"/>
          <p:cNvGrpSpPr>
            <a:grpSpLocks/>
          </p:cNvGrpSpPr>
          <p:nvPr/>
        </p:nvGrpSpPr>
        <p:grpSpPr bwMode="auto">
          <a:xfrm>
            <a:off x="0" y="0"/>
            <a:ext cx="9067800" cy="6799263"/>
            <a:chOff x="0" y="0"/>
            <a:chExt cx="5712" cy="4283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0"/>
              <a:ext cx="5711" cy="4283"/>
            </a:xfrm>
            <a:prstGeom prst="rect">
              <a:avLst/>
            </a:prstGeom>
            <a:noFill/>
            <a:ln w="76200" cmpd="tri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pic>
          <p:nvPicPr>
            <p:cNvPr id="4105" name="Picture 9" descr="ugol4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28" y="0"/>
              <a:ext cx="1584" cy="3072"/>
            </a:xfrm>
            <a:prstGeom prst="rect">
              <a:avLst/>
            </a:prstGeom>
            <a:noFill/>
          </p:spPr>
        </p:pic>
        <p:pic>
          <p:nvPicPr>
            <p:cNvPr id="4106" name="Picture 10" descr="ugol4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1200"/>
              <a:ext cx="1680" cy="3072"/>
            </a:xfrm>
            <a:prstGeom prst="rect">
              <a:avLst/>
            </a:prstGeom>
            <a:noFill/>
          </p:spPr>
        </p:pic>
      </p:grp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4648200"/>
            <a:ext cx="7772400" cy="533400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/>
              <a:t>Использование технологического приёма</a:t>
            </a:r>
            <a:br>
              <a:rPr lang="ru-RU" sz="3600" dirty="0"/>
            </a:br>
            <a:r>
              <a:rPr lang="ru-RU" sz="3600" dirty="0"/>
              <a:t> </a:t>
            </a:r>
            <a:r>
              <a:rPr lang="ru-RU" sz="3600" b="1" dirty="0"/>
              <a:t>«Анимированные </a:t>
            </a:r>
            <a:r>
              <a:rPr lang="ru-RU" sz="3600" b="1" dirty="0" err="1"/>
              <a:t>сорбонки</a:t>
            </a:r>
            <a:r>
              <a:rPr lang="ru-RU" sz="3600" b="1" dirty="0"/>
              <a:t>» 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при подготовке к </a:t>
            </a:r>
            <a:r>
              <a:rPr lang="ru-RU" sz="3600" b="1" dirty="0"/>
              <a:t>ОГЭ по истории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ru-RU" sz="7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endParaRPr lang="ru-RU" sz="7200" dirty="0">
              <a:solidFill>
                <a:schemeClr val="accent6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8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gray">
          <a:xfrm>
            <a:off x="8229600" y="6019800"/>
            <a:ext cx="719137" cy="68262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228600"/>
            <a:ext cx="5943600" cy="1600200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Внешняя политика Петра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Рождение Российской империи</a:t>
            </a:r>
            <a:r>
              <a:rPr lang="ru-RU" sz="2400" b="1" dirty="0" smtClean="0"/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 1. Назвать событие</a:t>
            </a:r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9144000" y="0"/>
            <a:ext cx="0" cy="68580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3327" name="Group 15"/>
          <p:cNvGrpSpPr>
            <a:grpSpLocks/>
          </p:cNvGrpSpPr>
          <p:nvPr/>
        </p:nvGrpSpPr>
        <p:grpSpPr bwMode="auto">
          <a:xfrm>
            <a:off x="0" y="0"/>
            <a:ext cx="9067800" cy="6781800"/>
            <a:chOff x="0" y="0"/>
            <a:chExt cx="5712" cy="4272"/>
          </a:xfrm>
        </p:grpSpPr>
        <p:pic>
          <p:nvPicPr>
            <p:cNvPr id="13317" name="Picture 5" descr="ugol4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04" y="48"/>
              <a:ext cx="990" cy="2064"/>
            </a:xfrm>
            <a:prstGeom prst="rect">
              <a:avLst/>
            </a:prstGeom>
            <a:noFill/>
          </p:spPr>
        </p:pic>
        <p:pic>
          <p:nvPicPr>
            <p:cNvPr id="13321" name="Picture 9" descr="Рисунок петр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440" cy="1748"/>
            </a:xfrm>
            <a:prstGeom prst="rect">
              <a:avLst/>
            </a:prstGeom>
            <a:noFill/>
          </p:spPr>
        </p:pic>
        <p:pic>
          <p:nvPicPr>
            <p:cNvPr id="13326" name="Picture 14" descr="ugol4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52" y="3408"/>
              <a:ext cx="2160" cy="864"/>
            </a:xfrm>
            <a:prstGeom prst="rect">
              <a:avLst/>
            </a:prstGeom>
            <a:noFill/>
          </p:spPr>
        </p:pic>
        <p:pic>
          <p:nvPicPr>
            <p:cNvPr id="13318" name="Picture 6" descr="ugol4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" y="2112"/>
              <a:ext cx="942" cy="2160"/>
            </a:xfrm>
            <a:prstGeom prst="rect">
              <a:avLst/>
            </a:prstGeom>
            <a:noFill/>
          </p:spPr>
        </p:pic>
      </p:grp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0" y="0"/>
            <a:ext cx="0" cy="68580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79638"/>
            <a:ext cx="8001000" cy="4525962"/>
          </a:xfrm>
        </p:spPr>
        <p:txBody>
          <a:bodyPr/>
          <a:lstStyle/>
          <a:p>
            <a:pPr>
              <a:buFont typeface="Wingdings" pitchFamily="2" charset="2"/>
              <a:buBlip>
                <a:blip r:embed="rId6"/>
              </a:buBlip>
            </a:pPr>
            <a:endParaRPr lang="ru-RU" dirty="0">
              <a:latin typeface="Monotype Corsiva" pitchFamily="66" charset="0"/>
            </a:endParaRPr>
          </a:p>
          <a:p>
            <a:pPr>
              <a:buFont typeface="Wingdings" pitchFamily="2" charset="2"/>
              <a:buChar char="v"/>
            </a:pPr>
            <a:endParaRPr lang="ru-RU" dirty="0">
              <a:latin typeface="Monotype Corsiva" pitchFamily="66" charset="0"/>
            </a:endParaRPr>
          </a:p>
          <a:p>
            <a:pPr>
              <a:buFont typeface="Wingdings" pitchFamily="2" charset="2"/>
              <a:buChar char="v"/>
            </a:pPr>
            <a:endParaRPr lang="ru-RU" dirty="0">
              <a:latin typeface="Monotype Corsiva" pitchFamily="66" charset="0"/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gray">
          <a:xfrm>
            <a:off x="4495800" y="1524000"/>
            <a:ext cx="3024187" cy="1617663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dirty="0" smtClean="0"/>
              <a:t>поражение</a:t>
            </a:r>
          </a:p>
          <a:p>
            <a:pPr algn="ctr"/>
            <a:r>
              <a:rPr lang="ru-RU" sz="3600" dirty="0" smtClean="0"/>
              <a:t> под Нарвой </a:t>
            </a:r>
            <a:endParaRPr lang="ru-RU" sz="3600" dirty="0"/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gray">
          <a:xfrm>
            <a:off x="4495801" y="1524000"/>
            <a:ext cx="3024187" cy="1617663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 dirty="0" smtClean="0"/>
              <a:t>1700 г.</a:t>
            </a:r>
            <a:endParaRPr lang="ru-RU" sz="4000" b="1" dirty="0"/>
          </a:p>
        </p:txBody>
      </p:sp>
      <p:sp>
        <p:nvSpPr>
          <p:cNvPr id="15" name="Oval 10" descr="2"/>
          <p:cNvSpPr>
            <a:spLocks noChangeArrowheads="1"/>
          </p:cNvSpPr>
          <p:nvPr/>
        </p:nvSpPr>
        <p:spPr bwMode="gray">
          <a:xfrm>
            <a:off x="4711699" y="2057400"/>
            <a:ext cx="2592387" cy="914400"/>
          </a:xfrm>
          <a:prstGeom prst="ellipse">
            <a:avLst/>
          </a:prstGeom>
          <a:blipFill dpi="0" rotWithShape="1">
            <a:blip r:embed="rId7" cstate="print">
              <a:alphaModFix amt="0"/>
            </a:blip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gray">
          <a:xfrm>
            <a:off x="685800" y="2819400"/>
            <a:ext cx="3024187" cy="1617663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dirty="0" smtClean="0"/>
              <a:t>битва у </a:t>
            </a:r>
          </a:p>
          <a:p>
            <a:pPr algn="ctr"/>
            <a:r>
              <a:rPr lang="ru-RU" sz="3600" dirty="0" smtClean="0"/>
              <a:t>деревни </a:t>
            </a:r>
          </a:p>
          <a:p>
            <a:pPr algn="ctr"/>
            <a:r>
              <a:rPr lang="ru-RU" sz="3600" dirty="0" smtClean="0"/>
              <a:t>Лесной</a:t>
            </a:r>
            <a:endParaRPr lang="ru-RU" sz="3600" dirty="0"/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gray">
          <a:xfrm>
            <a:off x="710514" y="2848768"/>
            <a:ext cx="3024188" cy="1617663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 dirty="0" smtClean="0"/>
              <a:t>1708 г.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18" name="Oval 13" descr="2"/>
          <p:cNvSpPr>
            <a:spLocks noChangeArrowheads="1"/>
          </p:cNvSpPr>
          <p:nvPr/>
        </p:nvSpPr>
        <p:spPr bwMode="gray">
          <a:xfrm>
            <a:off x="901699" y="3141663"/>
            <a:ext cx="2592388" cy="1371600"/>
          </a:xfrm>
          <a:prstGeom prst="ellipse">
            <a:avLst/>
          </a:prstGeom>
          <a:blipFill dpi="0" rotWithShape="1">
            <a:blip r:embed="rId7" cstate="print">
              <a:alphaModFix amt="0"/>
            </a:blip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AutoShape 14"/>
          <p:cNvSpPr>
            <a:spLocks noChangeArrowheads="1"/>
          </p:cNvSpPr>
          <p:nvPr/>
        </p:nvSpPr>
        <p:spPr bwMode="gray">
          <a:xfrm>
            <a:off x="4495800" y="3352800"/>
            <a:ext cx="3024188" cy="1617663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dirty="0" smtClean="0"/>
              <a:t>Полтавская</a:t>
            </a:r>
          </a:p>
          <a:p>
            <a:pPr algn="ctr"/>
            <a:r>
              <a:rPr lang="ru-RU" sz="3600" dirty="0" smtClean="0"/>
              <a:t> битва</a:t>
            </a:r>
            <a:endParaRPr lang="ru-RU" sz="3600" dirty="0"/>
          </a:p>
        </p:txBody>
      </p:sp>
      <p:sp>
        <p:nvSpPr>
          <p:cNvPr id="20" name="AutoShape 15"/>
          <p:cNvSpPr>
            <a:spLocks noChangeArrowheads="1"/>
          </p:cNvSpPr>
          <p:nvPr/>
        </p:nvSpPr>
        <p:spPr bwMode="gray">
          <a:xfrm>
            <a:off x="4635501" y="3352799"/>
            <a:ext cx="2884487" cy="1617663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 dirty="0" smtClean="0"/>
              <a:t>1709 г.</a:t>
            </a:r>
            <a:endParaRPr lang="ru-RU" sz="4000" dirty="0"/>
          </a:p>
        </p:txBody>
      </p:sp>
      <p:sp>
        <p:nvSpPr>
          <p:cNvPr id="21" name="Oval 16" descr="2"/>
          <p:cNvSpPr>
            <a:spLocks noChangeArrowheads="1"/>
          </p:cNvSpPr>
          <p:nvPr/>
        </p:nvSpPr>
        <p:spPr bwMode="gray">
          <a:xfrm>
            <a:off x="4846380" y="3827463"/>
            <a:ext cx="2592388" cy="990600"/>
          </a:xfrm>
          <a:prstGeom prst="ellipse">
            <a:avLst/>
          </a:prstGeom>
          <a:blipFill dpi="0" rotWithShape="1">
            <a:blip r:embed="rId7" cstate="print">
              <a:alphaModFix amt="0"/>
            </a:blip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" name="AutoShape 11"/>
          <p:cNvSpPr>
            <a:spLocks noChangeArrowheads="1"/>
          </p:cNvSpPr>
          <p:nvPr/>
        </p:nvSpPr>
        <p:spPr bwMode="gray">
          <a:xfrm>
            <a:off x="4419600" y="5029200"/>
            <a:ext cx="3024187" cy="1617663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dirty="0"/>
              <a:t>с</a:t>
            </a:r>
            <a:r>
              <a:rPr lang="ru-RU" sz="3600" dirty="0" smtClean="0"/>
              <a:t>ражение </a:t>
            </a:r>
          </a:p>
          <a:p>
            <a:pPr algn="ctr"/>
            <a:r>
              <a:rPr lang="ru-RU" sz="3600" dirty="0" smtClean="0"/>
              <a:t>у острова</a:t>
            </a:r>
          </a:p>
          <a:p>
            <a:pPr algn="ctr"/>
            <a:r>
              <a:rPr lang="ru-RU" sz="3600" dirty="0" smtClean="0"/>
              <a:t> </a:t>
            </a:r>
            <a:r>
              <a:rPr lang="ru-RU" sz="3600" dirty="0" err="1" smtClean="0"/>
              <a:t>Гренгам</a:t>
            </a:r>
            <a:endParaRPr lang="ru-RU" sz="3600" dirty="0"/>
          </a:p>
        </p:txBody>
      </p:sp>
      <p:sp>
        <p:nvSpPr>
          <p:cNvPr id="56" name="AutoShape 12"/>
          <p:cNvSpPr>
            <a:spLocks noChangeArrowheads="1"/>
          </p:cNvSpPr>
          <p:nvPr/>
        </p:nvSpPr>
        <p:spPr bwMode="gray">
          <a:xfrm>
            <a:off x="4599697" y="5029199"/>
            <a:ext cx="3024188" cy="1617663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 dirty="0" smtClean="0"/>
              <a:t>1720 г. </a:t>
            </a:r>
            <a:endParaRPr lang="ru-RU" sz="4000" b="1" dirty="0"/>
          </a:p>
        </p:txBody>
      </p:sp>
      <p:sp>
        <p:nvSpPr>
          <p:cNvPr id="57" name="Oval 13" descr="2"/>
          <p:cNvSpPr>
            <a:spLocks noChangeArrowheads="1"/>
          </p:cNvSpPr>
          <p:nvPr/>
        </p:nvSpPr>
        <p:spPr bwMode="gray">
          <a:xfrm>
            <a:off x="4612054" y="5253596"/>
            <a:ext cx="2592388" cy="1371600"/>
          </a:xfrm>
          <a:prstGeom prst="ellipse">
            <a:avLst/>
          </a:prstGeom>
          <a:blipFill dpi="0" rotWithShape="1">
            <a:blip r:embed="rId7" cstate="print">
              <a:alphaModFix amt="0"/>
            </a:blip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6" name="AutoShape 5"/>
          <p:cNvSpPr>
            <a:spLocks noChangeArrowheads="1"/>
          </p:cNvSpPr>
          <p:nvPr/>
        </p:nvSpPr>
        <p:spPr bwMode="gray">
          <a:xfrm>
            <a:off x="685800" y="5029200"/>
            <a:ext cx="3024187" cy="1617663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dirty="0" smtClean="0"/>
              <a:t> Гангутское </a:t>
            </a:r>
          </a:p>
          <a:p>
            <a:pPr algn="ctr"/>
            <a:r>
              <a:rPr lang="ru-RU" sz="3600" dirty="0" smtClean="0"/>
              <a:t>сражение</a:t>
            </a:r>
            <a:endParaRPr lang="ru-RU" sz="3600" dirty="0"/>
          </a:p>
        </p:txBody>
      </p:sp>
      <p:sp>
        <p:nvSpPr>
          <p:cNvPr id="67" name="AutoShape 6"/>
          <p:cNvSpPr>
            <a:spLocks noChangeArrowheads="1"/>
          </p:cNvSpPr>
          <p:nvPr/>
        </p:nvSpPr>
        <p:spPr bwMode="gray">
          <a:xfrm>
            <a:off x="710515" y="5007533"/>
            <a:ext cx="3024187" cy="1617663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 dirty="0" smtClean="0"/>
              <a:t>1714 г.</a:t>
            </a:r>
            <a:endParaRPr lang="ru-RU" sz="4000" b="1" dirty="0"/>
          </a:p>
        </p:txBody>
      </p:sp>
      <p:sp>
        <p:nvSpPr>
          <p:cNvPr id="68" name="Oval 10" descr="2"/>
          <p:cNvSpPr>
            <a:spLocks noChangeArrowheads="1"/>
          </p:cNvSpPr>
          <p:nvPr/>
        </p:nvSpPr>
        <p:spPr bwMode="gray">
          <a:xfrm>
            <a:off x="901700" y="5503862"/>
            <a:ext cx="2592387" cy="914400"/>
          </a:xfrm>
          <a:prstGeom prst="ellipse">
            <a:avLst/>
          </a:prstGeom>
          <a:blipFill dpi="0" rotWithShape="1">
            <a:blip r:embed="rId7" cstate="print">
              <a:alphaModFix amt="0"/>
            </a:blip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6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gray">
          <a:xfrm>
            <a:off x="8229600" y="6019800"/>
            <a:ext cx="719137" cy="68262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55" grpId="0" animBg="1"/>
      <p:bldP spid="55" grpId="1" animBg="1"/>
      <p:bldP spid="56" grpId="0" animBg="1"/>
      <p:bldP spid="56" grpId="1" animBg="1"/>
      <p:bldP spid="66" grpId="0" animBg="1"/>
      <p:bldP spid="66" grpId="1" animBg="1"/>
      <p:bldP spid="67" grpId="0" animBg="1"/>
      <p:bldP spid="6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0"/>
            <a:ext cx="5105400" cy="1600200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Внешняя политика Петра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Рождение Российской империи.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 2. Назвать дату</a:t>
            </a:r>
            <a:endParaRPr lang="ru-RU" sz="24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9144000" y="0"/>
            <a:ext cx="0" cy="68580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0" y="76200"/>
            <a:ext cx="9067800" cy="6781800"/>
            <a:chOff x="0" y="0"/>
            <a:chExt cx="5712" cy="4272"/>
          </a:xfrm>
        </p:grpSpPr>
        <p:pic>
          <p:nvPicPr>
            <p:cNvPr id="13317" name="Picture 5" descr="ugol4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04" y="48"/>
              <a:ext cx="990" cy="2064"/>
            </a:xfrm>
            <a:prstGeom prst="rect">
              <a:avLst/>
            </a:prstGeom>
            <a:noFill/>
          </p:spPr>
        </p:pic>
        <p:pic>
          <p:nvPicPr>
            <p:cNvPr id="13321" name="Picture 9" descr="Рисунок петр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392" cy="1690"/>
            </a:xfrm>
            <a:prstGeom prst="rect">
              <a:avLst/>
            </a:prstGeom>
            <a:noFill/>
          </p:spPr>
        </p:pic>
        <p:pic>
          <p:nvPicPr>
            <p:cNvPr id="13326" name="Picture 14" descr="ugol4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52" y="3408"/>
              <a:ext cx="2160" cy="864"/>
            </a:xfrm>
            <a:prstGeom prst="rect">
              <a:avLst/>
            </a:prstGeom>
            <a:noFill/>
          </p:spPr>
        </p:pic>
        <p:pic>
          <p:nvPicPr>
            <p:cNvPr id="13318" name="Picture 6" descr="ugol4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" y="2112"/>
              <a:ext cx="942" cy="2160"/>
            </a:xfrm>
            <a:prstGeom prst="rect">
              <a:avLst/>
            </a:prstGeom>
            <a:noFill/>
          </p:spPr>
        </p:pic>
      </p:grp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0" y="0"/>
            <a:ext cx="0" cy="68580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79638"/>
            <a:ext cx="8001000" cy="4525962"/>
          </a:xfrm>
        </p:spPr>
        <p:txBody>
          <a:bodyPr/>
          <a:lstStyle/>
          <a:p>
            <a:pPr>
              <a:buFont typeface="Wingdings" pitchFamily="2" charset="2"/>
              <a:buBlip>
                <a:blip r:embed="rId6"/>
              </a:buBlip>
            </a:pPr>
            <a:endParaRPr lang="ru-RU" dirty="0">
              <a:latin typeface="Monotype Corsiva" pitchFamily="66" charset="0"/>
            </a:endParaRPr>
          </a:p>
          <a:p>
            <a:pPr>
              <a:buFont typeface="Wingdings" pitchFamily="2" charset="2"/>
              <a:buChar char="v"/>
            </a:pPr>
            <a:endParaRPr lang="ru-RU" dirty="0">
              <a:latin typeface="Monotype Corsiva" pitchFamily="66" charset="0"/>
            </a:endParaRPr>
          </a:p>
          <a:p>
            <a:pPr>
              <a:buFont typeface="Wingdings" pitchFamily="2" charset="2"/>
              <a:buChar char="v"/>
            </a:pPr>
            <a:endParaRPr lang="ru-RU" dirty="0">
              <a:latin typeface="Monotype Corsiva" pitchFamily="66" charset="0"/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gray">
          <a:xfrm>
            <a:off x="4495800" y="1524000"/>
            <a:ext cx="3024187" cy="1617663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 dirty="0" smtClean="0"/>
              <a:t>1700-</a:t>
            </a:r>
          </a:p>
          <a:p>
            <a:pPr algn="ctr"/>
            <a:r>
              <a:rPr lang="ru-RU" sz="4000" b="1" dirty="0" smtClean="0"/>
              <a:t>1721гг.</a:t>
            </a:r>
            <a:r>
              <a:rPr lang="ru-RU" sz="4000" dirty="0" smtClean="0"/>
              <a:t> 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gray">
          <a:xfrm>
            <a:off x="4547286" y="1460156"/>
            <a:ext cx="3024187" cy="1617663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dirty="0" smtClean="0"/>
              <a:t>Северная </a:t>
            </a:r>
          </a:p>
          <a:p>
            <a:pPr algn="ctr"/>
            <a:r>
              <a:rPr lang="ru-RU" sz="3200" dirty="0" smtClean="0"/>
              <a:t>война</a:t>
            </a:r>
            <a:endParaRPr lang="ru-RU" sz="3200" dirty="0"/>
          </a:p>
        </p:txBody>
      </p:sp>
      <p:sp>
        <p:nvSpPr>
          <p:cNvPr id="15" name="Oval 10" descr="2"/>
          <p:cNvSpPr>
            <a:spLocks noChangeArrowheads="1"/>
          </p:cNvSpPr>
          <p:nvPr/>
        </p:nvSpPr>
        <p:spPr bwMode="gray">
          <a:xfrm>
            <a:off x="4896709" y="1930700"/>
            <a:ext cx="2592387" cy="914400"/>
          </a:xfrm>
          <a:prstGeom prst="ellipse">
            <a:avLst/>
          </a:prstGeom>
          <a:blipFill dpi="0" rotWithShape="1">
            <a:blip r:embed="rId7" cstate="print">
              <a:alphaModFix amt="0"/>
            </a:blip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gray">
          <a:xfrm>
            <a:off x="685800" y="2819400"/>
            <a:ext cx="3024187" cy="1617663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 dirty="0" smtClean="0"/>
              <a:t>1695,</a:t>
            </a:r>
          </a:p>
          <a:p>
            <a:pPr algn="ctr"/>
            <a:r>
              <a:rPr lang="ru-RU" sz="4000" b="1" dirty="0" smtClean="0"/>
              <a:t>1696гг.</a:t>
            </a:r>
            <a:endParaRPr lang="ru-RU" sz="4000" dirty="0"/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gray">
          <a:xfrm>
            <a:off x="681680" y="2819399"/>
            <a:ext cx="3024188" cy="1617663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dirty="0" smtClean="0"/>
              <a:t>Азовские </a:t>
            </a:r>
          </a:p>
          <a:p>
            <a:pPr algn="ctr"/>
            <a:r>
              <a:rPr lang="ru-RU" sz="3200" dirty="0" smtClean="0"/>
              <a:t>походы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18" name="Oval 13" descr="2"/>
          <p:cNvSpPr>
            <a:spLocks noChangeArrowheads="1"/>
          </p:cNvSpPr>
          <p:nvPr/>
        </p:nvSpPr>
        <p:spPr bwMode="gray">
          <a:xfrm>
            <a:off x="852487" y="3065462"/>
            <a:ext cx="2592388" cy="1371600"/>
          </a:xfrm>
          <a:prstGeom prst="ellipse">
            <a:avLst/>
          </a:prstGeom>
          <a:blipFill dpi="0" rotWithShape="1">
            <a:blip r:embed="rId7" cstate="print">
              <a:alphaModFix amt="0"/>
            </a:blip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9" name="AutoShape 14"/>
          <p:cNvSpPr>
            <a:spLocks noChangeArrowheads="1"/>
          </p:cNvSpPr>
          <p:nvPr/>
        </p:nvSpPr>
        <p:spPr bwMode="gray">
          <a:xfrm>
            <a:off x="4495800" y="3352800"/>
            <a:ext cx="3024188" cy="1617663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4000" b="1" dirty="0" smtClean="0"/>
              <a:t>1711гг.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20" name="AutoShape 15"/>
          <p:cNvSpPr>
            <a:spLocks noChangeArrowheads="1"/>
          </p:cNvSpPr>
          <p:nvPr/>
        </p:nvSpPr>
        <p:spPr bwMode="gray">
          <a:xfrm>
            <a:off x="4625545" y="3325490"/>
            <a:ext cx="2884487" cy="1617663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dirty="0" smtClean="0"/>
              <a:t>  </a:t>
            </a:r>
            <a:r>
              <a:rPr lang="ru-RU" sz="3200" dirty="0" err="1" smtClean="0"/>
              <a:t>Прутский</a:t>
            </a:r>
            <a:r>
              <a:rPr lang="ru-RU" sz="3200" dirty="0" smtClean="0"/>
              <a:t> </a:t>
            </a:r>
          </a:p>
          <a:p>
            <a:pPr algn="ctr"/>
            <a:r>
              <a:rPr lang="ru-RU" sz="3200" dirty="0" smtClean="0"/>
              <a:t>поход</a:t>
            </a:r>
            <a:endParaRPr lang="ru-RU" sz="3200" dirty="0"/>
          </a:p>
        </p:txBody>
      </p:sp>
      <p:sp>
        <p:nvSpPr>
          <p:cNvPr id="21" name="Oval 16" descr="2"/>
          <p:cNvSpPr>
            <a:spLocks noChangeArrowheads="1"/>
          </p:cNvSpPr>
          <p:nvPr/>
        </p:nvSpPr>
        <p:spPr bwMode="gray">
          <a:xfrm>
            <a:off x="4771594" y="3751262"/>
            <a:ext cx="2592388" cy="990600"/>
          </a:xfrm>
          <a:prstGeom prst="ellipse">
            <a:avLst/>
          </a:prstGeom>
          <a:blipFill dpi="0" rotWithShape="1">
            <a:blip r:embed="rId7" cstate="print">
              <a:alphaModFix amt="0"/>
            </a:blip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" name="AutoShape 11"/>
          <p:cNvSpPr>
            <a:spLocks noChangeArrowheads="1"/>
          </p:cNvSpPr>
          <p:nvPr/>
        </p:nvSpPr>
        <p:spPr bwMode="gray">
          <a:xfrm>
            <a:off x="4495800" y="5105400"/>
            <a:ext cx="3024187" cy="1617663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4000" b="1" dirty="0" smtClean="0"/>
              <a:t>1721г.</a:t>
            </a:r>
            <a:endParaRPr lang="ru-RU" sz="4000" dirty="0"/>
          </a:p>
        </p:txBody>
      </p:sp>
      <p:sp>
        <p:nvSpPr>
          <p:cNvPr id="56" name="AutoShape 12"/>
          <p:cNvSpPr>
            <a:spLocks noChangeArrowheads="1"/>
          </p:cNvSpPr>
          <p:nvPr/>
        </p:nvSpPr>
        <p:spPr bwMode="gray">
          <a:xfrm>
            <a:off x="4547285" y="5105399"/>
            <a:ext cx="3024188" cy="1617663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dirty="0" smtClean="0"/>
              <a:t>Провозглашение </a:t>
            </a:r>
          </a:p>
          <a:p>
            <a:pPr algn="ctr"/>
            <a:r>
              <a:rPr lang="ru-RU" sz="2800" dirty="0" smtClean="0"/>
              <a:t>России империей</a:t>
            </a:r>
            <a:endParaRPr lang="ru-RU" sz="2800" dirty="0"/>
          </a:p>
        </p:txBody>
      </p:sp>
      <p:sp>
        <p:nvSpPr>
          <p:cNvPr id="57" name="Oval 13" descr="2"/>
          <p:cNvSpPr>
            <a:spLocks noChangeArrowheads="1"/>
          </p:cNvSpPr>
          <p:nvPr/>
        </p:nvSpPr>
        <p:spPr bwMode="gray">
          <a:xfrm>
            <a:off x="4668108" y="5181600"/>
            <a:ext cx="3049588" cy="1371600"/>
          </a:xfrm>
          <a:prstGeom prst="ellipse">
            <a:avLst/>
          </a:prstGeom>
          <a:blipFill dpi="0" rotWithShape="1">
            <a:blip r:embed="rId7" cstate="print">
              <a:alphaModFix amt="0"/>
            </a:blip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6" name="AutoShape 5"/>
          <p:cNvSpPr>
            <a:spLocks noChangeArrowheads="1"/>
          </p:cNvSpPr>
          <p:nvPr/>
        </p:nvSpPr>
        <p:spPr bwMode="gray">
          <a:xfrm>
            <a:off x="685800" y="5029200"/>
            <a:ext cx="3024187" cy="1617663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 dirty="0" smtClean="0"/>
              <a:t>1697-</a:t>
            </a:r>
          </a:p>
          <a:p>
            <a:pPr algn="ctr"/>
            <a:r>
              <a:rPr lang="ru-RU" sz="4000" b="1" dirty="0" smtClean="0"/>
              <a:t>1698гг.</a:t>
            </a:r>
            <a:endParaRPr lang="ru-RU" sz="4000" dirty="0"/>
          </a:p>
        </p:txBody>
      </p:sp>
      <p:sp>
        <p:nvSpPr>
          <p:cNvPr id="67" name="AutoShape 6"/>
          <p:cNvSpPr>
            <a:spLocks noChangeArrowheads="1"/>
          </p:cNvSpPr>
          <p:nvPr/>
        </p:nvSpPr>
        <p:spPr bwMode="gray">
          <a:xfrm>
            <a:off x="681680" y="5027141"/>
            <a:ext cx="3024187" cy="1617663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dirty="0" smtClean="0"/>
              <a:t>Великое</a:t>
            </a:r>
          </a:p>
          <a:p>
            <a:pPr algn="ctr"/>
            <a:r>
              <a:rPr lang="ru-RU" sz="3200" dirty="0" smtClean="0"/>
              <a:t> посольство</a:t>
            </a:r>
            <a:endParaRPr lang="ru-RU" sz="3200" dirty="0"/>
          </a:p>
        </p:txBody>
      </p:sp>
      <p:sp>
        <p:nvSpPr>
          <p:cNvPr id="68" name="Oval 10" descr="2"/>
          <p:cNvSpPr>
            <a:spLocks noChangeArrowheads="1"/>
          </p:cNvSpPr>
          <p:nvPr/>
        </p:nvSpPr>
        <p:spPr bwMode="gray">
          <a:xfrm>
            <a:off x="1055473" y="5410200"/>
            <a:ext cx="2592387" cy="914400"/>
          </a:xfrm>
          <a:prstGeom prst="ellipse">
            <a:avLst/>
          </a:prstGeom>
          <a:blipFill dpi="0" rotWithShape="1">
            <a:blip r:embed="rId7" cstate="print">
              <a:alphaModFix amt="0"/>
            </a:blip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gray">
          <a:xfrm>
            <a:off x="8229600" y="6019800"/>
            <a:ext cx="719137" cy="68262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55" grpId="0" animBg="1"/>
      <p:bldP spid="55" grpId="1" animBg="1"/>
      <p:bldP spid="56" grpId="0" animBg="1"/>
      <p:bldP spid="56" grpId="1" animBg="1"/>
      <p:bldP spid="66" grpId="0" animBg="1"/>
      <p:bldP spid="66" grpId="1" animBg="1"/>
      <p:bldP spid="67" grpId="0" animBg="1"/>
      <p:bldP spid="6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6477000" cy="1600200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Внешняя политика России в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XVIII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веке. </a:t>
            </a:r>
            <a:r>
              <a:rPr lang="ru-RU" sz="2400" b="1" i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 3. В каком году был заключён мирный договор, в результате какой войны и при каком российском правителе?   </a:t>
            </a:r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9144000" y="0"/>
            <a:ext cx="0" cy="68580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0" y="76200"/>
            <a:ext cx="9067800" cy="6781800"/>
            <a:chOff x="0" y="0"/>
            <a:chExt cx="5712" cy="4272"/>
          </a:xfrm>
        </p:grpSpPr>
        <p:pic>
          <p:nvPicPr>
            <p:cNvPr id="13317" name="Picture 5" descr="ugol4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04" y="48"/>
              <a:ext cx="990" cy="2064"/>
            </a:xfrm>
            <a:prstGeom prst="rect">
              <a:avLst/>
            </a:prstGeom>
            <a:noFill/>
          </p:spPr>
        </p:pic>
        <p:pic>
          <p:nvPicPr>
            <p:cNvPr id="13321" name="Picture 9" descr="Рисунок петр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440" cy="1748"/>
            </a:xfrm>
            <a:prstGeom prst="rect">
              <a:avLst/>
            </a:prstGeom>
            <a:noFill/>
          </p:spPr>
        </p:pic>
        <p:pic>
          <p:nvPicPr>
            <p:cNvPr id="13326" name="Picture 14" descr="ugol4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52" y="3408"/>
              <a:ext cx="2160" cy="864"/>
            </a:xfrm>
            <a:prstGeom prst="rect">
              <a:avLst/>
            </a:prstGeom>
            <a:noFill/>
          </p:spPr>
        </p:pic>
        <p:pic>
          <p:nvPicPr>
            <p:cNvPr id="13318" name="Picture 6" descr="ugol4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" y="2112"/>
              <a:ext cx="942" cy="2160"/>
            </a:xfrm>
            <a:prstGeom prst="rect">
              <a:avLst/>
            </a:prstGeom>
            <a:noFill/>
          </p:spPr>
        </p:pic>
      </p:grp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0" y="0"/>
            <a:ext cx="0" cy="68580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79638"/>
            <a:ext cx="8001000" cy="4525962"/>
          </a:xfrm>
        </p:spPr>
        <p:txBody>
          <a:bodyPr/>
          <a:lstStyle/>
          <a:p>
            <a:pPr>
              <a:buFont typeface="Wingdings" pitchFamily="2" charset="2"/>
              <a:buBlip>
                <a:blip r:embed="rId6"/>
              </a:buBlip>
            </a:pPr>
            <a:endParaRPr lang="ru-RU" dirty="0">
              <a:latin typeface="Monotype Corsiva" pitchFamily="66" charset="0"/>
            </a:endParaRPr>
          </a:p>
          <a:p>
            <a:pPr>
              <a:buFont typeface="Wingdings" pitchFamily="2" charset="2"/>
              <a:buChar char="v"/>
            </a:pPr>
            <a:endParaRPr lang="ru-RU" dirty="0">
              <a:latin typeface="Monotype Corsiva" pitchFamily="66" charset="0"/>
            </a:endParaRPr>
          </a:p>
          <a:p>
            <a:pPr>
              <a:buFont typeface="Wingdings" pitchFamily="2" charset="2"/>
              <a:buChar char="v"/>
            </a:pPr>
            <a:endParaRPr lang="ru-RU" dirty="0">
              <a:latin typeface="Monotype Corsiva" pitchFamily="66" charset="0"/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gray">
          <a:xfrm>
            <a:off x="4876800" y="2209800"/>
            <a:ext cx="3429000" cy="2227263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dirty="0" smtClean="0"/>
              <a:t>1791г. </a:t>
            </a:r>
          </a:p>
          <a:p>
            <a:pPr algn="ctr"/>
            <a:r>
              <a:rPr lang="ru-RU" sz="2400" dirty="0" smtClean="0"/>
              <a:t>Русско-турецкая </a:t>
            </a:r>
          </a:p>
          <a:p>
            <a:pPr algn="ctr"/>
            <a:r>
              <a:rPr lang="ru-RU" sz="2400" dirty="0" smtClean="0"/>
              <a:t>война </a:t>
            </a:r>
          </a:p>
          <a:p>
            <a:pPr algn="ctr"/>
            <a:r>
              <a:rPr lang="ru-RU" sz="2400" dirty="0" smtClean="0"/>
              <a:t>1787-1791гг., </a:t>
            </a:r>
          </a:p>
          <a:p>
            <a:pPr algn="ctr"/>
            <a:r>
              <a:rPr lang="ru-RU" sz="2400" dirty="0" smtClean="0"/>
              <a:t>Екатерина </a:t>
            </a:r>
            <a:r>
              <a:rPr lang="en-US" sz="2400" dirty="0" smtClean="0"/>
              <a:t>II</a:t>
            </a:r>
            <a:endParaRPr lang="ru-RU" sz="2400" dirty="0"/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gray">
          <a:xfrm>
            <a:off x="5029200" y="2239620"/>
            <a:ext cx="3657600" cy="2227263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 smtClean="0"/>
              <a:t>Ясский </a:t>
            </a:r>
          </a:p>
          <a:p>
            <a:pPr algn="ctr"/>
            <a:r>
              <a:rPr lang="ru-RU" sz="2800" b="1" dirty="0" smtClean="0"/>
              <a:t>мирный </a:t>
            </a:r>
          </a:p>
          <a:p>
            <a:pPr algn="ctr"/>
            <a:r>
              <a:rPr lang="ru-RU" sz="2800" b="1" dirty="0" smtClean="0"/>
              <a:t>договор</a:t>
            </a:r>
            <a:endParaRPr lang="ru-RU" sz="2800" dirty="0"/>
          </a:p>
        </p:txBody>
      </p:sp>
      <p:sp>
        <p:nvSpPr>
          <p:cNvPr id="15" name="Oval 10" descr="2"/>
          <p:cNvSpPr>
            <a:spLocks noChangeArrowheads="1"/>
          </p:cNvSpPr>
          <p:nvPr/>
        </p:nvSpPr>
        <p:spPr bwMode="gray">
          <a:xfrm>
            <a:off x="5562600" y="2239620"/>
            <a:ext cx="2897187" cy="1752600"/>
          </a:xfrm>
          <a:prstGeom prst="ellipse">
            <a:avLst/>
          </a:prstGeom>
          <a:blipFill dpi="0" rotWithShape="1">
            <a:blip r:embed="rId7" cstate="print">
              <a:alphaModFix amt="0"/>
            </a:blip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gray">
          <a:xfrm>
            <a:off x="609600" y="2209800"/>
            <a:ext cx="3962400" cy="2227263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dirty="0" smtClean="0"/>
              <a:t>30 августа1721г.,</a:t>
            </a:r>
          </a:p>
          <a:p>
            <a:pPr algn="ctr"/>
            <a:r>
              <a:rPr lang="ru-RU" sz="2400" dirty="0" smtClean="0"/>
              <a:t> Северная война </a:t>
            </a:r>
          </a:p>
          <a:p>
            <a:pPr algn="ctr"/>
            <a:r>
              <a:rPr lang="ru-RU" sz="2400" dirty="0" smtClean="0"/>
              <a:t>1700-1721гг.,</a:t>
            </a:r>
          </a:p>
          <a:p>
            <a:pPr algn="ctr"/>
            <a:r>
              <a:rPr lang="ru-RU" sz="2400" dirty="0" smtClean="0"/>
              <a:t> Пётр </a:t>
            </a:r>
            <a:r>
              <a:rPr lang="en-US" sz="2400" dirty="0" smtClean="0"/>
              <a:t>I</a:t>
            </a:r>
            <a:endParaRPr lang="ru-RU" sz="2400" dirty="0"/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gray">
          <a:xfrm>
            <a:off x="603422" y="2227263"/>
            <a:ext cx="4191000" cy="2209800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 smtClean="0"/>
              <a:t>Ништадский </a:t>
            </a:r>
          </a:p>
          <a:p>
            <a:pPr algn="ctr"/>
            <a:r>
              <a:rPr lang="ru-RU" sz="2800" b="1" dirty="0" smtClean="0"/>
              <a:t>мирный </a:t>
            </a:r>
          </a:p>
          <a:p>
            <a:pPr algn="ctr"/>
            <a:r>
              <a:rPr lang="ru-RU" sz="2800" b="1" dirty="0" smtClean="0"/>
              <a:t>договор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18" name="Oval 13" descr="2"/>
          <p:cNvSpPr>
            <a:spLocks noChangeArrowheads="1"/>
          </p:cNvSpPr>
          <p:nvPr/>
        </p:nvSpPr>
        <p:spPr bwMode="gray">
          <a:xfrm>
            <a:off x="1104900" y="2552700"/>
            <a:ext cx="2971800" cy="1752600"/>
          </a:xfrm>
          <a:prstGeom prst="ellipse">
            <a:avLst/>
          </a:prstGeom>
          <a:blipFill dpi="0" rotWithShape="1">
            <a:blip r:embed="rId7" cstate="print">
              <a:alphaModFix amt="0"/>
            </a:blip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66" name="AutoShape 5"/>
          <p:cNvSpPr>
            <a:spLocks noChangeArrowheads="1"/>
          </p:cNvSpPr>
          <p:nvPr/>
        </p:nvSpPr>
        <p:spPr bwMode="gray">
          <a:xfrm>
            <a:off x="2550641" y="4571999"/>
            <a:ext cx="3886200" cy="2074863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dirty="0" smtClean="0"/>
              <a:t>1774г.,</a:t>
            </a:r>
          </a:p>
          <a:p>
            <a:pPr algn="ctr"/>
            <a:r>
              <a:rPr lang="ru-RU" sz="2400" dirty="0" smtClean="0"/>
              <a:t> Русско-турецкая </a:t>
            </a:r>
          </a:p>
          <a:p>
            <a:pPr algn="ctr"/>
            <a:r>
              <a:rPr lang="ru-RU" sz="2400" dirty="0" smtClean="0"/>
              <a:t>война </a:t>
            </a:r>
          </a:p>
          <a:p>
            <a:pPr algn="ctr"/>
            <a:r>
              <a:rPr lang="ru-RU" sz="2400" dirty="0" smtClean="0"/>
              <a:t>1768-1774гг.,</a:t>
            </a:r>
          </a:p>
          <a:p>
            <a:pPr algn="ctr"/>
            <a:r>
              <a:rPr lang="ru-RU" sz="2400" dirty="0" smtClean="0"/>
              <a:t> Екатерина </a:t>
            </a:r>
            <a:r>
              <a:rPr lang="en-US" sz="2400" dirty="0" smtClean="0"/>
              <a:t>II</a:t>
            </a:r>
            <a:endParaRPr lang="ru-RU" sz="2400" dirty="0"/>
          </a:p>
        </p:txBody>
      </p:sp>
      <p:sp>
        <p:nvSpPr>
          <p:cNvPr id="67" name="AutoShape 6"/>
          <p:cNvSpPr>
            <a:spLocks noChangeArrowheads="1"/>
          </p:cNvSpPr>
          <p:nvPr/>
        </p:nvSpPr>
        <p:spPr bwMode="gray">
          <a:xfrm>
            <a:off x="2362200" y="4589462"/>
            <a:ext cx="3810000" cy="2057400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 err="1" smtClean="0"/>
              <a:t>Кючук</a:t>
            </a:r>
            <a:r>
              <a:rPr lang="ru-RU" sz="2800" b="1" dirty="0" smtClean="0"/>
              <a:t>-</a:t>
            </a:r>
          </a:p>
          <a:p>
            <a:pPr algn="ctr"/>
            <a:r>
              <a:rPr lang="ru-RU" sz="2800" b="1" dirty="0" err="1" smtClean="0"/>
              <a:t>Кайнарджийский</a:t>
            </a:r>
            <a:r>
              <a:rPr lang="ru-RU" sz="2800" b="1" dirty="0" smtClean="0"/>
              <a:t> </a:t>
            </a:r>
          </a:p>
          <a:p>
            <a:pPr algn="ctr"/>
            <a:r>
              <a:rPr lang="ru-RU" sz="2800" b="1" dirty="0" smtClean="0"/>
              <a:t>мирный договор</a:t>
            </a:r>
            <a:endParaRPr lang="ru-RU" sz="2800" dirty="0"/>
          </a:p>
        </p:txBody>
      </p:sp>
      <p:sp>
        <p:nvSpPr>
          <p:cNvPr id="68" name="Oval 10" descr="2"/>
          <p:cNvSpPr>
            <a:spLocks noChangeArrowheads="1"/>
          </p:cNvSpPr>
          <p:nvPr/>
        </p:nvSpPr>
        <p:spPr bwMode="gray">
          <a:xfrm>
            <a:off x="2851322" y="4724400"/>
            <a:ext cx="3886200" cy="1524000"/>
          </a:xfrm>
          <a:prstGeom prst="ellipse">
            <a:avLst/>
          </a:prstGeom>
          <a:blipFill dpi="0" rotWithShape="1">
            <a:blip r:embed="rId7" cstate="print">
              <a:alphaModFix amt="0"/>
            </a:blip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gray">
          <a:xfrm>
            <a:off x="8229600" y="6019800"/>
            <a:ext cx="719137" cy="68262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66" grpId="0" animBg="1"/>
      <p:bldP spid="66" grpId="1" animBg="1"/>
      <p:bldP spid="67" grpId="0" animBg="1"/>
      <p:bldP spid="6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6477000" cy="1600200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Внешняя политика России в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XVIII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веке. </a:t>
            </a:r>
            <a:r>
              <a:rPr lang="ru-RU" sz="2400" b="1" i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 4. Назвать основные условия</a:t>
            </a:r>
            <a:br>
              <a:rPr lang="ru-RU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мирного договора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CC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9144000" y="0"/>
            <a:ext cx="0" cy="68580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0" y="76200"/>
            <a:ext cx="9067800" cy="6781800"/>
            <a:chOff x="0" y="0"/>
            <a:chExt cx="5712" cy="4272"/>
          </a:xfrm>
        </p:grpSpPr>
        <p:pic>
          <p:nvPicPr>
            <p:cNvPr id="13317" name="Picture 5" descr="ugol4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04" y="48"/>
              <a:ext cx="990" cy="2064"/>
            </a:xfrm>
            <a:prstGeom prst="rect">
              <a:avLst/>
            </a:prstGeom>
            <a:noFill/>
          </p:spPr>
        </p:pic>
        <p:pic>
          <p:nvPicPr>
            <p:cNvPr id="13321" name="Picture 9" descr="Рисунок петр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440" cy="1748"/>
            </a:xfrm>
            <a:prstGeom prst="rect">
              <a:avLst/>
            </a:prstGeom>
            <a:noFill/>
          </p:spPr>
        </p:pic>
        <p:pic>
          <p:nvPicPr>
            <p:cNvPr id="13326" name="Picture 14" descr="ugol4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52" y="3408"/>
              <a:ext cx="2160" cy="864"/>
            </a:xfrm>
            <a:prstGeom prst="rect">
              <a:avLst/>
            </a:prstGeom>
            <a:noFill/>
          </p:spPr>
        </p:pic>
        <p:pic>
          <p:nvPicPr>
            <p:cNvPr id="13318" name="Picture 6" descr="ugol4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" y="2112"/>
              <a:ext cx="942" cy="2160"/>
            </a:xfrm>
            <a:prstGeom prst="rect">
              <a:avLst/>
            </a:prstGeom>
            <a:noFill/>
          </p:spPr>
        </p:pic>
      </p:grp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0" y="0"/>
            <a:ext cx="0" cy="68580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79638"/>
            <a:ext cx="8001000" cy="4525962"/>
          </a:xfrm>
        </p:spPr>
        <p:txBody>
          <a:bodyPr/>
          <a:lstStyle/>
          <a:p>
            <a:pPr>
              <a:buFont typeface="Wingdings" pitchFamily="2" charset="2"/>
              <a:buBlip>
                <a:blip r:embed="rId6"/>
              </a:buBlip>
            </a:pPr>
            <a:endParaRPr lang="ru-RU" dirty="0">
              <a:latin typeface="Monotype Corsiva" pitchFamily="66" charset="0"/>
            </a:endParaRPr>
          </a:p>
          <a:p>
            <a:pPr>
              <a:buFont typeface="Wingdings" pitchFamily="2" charset="2"/>
              <a:buChar char="v"/>
            </a:pPr>
            <a:endParaRPr lang="ru-RU" dirty="0">
              <a:latin typeface="Monotype Corsiva" pitchFamily="66" charset="0"/>
            </a:endParaRPr>
          </a:p>
          <a:p>
            <a:pPr>
              <a:buFont typeface="Wingdings" pitchFamily="2" charset="2"/>
              <a:buChar char="v"/>
            </a:pPr>
            <a:endParaRPr lang="ru-RU" dirty="0">
              <a:latin typeface="Monotype Corsiva" pitchFamily="66" charset="0"/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gray">
          <a:xfrm>
            <a:off x="4724400" y="1752600"/>
            <a:ext cx="4267200" cy="2590801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/>
            <a:endParaRPr lang="ru-RU" dirty="0" smtClean="0"/>
          </a:p>
          <a:p>
            <a:pPr marL="457200" indent="-457200" algn="ctr"/>
            <a:r>
              <a:rPr lang="ru-RU" dirty="0" smtClean="0"/>
              <a:t>1)Подтверждение присоединения </a:t>
            </a:r>
          </a:p>
          <a:p>
            <a:pPr marL="457200" indent="-457200" algn="ctr"/>
            <a:r>
              <a:rPr lang="ru-RU" dirty="0" smtClean="0"/>
              <a:t>к России Крыма и протектората </a:t>
            </a:r>
          </a:p>
          <a:p>
            <a:pPr marL="457200" indent="-457200" algn="ctr"/>
            <a:r>
              <a:rPr lang="ru-RU" dirty="0" smtClean="0"/>
              <a:t>над Восточной Грузией</a:t>
            </a:r>
          </a:p>
          <a:p>
            <a:pPr algn="ctr"/>
            <a:r>
              <a:rPr lang="ru-RU" dirty="0" smtClean="0"/>
              <a:t>2) Россия получила земли между</a:t>
            </a:r>
          </a:p>
          <a:p>
            <a:pPr algn="ctr"/>
            <a:r>
              <a:rPr lang="ru-RU" dirty="0" smtClean="0"/>
              <a:t> Днестром и Южным Бугом</a:t>
            </a:r>
          </a:p>
          <a:p>
            <a:pPr algn="ctr"/>
            <a:r>
              <a:rPr lang="ru-RU" dirty="0" smtClean="0"/>
              <a:t>3) Бессарабия, Молдавия, </a:t>
            </a:r>
          </a:p>
          <a:p>
            <a:pPr algn="ctr"/>
            <a:r>
              <a:rPr lang="ru-RU" dirty="0" smtClean="0"/>
              <a:t>Валахия возвращены Турции</a:t>
            </a:r>
          </a:p>
          <a:p>
            <a:pPr algn="ctr"/>
            <a:r>
              <a:rPr lang="ru-RU" dirty="0" smtClean="0"/>
              <a:t> </a:t>
            </a:r>
          </a:p>
          <a:p>
            <a:pPr algn="ctr"/>
            <a:r>
              <a:rPr lang="ru-RU" sz="2400" b="1" dirty="0" smtClean="0"/>
              <a:t> </a:t>
            </a:r>
            <a:endParaRPr lang="ru-RU" sz="2400" dirty="0"/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gray">
          <a:xfrm>
            <a:off x="4724400" y="1723231"/>
            <a:ext cx="4343400" cy="2743200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 smtClean="0"/>
              <a:t>Ясский </a:t>
            </a:r>
          </a:p>
          <a:p>
            <a:pPr algn="ctr"/>
            <a:r>
              <a:rPr lang="ru-RU" sz="2800" b="1" dirty="0" smtClean="0"/>
              <a:t>мирный </a:t>
            </a:r>
          </a:p>
          <a:p>
            <a:pPr algn="ctr"/>
            <a:r>
              <a:rPr lang="ru-RU" sz="2800" b="1" dirty="0" smtClean="0"/>
              <a:t>договор</a:t>
            </a:r>
            <a:endParaRPr lang="ru-RU" sz="2800" dirty="0"/>
          </a:p>
        </p:txBody>
      </p:sp>
      <p:sp>
        <p:nvSpPr>
          <p:cNvPr id="15" name="Oval 10" descr="2"/>
          <p:cNvSpPr>
            <a:spLocks noChangeArrowheads="1"/>
          </p:cNvSpPr>
          <p:nvPr/>
        </p:nvSpPr>
        <p:spPr bwMode="gray">
          <a:xfrm>
            <a:off x="5447506" y="2362200"/>
            <a:ext cx="2897187" cy="1752600"/>
          </a:xfrm>
          <a:prstGeom prst="ellipse">
            <a:avLst/>
          </a:prstGeom>
          <a:blipFill dpi="0" rotWithShape="1">
            <a:blip r:embed="rId7" cstate="print">
              <a:alphaModFix amt="0"/>
            </a:blip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gray">
          <a:xfrm>
            <a:off x="0" y="1752600"/>
            <a:ext cx="4572000" cy="2684463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/>
            <a:r>
              <a:rPr lang="ru-RU" sz="2000" dirty="0" smtClean="0"/>
              <a:t>1)Россия получает Прибалтику, </a:t>
            </a:r>
          </a:p>
          <a:p>
            <a:pPr marL="457200" indent="-457200" algn="ctr"/>
            <a:r>
              <a:rPr lang="ru-RU" sz="2000" dirty="0" smtClean="0"/>
              <a:t>часть Карелии и выход в </a:t>
            </a:r>
          </a:p>
          <a:p>
            <a:pPr marL="457200" indent="-457200" algn="ctr"/>
            <a:r>
              <a:rPr lang="ru-RU" sz="2000" dirty="0" smtClean="0"/>
              <a:t>Балтийское море</a:t>
            </a:r>
          </a:p>
          <a:p>
            <a:pPr algn="ctr"/>
            <a:r>
              <a:rPr lang="ru-RU" sz="2000" dirty="0" smtClean="0"/>
              <a:t>2)Швеции возвращается </a:t>
            </a:r>
          </a:p>
          <a:p>
            <a:pPr algn="ctr"/>
            <a:r>
              <a:rPr lang="ru-RU" sz="2000" dirty="0" smtClean="0"/>
              <a:t>Финляндия</a:t>
            </a:r>
            <a:endParaRPr lang="ru-RU" sz="2000" dirty="0">
              <a:solidFill>
                <a:srgbClr val="CC6600"/>
              </a:solidFill>
            </a:endParaRP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gray">
          <a:xfrm>
            <a:off x="-76200" y="1790700"/>
            <a:ext cx="4648200" cy="2590800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 smtClean="0"/>
              <a:t>Ништадский </a:t>
            </a:r>
          </a:p>
          <a:p>
            <a:pPr algn="ctr"/>
            <a:r>
              <a:rPr lang="ru-RU" sz="2800" b="1" dirty="0" smtClean="0"/>
              <a:t>мирный </a:t>
            </a:r>
          </a:p>
          <a:p>
            <a:pPr algn="ctr"/>
            <a:r>
              <a:rPr lang="ru-RU" sz="2800" b="1" dirty="0" smtClean="0"/>
              <a:t>договор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18" name="Oval 13" descr="2"/>
          <p:cNvSpPr>
            <a:spLocks noChangeArrowheads="1"/>
          </p:cNvSpPr>
          <p:nvPr/>
        </p:nvSpPr>
        <p:spPr bwMode="gray">
          <a:xfrm>
            <a:off x="908222" y="2247900"/>
            <a:ext cx="2971800" cy="1752600"/>
          </a:xfrm>
          <a:prstGeom prst="ellipse">
            <a:avLst/>
          </a:prstGeom>
          <a:blipFill dpi="0" rotWithShape="1">
            <a:blip r:embed="rId7" cstate="print">
              <a:alphaModFix amt="0"/>
            </a:blip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66" name="AutoShape 5"/>
          <p:cNvSpPr>
            <a:spLocks noChangeArrowheads="1"/>
          </p:cNvSpPr>
          <p:nvPr/>
        </p:nvSpPr>
        <p:spPr bwMode="gray">
          <a:xfrm>
            <a:off x="1828800" y="4419600"/>
            <a:ext cx="5715000" cy="2438400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buAutoNum type="arabicParenR"/>
            </a:pPr>
            <a:r>
              <a:rPr lang="ru-RU" dirty="0" smtClean="0"/>
              <a:t>Россия получила право </a:t>
            </a:r>
          </a:p>
          <a:p>
            <a:pPr marL="342900" indent="-342900" algn="ctr"/>
            <a:r>
              <a:rPr lang="ru-RU" dirty="0" smtClean="0"/>
              <a:t>строительства военного флота </a:t>
            </a:r>
          </a:p>
          <a:p>
            <a:pPr marL="342900" indent="-342900" algn="ctr"/>
            <a:r>
              <a:rPr lang="ru-RU" dirty="0" smtClean="0"/>
              <a:t>на Чёрном море</a:t>
            </a:r>
          </a:p>
          <a:p>
            <a:pPr algn="ctr"/>
            <a:r>
              <a:rPr lang="ru-RU" dirty="0" smtClean="0"/>
              <a:t>2) Крым стал независим от Турции. </a:t>
            </a:r>
          </a:p>
          <a:p>
            <a:pPr algn="ctr"/>
            <a:r>
              <a:rPr lang="ru-RU" dirty="0" smtClean="0"/>
              <a:t>3) России отходят причерноморские </a:t>
            </a:r>
          </a:p>
          <a:p>
            <a:pPr algn="ctr"/>
            <a:r>
              <a:rPr lang="ru-RU" dirty="0" smtClean="0"/>
              <a:t>земли между Днепром и Бугом</a:t>
            </a:r>
          </a:p>
          <a:p>
            <a:pPr algn="ctr"/>
            <a:r>
              <a:rPr lang="ru-RU" dirty="0" smtClean="0"/>
              <a:t>4) Керчь, </a:t>
            </a:r>
            <a:r>
              <a:rPr lang="ru-RU" dirty="0" err="1" smtClean="0"/>
              <a:t>Еникале</a:t>
            </a:r>
            <a:r>
              <a:rPr lang="ru-RU" dirty="0" smtClean="0"/>
              <a:t> в Крыму</a:t>
            </a:r>
          </a:p>
          <a:p>
            <a:pPr algn="ctr"/>
            <a:r>
              <a:rPr lang="ru-RU" dirty="0" smtClean="0"/>
              <a:t> отходят к России</a:t>
            </a:r>
            <a:endParaRPr lang="ru-RU" dirty="0"/>
          </a:p>
        </p:txBody>
      </p:sp>
      <p:sp>
        <p:nvSpPr>
          <p:cNvPr id="67" name="AutoShape 6"/>
          <p:cNvSpPr>
            <a:spLocks noChangeArrowheads="1"/>
          </p:cNvSpPr>
          <p:nvPr/>
        </p:nvSpPr>
        <p:spPr bwMode="gray">
          <a:xfrm>
            <a:off x="1981200" y="4437063"/>
            <a:ext cx="5486400" cy="2514600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 err="1" smtClean="0"/>
              <a:t>Кючук</a:t>
            </a:r>
            <a:r>
              <a:rPr lang="ru-RU" sz="2800" b="1" dirty="0" smtClean="0"/>
              <a:t>-</a:t>
            </a:r>
          </a:p>
          <a:p>
            <a:pPr algn="ctr"/>
            <a:r>
              <a:rPr lang="ru-RU" sz="2800" b="1" dirty="0" err="1" smtClean="0"/>
              <a:t>Кайнарджийский</a:t>
            </a:r>
            <a:r>
              <a:rPr lang="ru-RU" sz="2800" b="1" dirty="0" smtClean="0"/>
              <a:t> </a:t>
            </a:r>
          </a:p>
          <a:p>
            <a:pPr algn="ctr"/>
            <a:r>
              <a:rPr lang="ru-RU" sz="2800" b="1" dirty="0" smtClean="0"/>
              <a:t>мирный договор</a:t>
            </a:r>
            <a:endParaRPr lang="ru-RU" sz="2800" dirty="0"/>
          </a:p>
        </p:txBody>
      </p:sp>
      <p:sp>
        <p:nvSpPr>
          <p:cNvPr id="68" name="Oval 10" descr="2"/>
          <p:cNvSpPr>
            <a:spLocks noChangeArrowheads="1"/>
          </p:cNvSpPr>
          <p:nvPr/>
        </p:nvSpPr>
        <p:spPr bwMode="gray">
          <a:xfrm>
            <a:off x="2781300" y="4860324"/>
            <a:ext cx="3886200" cy="2286000"/>
          </a:xfrm>
          <a:prstGeom prst="ellipse">
            <a:avLst/>
          </a:prstGeom>
          <a:blipFill dpi="0" rotWithShape="1">
            <a:blip r:embed="rId7" cstate="print">
              <a:alphaModFix amt="0"/>
            </a:blip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gray">
          <a:xfrm>
            <a:off x="8229600" y="6019800"/>
            <a:ext cx="719137" cy="68262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66" grpId="0" animBg="1"/>
      <p:bldP spid="66" grpId="1" animBg="1"/>
      <p:bldP spid="67" grpId="0" animBg="1"/>
      <p:bldP spid="6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60209" y="0"/>
            <a:ext cx="6477000" cy="1600200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Внутренняя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политика России в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XVIII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веке. </a:t>
            </a:r>
            <a:r>
              <a:rPr lang="ru-RU" sz="2400" b="1" i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 5. Дать определение понятиям</a:t>
            </a:r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9144000" y="0"/>
            <a:ext cx="0" cy="68580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0" y="76200"/>
            <a:ext cx="9067800" cy="6781800"/>
            <a:chOff x="0" y="0"/>
            <a:chExt cx="5712" cy="4272"/>
          </a:xfrm>
        </p:grpSpPr>
        <p:pic>
          <p:nvPicPr>
            <p:cNvPr id="13317" name="Picture 5" descr="ugol4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04" y="48"/>
              <a:ext cx="990" cy="2064"/>
            </a:xfrm>
            <a:prstGeom prst="rect">
              <a:avLst/>
            </a:prstGeom>
            <a:noFill/>
          </p:spPr>
        </p:pic>
        <p:pic>
          <p:nvPicPr>
            <p:cNvPr id="13321" name="Picture 9" descr="Рисунок петр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440" cy="1748"/>
            </a:xfrm>
            <a:prstGeom prst="rect">
              <a:avLst/>
            </a:prstGeom>
            <a:noFill/>
          </p:spPr>
        </p:pic>
        <p:pic>
          <p:nvPicPr>
            <p:cNvPr id="13326" name="Picture 14" descr="ugol4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52" y="3408"/>
              <a:ext cx="2160" cy="864"/>
            </a:xfrm>
            <a:prstGeom prst="rect">
              <a:avLst/>
            </a:prstGeom>
            <a:noFill/>
          </p:spPr>
        </p:pic>
        <p:pic>
          <p:nvPicPr>
            <p:cNvPr id="13318" name="Picture 6" descr="ugol4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" y="2112"/>
              <a:ext cx="942" cy="2160"/>
            </a:xfrm>
            <a:prstGeom prst="rect">
              <a:avLst/>
            </a:prstGeom>
            <a:noFill/>
          </p:spPr>
        </p:pic>
      </p:grp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0" y="0"/>
            <a:ext cx="0" cy="68580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79638"/>
            <a:ext cx="8001000" cy="4525962"/>
          </a:xfrm>
        </p:spPr>
        <p:txBody>
          <a:bodyPr/>
          <a:lstStyle/>
          <a:p>
            <a:pPr>
              <a:buFont typeface="Wingdings" pitchFamily="2" charset="2"/>
              <a:buBlip>
                <a:blip r:embed="rId6"/>
              </a:buBlip>
            </a:pPr>
            <a:endParaRPr lang="ru-RU" dirty="0">
              <a:latin typeface="Monotype Corsiva" pitchFamily="66" charset="0"/>
            </a:endParaRPr>
          </a:p>
          <a:p>
            <a:pPr>
              <a:buFont typeface="Wingdings" pitchFamily="2" charset="2"/>
              <a:buChar char="v"/>
            </a:pPr>
            <a:endParaRPr lang="ru-RU" dirty="0">
              <a:latin typeface="Monotype Corsiva" pitchFamily="66" charset="0"/>
            </a:endParaRPr>
          </a:p>
          <a:p>
            <a:pPr>
              <a:buFont typeface="Wingdings" pitchFamily="2" charset="2"/>
              <a:buChar char="v"/>
            </a:pPr>
            <a:endParaRPr lang="ru-RU" dirty="0">
              <a:latin typeface="Monotype Corsiva" pitchFamily="66" charset="0"/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gray">
          <a:xfrm>
            <a:off x="4695568" y="1231557"/>
            <a:ext cx="4267200" cy="2590801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/>
            <a:endParaRPr lang="ru-RU" dirty="0" smtClean="0"/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партия или группа, 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выступающая против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господствующего мнения</a:t>
            </a:r>
            <a:endParaRPr lang="ru-RU" sz="20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algn="ctr"/>
            <a:r>
              <a:rPr lang="ru-RU" dirty="0" smtClean="0"/>
              <a:t> </a:t>
            </a:r>
          </a:p>
          <a:p>
            <a:pPr algn="ctr"/>
            <a:r>
              <a:rPr lang="ru-RU" sz="2400" b="1" dirty="0" smtClean="0"/>
              <a:t> </a:t>
            </a:r>
            <a:endParaRPr lang="ru-RU" sz="2400" dirty="0"/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gray">
          <a:xfrm>
            <a:off x="4650829" y="1257299"/>
            <a:ext cx="4343400" cy="2743200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latin typeface="Calibri"/>
                <a:ea typeface="Calibri"/>
                <a:cs typeface="Times New Roman"/>
              </a:rPr>
              <a:t>О</a:t>
            </a:r>
            <a:r>
              <a:rPr lang="ru-RU" sz="4000" b="1" dirty="0" smtClean="0">
                <a:effectLst/>
                <a:latin typeface="Calibri"/>
                <a:ea typeface="Calibri"/>
                <a:cs typeface="Times New Roman"/>
              </a:rPr>
              <a:t>ппозиция</a:t>
            </a:r>
            <a:endParaRPr lang="ru-RU" sz="40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Oval 10" descr="2"/>
          <p:cNvSpPr>
            <a:spLocks noChangeArrowheads="1"/>
          </p:cNvSpPr>
          <p:nvPr/>
        </p:nvSpPr>
        <p:spPr bwMode="gray">
          <a:xfrm>
            <a:off x="5045075" y="2064009"/>
            <a:ext cx="3544093" cy="1752600"/>
          </a:xfrm>
          <a:prstGeom prst="ellipse">
            <a:avLst/>
          </a:prstGeom>
          <a:blipFill dpi="0" rotWithShape="1">
            <a:blip r:embed="rId7" cstate="print">
              <a:alphaModFix amt="0"/>
            </a:blip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gray">
          <a:xfrm>
            <a:off x="60294" y="1210468"/>
            <a:ext cx="4572000" cy="2684463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vl="0" algn="ctr"/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</a:rPr>
              <a:t>политический режим при </a:t>
            </a:r>
          </a:p>
          <a:p>
            <a:pPr lvl="0" algn="ctr"/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</a:rPr>
              <a:t>Анне Иоанновне, </a:t>
            </a:r>
          </a:p>
          <a:p>
            <a:pPr lvl="0" algn="ctr"/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</a:rPr>
              <a:t>по имени ее фаворита Э-И. Бирона. </a:t>
            </a:r>
          </a:p>
          <a:p>
            <a:pPr lvl="0" algn="ctr"/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</a:rPr>
              <a:t>Отличался засильем иностранцев 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gray">
          <a:xfrm>
            <a:off x="104775" y="1257299"/>
            <a:ext cx="4648200" cy="2590800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 smtClean="0"/>
              <a:t>Бироновщина</a:t>
            </a:r>
            <a:endParaRPr lang="ru-RU" sz="3600" b="1" dirty="0"/>
          </a:p>
        </p:txBody>
      </p:sp>
      <p:sp>
        <p:nvSpPr>
          <p:cNvPr id="18" name="Oval 13" descr="2"/>
          <p:cNvSpPr>
            <a:spLocks noChangeArrowheads="1"/>
          </p:cNvSpPr>
          <p:nvPr/>
        </p:nvSpPr>
        <p:spPr bwMode="gray">
          <a:xfrm>
            <a:off x="555594" y="1622081"/>
            <a:ext cx="3581399" cy="1752600"/>
          </a:xfrm>
          <a:prstGeom prst="ellipse">
            <a:avLst/>
          </a:prstGeom>
          <a:blipFill dpi="0" rotWithShape="1">
            <a:blip r:embed="rId7" cstate="print">
              <a:alphaModFix amt="0"/>
            </a:blip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66" name="AutoShape 5"/>
          <p:cNvSpPr>
            <a:spLocks noChangeArrowheads="1"/>
          </p:cNvSpPr>
          <p:nvPr/>
        </p:nvSpPr>
        <p:spPr bwMode="gray">
          <a:xfrm>
            <a:off x="1524000" y="4267200"/>
            <a:ext cx="5715000" cy="2438400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высший орган гос.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власти</a:t>
            </a:r>
            <a:endParaRPr lang="ru-RU" sz="24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и законодательства,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подчинённый императору. 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Учреждён Петром 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I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в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1711г.</a:t>
            </a:r>
            <a:endParaRPr lang="ru-RU" sz="3200" dirty="0"/>
          </a:p>
        </p:txBody>
      </p:sp>
      <p:sp>
        <p:nvSpPr>
          <p:cNvPr id="67" name="AutoShape 6"/>
          <p:cNvSpPr>
            <a:spLocks noChangeArrowheads="1"/>
          </p:cNvSpPr>
          <p:nvPr/>
        </p:nvSpPr>
        <p:spPr bwMode="gray">
          <a:xfrm>
            <a:off x="1545624" y="4267200"/>
            <a:ext cx="5486400" cy="2514600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latin typeface="Times New Roman"/>
                <a:ea typeface="Calibri"/>
                <a:cs typeface="Times New Roman"/>
              </a:rPr>
              <a:t>   Правительствующий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latin typeface="Times New Roman"/>
                <a:ea typeface="Calibri"/>
                <a:cs typeface="Times New Roman"/>
              </a:rPr>
              <a:t>С</a:t>
            </a:r>
            <a:r>
              <a:rPr lang="ru-RU" sz="3600" b="1" dirty="0" smtClean="0">
                <a:latin typeface="Times New Roman"/>
                <a:ea typeface="Calibri"/>
                <a:cs typeface="Times New Roman"/>
              </a:rPr>
              <a:t>енат</a:t>
            </a:r>
            <a:endParaRPr lang="ru-RU" sz="36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8" name="Oval 10" descr="2"/>
          <p:cNvSpPr>
            <a:spLocks noChangeArrowheads="1"/>
          </p:cNvSpPr>
          <p:nvPr/>
        </p:nvSpPr>
        <p:spPr bwMode="gray">
          <a:xfrm>
            <a:off x="2019300" y="4436526"/>
            <a:ext cx="4724400" cy="2286000"/>
          </a:xfrm>
          <a:prstGeom prst="ellipse">
            <a:avLst/>
          </a:prstGeom>
          <a:blipFill dpi="0" rotWithShape="1">
            <a:blip r:embed="rId7" cstate="print">
              <a:alphaModFix amt="0"/>
            </a:blip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gray">
          <a:xfrm>
            <a:off x="8229600" y="6019800"/>
            <a:ext cx="719137" cy="68262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34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66" grpId="0" animBg="1"/>
      <p:bldP spid="66" grpId="1" animBg="1"/>
      <p:bldP spid="67" grpId="0" animBg="1"/>
      <p:bldP spid="6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481194" y="123791"/>
            <a:ext cx="6315212" cy="1028700"/>
          </a:xfrm>
        </p:spPr>
        <p:txBody>
          <a:bodyPr/>
          <a:lstStyle/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Внешняя политика России в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XVIII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веке. </a:t>
            </a:r>
            <a:r>
              <a:rPr lang="ru-RU" sz="2400" b="1" i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Times New Roman"/>
              </a:rPr>
              <a:t>Задание </a:t>
            </a:r>
            <a:r>
              <a:rPr lang="ru-RU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Times New Roman"/>
              </a:rPr>
              <a:t>6. </a:t>
            </a:r>
            <a:r>
              <a:rPr lang="ru-RU" sz="24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Times New Roman"/>
              </a:rPr>
              <a:t>Назвать понятие,  </a:t>
            </a:r>
            <a:r>
              <a:rPr lang="ru-RU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Times New Roman"/>
              </a:rPr>
              <a:t>о </a:t>
            </a:r>
            <a:r>
              <a:rPr lang="ru-RU" sz="24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Times New Roman"/>
              </a:rPr>
              <a:t>котором идёт речь</a:t>
            </a:r>
            <a:r>
              <a:rPr lang="ru-RU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  <a:ea typeface="Calibri"/>
                <a:cs typeface="Times New Roman"/>
              </a:rPr>
            </a:br>
            <a:endParaRPr lang="ru-RU" sz="24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9144000" y="0"/>
            <a:ext cx="0" cy="68580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0" y="76200"/>
            <a:ext cx="9067800" cy="6781800"/>
            <a:chOff x="0" y="0"/>
            <a:chExt cx="5712" cy="4272"/>
          </a:xfrm>
        </p:grpSpPr>
        <p:pic>
          <p:nvPicPr>
            <p:cNvPr id="13317" name="Picture 5" descr="ugol4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04" y="48"/>
              <a:ext cx="990" cy="2064"/>
            </a:xfrm>
            <a:prstGeom prst="rect">
              <a:avLst/>
            </a:prstGeom>
            <a:noFill/>
          </p:spPr>
        </p:pic>
        <p:pic>
          <p:nvPicPr>
            <p:cNvPr id="13321" name="Picture 9" descr="Рисунок петр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440" cy="1748"/>
            </a:xfrm>
            <a:prstGeom prst="rect">
              <a:avLst/>
            </a:prstGeom>
            <a:noFill/>
          </p:spPr>
        </p:pic>
        <p:pic>
          <p:nvPicPr>
            <p:cNvPr id="13326" name="Picture 14" descr="ugol4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52" y="3408"/>
              <a:ext cx="2160" cy="864"/>
            </a:xfrm>
            <a:prstGeom prst="rect">
              <a:avLst/>
            </a:prstGeom>
            <a:noFill/>
          </p:spPr>
        </p:pic>
        <p:pic>
          <p:nvPicPr>
            <p:cNvPr id="13318" name="Picture 6" descr="ugol4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" y="2112"/>
              <a:ext cx="942" cy="2160"/>
            </a:xfrm>
            <a:prstGeom prst="rect">
              <a:avLst/>
            </a:prstGeom>
            <a:noFill/>
          </p:spPr>
        </p:pic>
      </p:grp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0" y="0"/>
            <a:ext cx="0" cy="68580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79638"/>
            <a:ext cx="8001000" cy="4525962"/>
          </a:xfrm>
        </p:spPr>
        <p:txBody>
          <a:bodyPr/>
          <a:lstStyle/>
          <a:p>
            <a:pPr>
              <a:buFont typeface="Wingdings" pitchFamily="2" charset="2"/>
              <a:buBlip>
                <a:blip r:embed="rId6"/>
              </a:buBlip>
            </a:pPr>
            <a:endParaRPr lang="ru-RU" dirty="0">
              <a:latin typeface="Monotype Corsiva" pitchFamily="66" charset="0"/>
            </a:endParaRPr>
          </a:p>
          <a:p>
            <a:pPr>
              <a:buFont typeface="Wingdings" pitchFamily="2" charset="2"/>
              <a:buChar char="v"/>
            </a:pPr>
            <a:endParaRPr lang="ru-RU" dirty="0">
              <a:latin typeface="Monotype Corsiva" pitchFamily="66" charset="0"/>
            </a:endParaRPr>
          </a:p>
          <a:p>
            <a:pPr>
              <a:buFont typeface="Wingdings" pitchFamily="2" charset="2"/>
              <a:buChar char="v"/>
            </a:pPr>
            <a:endParaRPr lang="ru-RU" dirty="0">
              <a:latin typeface="Monotype Corsiva" pitchFamily="66" charset="0"/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gray">
          <a:xfrm>
            <a:off x="4695568" y="1231557"/>
            <a:ext cx="4267200" cy="2590801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Табель о</a:t>
            </a:r>
          </a:p>
          <a:p>
            <a:pPr marL="457200" indent="-457200"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рангах</a:t>
            </a: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gray">
          <a:xfrm>
            <a:off x="4724400" y="1187107"/>
            <a:ext cx="4343400" cy="2743200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457200" lvl="0" indent="-457200" algn="ctr"/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закон о порядке </a:t>
            </a:r>
          </a:p>
          <a:p>
            <a:pPr marL="457200" lvl="0" indent="-457200" algn="ctr"/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государственной службы</a:t>
            </a:r>
          </a:p>
          <a:p>
            <a:pPr marL="457200" lvl="0" indent="-457200" algn="ctr"/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 в Российской империи </a:t>
            </a:r>
            <a:r>
              <a:rPr lang="ru-RU" sz="2400" dirty="0">
                <a:solidFill>
                  <a:srgbClr val="000000"/>
                </a:solidFill>
              </a:rPr>
              <a:t> </a:t>
            </a:r>
          </a:p>
          <a:p>
            <a:pPr lvl="0" algn="ctr"/>
            <a:r>
              <a:rPr lang="ru-RU" sz="2400" b="1" dirty="0">
                <a:solidFill>
                  <a:srgbClr val="000000"/>
                </a:solidFill>
              </a:rPr>
              <a:t> 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15" name="Oval 10" descr="2"/>
          <p:cNvSpPr>
            <a:spLocks noChangeArrowheads="1"/>
          </p:cNvSpPr>
          <p:nvPr/>
        </p:nvSpPr>
        <p:spPr bwMode="gray">
          <a:xfrm>
            <a:off x="5309403" y="1471913"/>
            <a:ext cx="3544093" cy="1752600"/>
          </a:xfrm>
          <a:prstGeom prst="ellipse">
            <a:avLst/>
          </a:prstGeom>
          <a:blipFill dpi="0" rotWithShape="1">
            <a:blip r:embed="rId7" cstate="print">
              <a:alphaModFix amt="0"/>
            </a:blip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gray">
          <a:xfrm>
            <a:off x="0" y="1210468"/>
            <a:ext cx="4572000" cy="2684463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Рекрутская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повинность</a:t>
            </a:r>
            <a:endParaRPr lang="ru-RU" sz="40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gray">
          <a:xfrm>
            <a:off x="0" y="1257299"/>
            <a:ext cx="4648200" cy="2590800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способ комплектования 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вооруженных сил России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 1699 г.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 1874 г.</a:t>
            </a:r>
            <a:endParaRPr lang="ru-RU" sz="20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endParaRPr lang="ru-RU" sz="20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8" name="Oval 13" descr="2"/>
          <p:cNvSpPr>
            <a:spLocks noChangeArrowheads="1"/>
          </p:cNvSpPr>
          <p:nvPr/>
        </p:nvSpPr>
        <p:spPr bwMode="gray">
          <a:xfrm>
            <a:off x="533400" y="1612386"/>
            <a:ext cx="3581399" cy="1892643"/>
          </a:xfrm>
          <a:prstGeom prst="ellipse">
            <a:avLst/>
          </a:prstGeom>
          <a:blipFill dpi="0" rotWithShape="1">
            <a:blip r:embed="rId7" cstate="print">
              <a:alphaModFix amt="0"/>
            </a:blip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66" name="AutoShape 5"/>
          <p:cNvSpPr>
            <a:spLocks noChangeArrowheads="1"/>
          </p:cNvSpPr>
          <p:nvPr/>
        </p:nvSpPr>
        <p:spPr bwMode="gray">
          <a:xfrm>
            <a:off x="1524000" y="4267200"/>
            <a:ext cx="5715000" cy="2438400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Святейший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синод</a:t>
            </a:r>
            <a:endParaRPr lang="ru-RU" sz="40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67" name="AutoShape 6"/>
          <p:cNvSpPr>
            <a:spLocks noChangeArrowheads="1"/>
          </p:cNvSpPr>
          <p:nvPr/>
        </p:nvSpPr>
        <p:spPr bwMode="gray">
          <a:xfrm>
            <a:off x="1588871" y="4229100"/>
            <a:ext cx="5486400" cy="2514600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государственный орган России, 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ведал делами Русской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православной церкви</a:t>
            </a:r>
            <a:endParaRPr lang="ru-RU" sz="24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68" name="Oval 10" descr="2"/>
          <p:cNvSpPr>
            <a:spLocks noChangeArrowheads="1"/>
          </p:cNvSpPr>
          <p:nvPr/>
        </p:nvSpPr>
        <p:spPr bwMode="gray">
          <a:xfrm>
            <a:off x="2561967" y="4267200"/>
            <a:ext cx="4114799" cy="2286000"/>
          </a:xfrm>
          <a:prstGeom prst="ellipse">
            <a:avLst/>
          </a:prstGeom>
          <a:blipFill dpi="0" rotWithShape="1">
            <a:blip r:embed="rId7" cstate="print">
              <a:alphaModFix amt="0"/>
            </a:blip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gray">
          <a:xfrm>
            <a:off x="8243179" y="5830887"/>
            <a:ext cx="719137" cy="68262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27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66" grpId="0" animBg="1"/>
      <p:bldP spid="66" grpId="1" animBg="1"/>
      <p:bldP spid="67" grpId="0" animBg="1"/>
      <p:bldP spid="6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2863"/>
            <a:ext cx="9070975" cy="677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228600"/>
            <a:ext cx="6315212" cy="10287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/>
                <a:ea typeface="Calibri"/>
                <a:cs typeface="Times New Roman"/>
              </a:rPr>
              <a:t>Культура России 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XVIII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 века.</a:t>
            </a:r>
            <a:r>
              <a:rPr lang="ru-RU" sz="1800" dirty="0"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latin typeface="Calibri"/>
                <a:ea typeface="Calibri"/>
                <a:cs typeface="Times New Roman"/>
              </a:rPr>
            </a:br>
            <a:r>
              <a:rPr lang="ru-RU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Times New Roman"/>
              </a:rPr>
              <a:t>Задание 7. </a:t>
            </a:r>
            <a:r>
              <a:rPr lang="ru-RU" sz="24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Times New Roman"/>
              </a:rPr>
              <a:t>Какие памятники культуры изображены? Кем созданы?</a:t>
            </a:r>
            <a:r>
              <a:rPr lang="ru-RU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  <a:ea typeface="Calibri"/>
                <a:cs typeface="Times New Roman"/>
              </a:rPr>
            </a:br>
            <a:endParaRPr lang="ru-RU" sz="24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9144000" y="0"/>
            <a:ext cx="0" cy="68580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0" y="0"/>
            <a:ext cx="0" cy="68580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4" name="Рисунок 23" descr="C:\Users\Нина\Desktop\Планирование 18-19\СЕМИНАР ОГЭ\СОРБОНКИ\scale_120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1620764"/>
            <a:ext cx="3257550" cy="182816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923925" y="1640810"/>
            <a:ext cx="3276600" cy="18448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Екатерининский дворец в Царском селе; Б.-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Ф.Растрелли</a:t>
            </a:r>
            <a:endParaRPr lang="ru-RU" sz="24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1600716"/>
            <a:ext cx="3257550" cy="188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4791075" y="1581892"/>
            <a:ext cx="3276600" cy="18448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Статуя Петра 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I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(«Медный всадник»); 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Э.Фальконе</a:t>
            </a:r>
            <a:endParaRPr lang="ru-RU" sz="24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1" name="Oval 13" descr="2"/>
          <p:cNvSpPr>
            <a:spLocks noChangeArrowheads="1"/>
          </p:cNvSpPr>
          <p:nvPr/>
        </p:nvSpPr>
        <p:spPr bwMode="gray">
          <a:xfrm>
            <a:off x="1152525" y="1819308"/>
            <a:ext cx="2819400" cy="1447801"/>
          </a:xfrm>
          <a:prstGeom prst="ellipse">
            <a:avLst/>
          </a:prstGeom>
          <a:blipFill dpi="0" rotWithShape="1">
            <a:blip r:embed="rId5" cstate="print">
              <a:alphaModFix amt="0"/>
            </a:blip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32" name="Рисунок 31" descr="C:\Users\Нина\Desktop\Планирование 18-19\СЕМИНАР ОГЭ\СОРБОНКИ\6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3581400"/>
            <a:ext cx="232410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Прямоугольник 32"/>
          <p:cNvSpPr/>
          <p:nvPr/>
        </p:nvSpPr>
        <p:spPr>
          <a:xfrm>
            <a:off x="1390650" y="3582150"/>
            <a:ext cx="2324100" cy="304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Портрет воспитанниц Смольного института; 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Д.Левицкий</a:t>
            </a:r>
            <a:endParaRPr lang="ru-RU" sz="24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4" name="Рисунок 33" descr="C:\Users\Нина\Desktop\Планирование 18-19\СЕМИНАР ОГЭ\СОРБОНКИ\lomonosov_bust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581401"/>
            <a:ext cx="2057400" cy="2971799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Прямоугольник 35"/>
          <p:cNvSpPr/>
          <p:nvPr/>
        </p:nvSpPr>
        <p:spPr>
          <a:xfrm>
            <a:off x="5257800" y="3617900"/>
            <a:ext cx="2324100" cy="304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Скульптурный портрет М.В. Ломоносова; 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Ф.Шубин</a:t>
            </a:r>
            <a:endParaRPr lang="ru-RU" sz="24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1" name="Oval 13" descr="2"/>
          <p:cNvSpPr>
            <a:spLocks noChangeArrowheads="1"/>
          </p:cNvSpPr>
          <p:nvPr/>
        </p:nvSpPr>
        <p:spPr bwMode="gray">
          <a:xfrm>
            <a:off x="5010150" y="1843472"/>
            <a:ext cx="2819400" cy="1447801"/>
          </a:xfrm>
          <a:prstGeom prst="ellipse">
            <a:avLst/>
          </a:prstGeom>
          <a:blipFill dpi="0" rotWithShape="1">
            <a:blip r:embed="rId5" cstate="print">
              <a:alphaModFix amt="0"/>
            </a:blip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22" name="Oval 13" descr="2"/>
          <p:cNvSpPr>
            <a:spLocks noChangeArrowheads="1"/>
          </p:cNvSpPr>
          <p:nvPr/>
        </p:nvSpPr>
        <p:spPr bwMode="gray">
          <a:xfrm>
            <a:off x="1581150" y="3810000"/>
            <a:ext cx="1962150" cy="2667000"/>
          </a:xfrm>
          <a:prstGeom prst="ellipse">
            <a:avLst/>
          </a:prstGeom>
          <a:blipFill dpi="0" rotWithShape="1">
            <a:blip r:embed="rId5" cstate="print">
              <a:alphaModFix amt="0"/>
            </a:blip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25" name="Oval 13" descr="2"/>
          <p:cNvSpPr>
            <a:spLocks noChangeArrowheads="1"/>
          </p:cNvSpPr>
          <p:nvPr/>
        </p:nvSpPr>
        <p:spPr bwMode="gray">
          <a:xfrm>
            <a:off x="5438775" y="3962400"/>
            <a:ext cx="1962150" cy="2667000"/>
          </a:xfrm>
          <a:prstGeom prst="ellipse">
            <a:avLst/>
          </a:prstGeom>
          <a:blipFill dpi="0" rotWithShape="1">
            <a:blip r:embed="rId5" cstate="print">
              <a:alphaModFix amt="0"/>
            </a:blip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671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30" grpId="0" animBg="1"/>
      <p:bldP spid="30" grpId="1" animBg="1"/>
      <p:bldP spid="33" grpId="0" animBg="1"/>
      <p:bldP spid="33" grpId="1" animBg="1"/>
      <p:bldP spid="36" grpId="0" animBg="1"/>
      <p:bldP spid="36" grpId="1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</TotalTime>
  <Words>355</Words>
  <Application>Microsoft Office PowerPoint</Application>
  <PresentationFormat>Экран (4:3)</PresentationFormat>
  <Paragraphs>151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Monotype Corsiva</vt:lpstr>
      <vt:lpstr>Times New Roman</vt:lpstr>
      <vt:lpstr>Wingdings</vt:lpstr>
      <vt:lpstr>Оформление по умолчанию</vt:lpstr>
      <vt:lpstr> Использование технологического приёма  «Анимированные сорбонки»  при подготовке к ОГЭ по истории   </vt:lpstr>
      <vt:lpstr>Внешняя политика Петра I.  Рождение Российской империи. Задание 1. Назвать событие </vt:lpstr>
      <vt:lpstr>Внешняя политика Петра I. Рождение Российской империи. Задание 2. Назвать дату</vt:lpstr>
      <vt:lpstr>Внешняя политика России в XVIII веке.  Задание 3. В каком году был заключён мирный договор, в результате какой войны и при каком российском правителе?    </vt:lpstr>
      <vt:lpstr>Внешняя политика России в XVIII веке.  Задание 4. Назвать основные условия  мирного договора  </vt:lpstr>
      <vt:lpstr>Внутренняя политика России в XVIII веке.  Задание 5. Дать определение понятиям </vt:lpstr>
      <vt:lpstr> Внешняя политика России в XVIII веке.  Задание 6. Назвать понятие,  о котором идёт речь </vt:lpstr>
      <vt:lpstr> Культура России XVIII века. Задание 7. Какие памятники культуры изображены? Кем созданы?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Нина</cp:lastModifiedBy>
  <cp:revision>55</cp:revision>
  <cp:lastPrinted>1601-01-01T00:00:00Z</cp:lastPrinted>
  <dcterms:created xsi:type="dcterms:W3CDTF">1601-01-01T00:00:00Z</dcterms:created>
  <dcterms:modified xsi:type="dcterms:W3CDTF">2019-05-27T03:16:24Z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