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45" r:id="rId3"/>
    <p:sldId id="338" r:id="rId4"/>
    <p:sldId id="258" r:id="rId5"/>
    <p:sldId id="261" r:id="rId6"/>
    <p:sldId id="263" r:id="rId7"/>
    <p:sldId id="264" r:id="rId8"/>
    <p:sldId id="347" r:id="rId9"/>
    <p:sldId id="266" r:id="rId10"/>
    <p:sldId id="267" r:id="rId11"/>
    <p:sldId id="268" r:id="rId12"/>
    <p:sldId id="276" r:id="rId13"/>
    <p:sldId id="341" r:id="rId14"/>
    <p:sldId id="278" r:id="rId15"/>
    <p:sldId id="279" r:id="rId16"/>
    <p:sldId id="280" r:id="rId17"/>
    <p:sldId id="281" r:id="rId18"/>
    <p:sldId id="269" r:id="rId19"/>
    <p:sldId id="336" r:id="rId20"/>
    <p:sldId id="337" r:id="rId21"/>
    <p:sldId id="270" r:id="rId22"/>
    <p:sldId id="283" r:id="rId23"/>
    <p:sldId id="285" r:id="rId24"/>
    <p:sldId id="287" r:id="rId25"/>
    <p:sldId id="290" r:id="rId26"/>
    <p:sldId id="292" r:id="rId27"/>
    <p:sldId id="340" r:id="rId28"/>
    <p:sldId id="294" r:id="rId29"/>
    <p:sldId id="295" r:id="rId30"/>
    <p:sldId id="296" r:id="rId31"/>
    <p:sldId id="297" r:id="rId32"/>
    <p:sldId id="343" r:id="rId33"/>
    <p:sldId id="299" r:id="rId34"/>
    <p:sldId id="348" r:id="rId35"/>
    <p:sldId id="301" r:id="rId36"/>
    <p:sldId id="302" r:id="rId37"/>
    <p:sldId id="344" r:id="rId38"/>
    <p:sldId id="332" r:id="rId39"/>
    <p:sldId id="305" r:id="rId40"/>
    <p:sldId id="309" r:id="rId41"/>
    <p:sldId id="310" r:id="rId42"/>
    <p:sldId id="313" r:id="rId43"/>
    <p:sldId id="315" r:id="rId44"/>
    <p:sldId id="316" r:id="rId45"/>
    <p:sldId id="314" r:id="rId46"/>
    <p:sldId id="327" r:id="rId47"/>
    <p:sldId id="329" r:id="rId48"/>
    <p:sldId id="330" r:id="rId49"/>
    <p:sldId id="346" r:id="rId50"/>
    <p:sldId id="331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78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7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8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97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7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4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3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78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7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42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81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C7E0-2306-4BBD-B8DA-9ACF86BCE3A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F73AD-D94D-4CB5-A0A9-30D2BD7E0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4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5345" y="1206160"/>
            <a:ext cx="9892146" cy="2644871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огуречка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[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5482" y="5891363"/>
            <a:ext cx="7766936" cy="548838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Татьяна Владимировна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87" y="830930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1.12552 -0.0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76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7280" y="1809981"/>
            <a:ext cx="833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о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1035" y="1809981"/>
            <a:ext cx="6110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г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4753" y="1809981"/>
            <a:ext cx="7425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у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9917" y="1809981"/>
            <a:ext cx="833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92D050"/>
                </a:solidFill>
              </a:rPr>
              <a:t>р</a:t>
            </a:r>
            <a:endParaRPr lang="ru-RU" sz="9600" dirty="0">
              <a:solidFill>
                <a:srgbClr val="92D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6453" y="1809981"/>
            <a:ext cx="797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е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36119" y="1809981"/>
            <a:ext cx="7617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92D050"/>
                </a:solidFill>
              </a:rPr>
              <a:t>ч</a:t>
            </a:r>
            <a:endParaRPr lang="ru-RU" sz="9600" dirty="0">
              <a:solidFill>
                <a:srgbClr val="92D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0519" y="1809981"/>
            <a:ext cx="8499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и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93085" y="1809981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к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14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87" y="830930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31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24918" y="1"/>
            <a:ext cx="4572000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0" b="1" dirty="0" smtClean="0">
                <a:solidFill>
                  <a:srgbClr val="FF0000"/>
                </a:solidFill>
              </a:rPr>
              <a:t>О</a:t>
            </a:r>
            <a:endParaRPr lang="en-US" sz="50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56 -0.01111 0.01133 -0.02199 0.01667 -0.03334 C 0.01823 -0.03681 0.02005 -0.04028 0.02083 -0.04445 C 0.02214 -0.05162 0.02227 -0.05926 0.02292 -0.06667 C 0.02526 -0.12824 0.02695 -0.14514 0.02292 -0.21482 C 0.02253 -0.22037 0.02005 -0.22477 0.01875 -0.22963 C 0.01198 -0.25695 0.01784 -0.23959 0.01042 -0.25926 C 0.00977 -0.26551 0.0099 -0.27222 0.00833 -0.27778 C 0.00703 -0.28264 0.00365 -0.28472 0.00208 -0.28889 C 0.00078 -0.29236 0.0013 -0.29699 0 -0.3 C -0.00234 -0.30579 -0.00586 -0.30972 -0.00833 -0.31482 C -0.01003 -0.31829 -0.01107 -0.32246 -0.0125 -0.32593 C -0.01523 -0.33241 -0.01836 -0.33797 -0.02083 -0.34445 C -0.02253 -0.34908 -0.02305 -0.35509 -0.025 -0.35926 C -0.02734 -0.36412 -0.03086 -0.36621 -0.03333 -0.37037 C -0.03581 -0.37477 -0.03724 -0.38079 -0.03958 -0.38519 C -0.05352 -0.4125 -0.05039 -0.40718 -0.06458 -0.42222 C -0.06667 -0.42732 -0.06823 -0.4331 -0.07083 -0.43704 C -0.07461 -0.44306 -0.07917 -0.44699 -0.08333 -0.45185 C -0.08542 -0.4544 -0.08724 -0.45787 -0.08958 -0.45926 C -0.09167 -0.46065 -0.09388 -0.46158 -0.09583 -0.46297 C -0.10352 -0.46898 -0.10781 -0.47593 -0.11667 -0.47778 L -0.13333 -0.48148 C -0.15117 -0.49213 -0.14154 -0.48797 -0.1625 -0.49259 C -0.17135 -0.4919 -0.19206 -0.49514 -0.20417 -0.48519 C -0.2099 -0.48079 -0.22083 -0.47037 -0.22083 -0.47037 C -0.23047 -0.44514 -0.21823 -0.47338 -0.23333 -0.45185 C -0.25052 -0.42755 -0.24102 -0.43681 -0.25208 -0.41482 C -0.25612 -0.40718 -0.26133 -0.40139 -0.26458 -0.39259 L -0.27292 -0.37037 L -0.27708 -0.35926 C -0.27786 -0.3544 -0.27826 -0.34931 -0.27917 -0.34445 C -0.28034 -0.33935 -0.28242 -0.33496 -0.28333 -0.32963 C -0.28451 -0.32384 -0.28451 -0.31736 -0.28542 -0.31111 C -0.28659 -0.30371 -0.28958 -0.28889 -0.28958 -0.28889 C -0.28893 -0.2581 -0.28867 -0.22732 -0.2875 -0.1963 C -0.28737 -0.19005 -0.28672 -0.1838 -0.28542 -0.17778 C -0.28464 -0.17361 -0.28242 -0.17084 -0.28125 -0.16667 C -0.28034 -0.1632 -0.28021 -0.15926 -0.27917 -0.15556 C -0.27734 -0.14931 -0.27487 -0.14352 -0.27292 -0.13704 C -0.27148 -0.13241 -0.27096 -0.12616 -0.26875 -0.12222 C -0.26654 -0.11852 -0.26328 -0.11736 -0.26042 -0.11482 C -0.25924 -0.10834 -0.25677 -0.09352 -0.25417 -0.08889 C -0.25195 -0.08519 -0.2487 -0.08403 -0.24583 -0.08148 C -0.24518 -0.07778 -0.24479 -0.07408 -0.24375 -0.07037 C -0.24036 -0.05834 -0.23594 -0.05255 -0.22917 -0.04445 C -0.22656 -0.04144 -0.22344 -0.04028 -0.22083 -0.03704 C -0.21849 -0.03403 -0.21706 -0.02917 -0.21458 -0.02593 C -0.21211 -0.02292 -0.20898 -0.0213 -0.20625 -0.01852 C -0.20417 -0.01644 -0.20234 -0.01273 -0.2 -0.01111 C -0.19674 -0.00903 -0.1931 -0.00903 -0.18958 -0.00741 C -0.18346 -0.00486 -0.18099 -0.00162 -0.175 0.0037 C -0.15495 0.00231 -0.13464 0.00324 -0.11458 0 C -0.11211 -0.00047 -0.11042 -0.00486 -0.10833 -0.00741 C -0.10234 -0.01528 -0.09857 -0.01991 -0.09375 -0.02963 C -0.09154 -0.03449 -0.08958 -0.03959 -0.0875 -0.04445 C -0.08607 -0.04815 -0.08503 -0.05232 -0.08333 -0.05556 C -0.07474 -0.07408 -0.07669 -0.06088 -0.06875 -0.08889 C -0.06484 -0.10301 -0.06354 -0.10834 -0.05833 -0.12222 C -0.05651 -0.12732 -0.04987 -0.14167 -0.04792 -0.14815 C -0.03802 -0.18334 -0.04674 -0.16505 -0.03542 -0.18519 L -0.03125 -0.20741 C -0.0306 -0.21111 -0.02995 -0.21505 -0.02917 -0.21852 C -0.02396 -0.2419 -0.02591 -0.23079 -0.02292 -0.25185 C -0.0237 -0.26806 -0.02396 -0.28403 -0.025 -0.3 C -0.02539 -0.30509 -0.02578 -0.31042 -0.02708 -0.31482 C -0.0293 -0.32292 -0.0332 -0.32917 -0.03542 -0.33704 C -0.03737 -0.34422 -0.03828 -0.35185 -0.03958 -0.35926 C -0.04102 -0.36667 -0.04062 -0.37616 -0.04375 -0.38148 L -0.05 -0.39259 C -0.05078 -0.3963 -0.05117 -0.40023 -0.05208 -0.40371 C -0.05326 -0.40787 -0.05495 -0.41111 -0.05625 -0.41482 C -0.05846 -0.42107 -0.06042 -0.42732 -0.0625 -0.43334 C -0.06445 -0.43912 -0.07096 -0.45579 -0.07292 -0.45926 C -0.07474 -0.4625 -0.07721 -0.46389 -0.07917 -0.46667 C -0.08151 -0.47014 -0.0832 -0.47454 -0.08542 -0.47778 C -0.0888 -0.4831 -0.09258 -0.4875 -0.09583 -0.49259 C -0.09805 -0.49607 -0.09974 -0.5007 -0.10208 -0.50371 C -0.10469 -0.50695 -0.10781 -0.50834 -0.11042 -0.51111 C -0.11471 -0.51574 -0.11875 -0.52107 -0.12292 -0.52593 C -0.12812 -0.53218 -0.13151 -0.53681 -0.1375 -0.54074 C -0.14023 -0.54259 -0.1431 -0.54329 -0.14583 -0.54445 C -0.14792 -0.54699 -0.14987 -0.55023 -0.15208 -0.55185 C -0.15612 -0.55509 -0.16042 -0.55695 -0.16458 -0.55926 C -0.16667 -0.56065 -0.16888 -0.56134 -0.17083 -0.56297 C -0.18086 -0.57199 -0.18372 -0.57523 -0.19375 -0.58148 C -0.20208 -0.58681 -0.21016 -0.59375 -0.21875 -0.5963 C -0.22292 -0.59769 -0.22721 -0.59838 -0.23125 -0.6 C -0.23346 -0.60093 -0.23542 -0.60301 -0.2375 -0.60371 C -0.24167 -0.60556 -0.24583 -0.60625 -0.25 -0.60741 C -0.27435 -0.60625 -0.2987 -0.60602 -0.32292 -0.60371 C -0.33698 -0.60255 -0.33086 -0.59722 -0.34583 -0.59259 C -0.35 -0.59144 -0.3543 -0.59051 -0.35833 -0.58889 C -0.36393 -0.58681 -0.36953 -0.58403 -0.375 -0.58148 C -0.37786 -0.58033 -0.3806 -0.57894 -0.38333 -0.57778 C -0.38685 -0.57662 -0.39036 -0.57593 -0.39375 -0.57408 C -0.41836 -0.56111 -0.38802 -0.57084 -0.41875 -0.56297 C -0.42083 -0.56181 -0.42305 -0.56111 -0.425 -0.55926 C -0.43711 -0.54861 -0.425 -0.5544 -0.43958 -0.54445 C -0.4487 -0.53843 -0.44635 -0.54352 -0.45417 -0.53704 C -0.4888 -0.50926 -0.45937 -0.53287 -0.47708 -0.51482 C -0.47982 -0.51227 -0.48281 -0.51042 -0.48542 -0.50741 C -0.48841 -0.50417 -0.49102 -0.5 -0.49375 -0.4963 C -0.49583 -0.49375 -0.49818 -0.4919 -0.5 -0.48889 C -0.51771 -0.46204 -0.50026 -0.4838 -0.51458 -0.46667 C -0.51602 -0.46297 -0.51719 -0.45903 -0.51875 -0.45556 C -0.53802 -0.41459 -0.50833 -0.48542 -0.53333 -0.42593 C -0.5349 -0.42246 -0.53607 -0.41852 -0.5375 -0.41482 C -0.55299 -0.37662 -0.53294 -0.42894 -0.55208 -0.37778 C -0.55391 -0.36204 -0.55352 -0.36134 -0.55625 -0.34815 C -0.55729 -0.34329 -0.56159 -0.32593 -0.5625 -0.31852 C -0.56419 -0.30648 -0.56536 -0.29398 -0.56667 -0.28148 C -0.56484 -0.20047 -0.56823 -0.21065 -0.56042 -0.15556 C -0.55924 -0.14699 -0.55859 -0.13773 -0.55625 -0.12963 C -0.55495 -0.125 -0.55195 -0.12269 -0.55 -0.11852 C -0.54687 -0.11204 -0.54583 -0.10741 -0.54375 -0.1 L -0.54375 -0.10741 " pathEditMode="relative" ptsTypes="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-1"/>
            <a:ext cx="105664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246" y="1140205"/>
            <a:ext cx="10892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о</a:t>
            </a:r>
            <a:r>
              <a:rPr lang="ru-RU" sz="8000" b="1" dirty="0" smtClean="0">
                <a:solidFill>
                  <a:srgbClr val="FF0000"/>
                </a:solidFill>
              </a:rPr>
              <a:t>____________________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о__ __ __ __ __ __ </a:t>
            </a:r>
            <a:r>
              <a:rPr lang="ru-RU" sz="8000" b="1" dirty="0" smtClean="0">
                <a:solidFill>
                  <a:srgbClr val="FF0000"/>
                </a:solidFill>
              </a:rPr>
              <a:t>__  __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о - - - - - - - - - - - - - - </a:t>
            </a:r>
            <a:r>
              <a:rPr lang="ru-RU" sz="8000" b="1" dirty="0" smtClean="0">
                <a:solidFill>
                  <a:srgbClr val="FF0000"/>
                </a:solidFill>
              </a:rPr>
              <a:t>- - - - 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о </a:t>
            </a:r>
            <a:r>
              <a:rPr lang="ru-RU" sz="8000" b="1" dirty="0" smtClean="0">
                <a:solidFill>
                  <a:srgbClr val="FF0000"/>
                </a:solidFill>
              </a:rPr>
              <a:t>~~~~~~~~~~~~~~~~~~~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8368" y="493874"/>
            <a:ext cx="3025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вуковые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</a:t>
            </a:r>
          </a:p>
        </p:txBody>
      </p:sp>
    </p:spTree>
    <p:extLst>
      <p:ext uri="{BB962C8B-B14F-4D97-AF65-F5344CB8AC3E}">
        <p14:creationId xmlns:p14="http://schemas.microsoft.com/office/powerpoint/2010/main" val="24193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6859" y="1711842"/>
            <a:ext cx="7772400" cy="5146158"/>
          </a:xfrm>
        </p:spPr>
        <p:txBody>
          <a:bodyPr>
            <a:noAutofit/>
          </a:bodyPr>
          <a:lstStyle/>
          <a:p>
            <a:r>
              <a:rPr lang="ru-RU" sz="40000" b="1" dirty="0">
                <a:solidFill>
                  <a:srgbClr val="FF0000"/>
                </a:solidFill>
              </a:rPr>
              <a:t>О </a:t>
            </a:r>
            <a:r>
              <a:rPr lang="ru-RU" sz="40000" b="1" dirty="0" err="1">
                <a:solidFill>
                  <a:srgbClr val="FF0000"/>
                </a:solidFill>
              </a:rPr>
              <a:t>о</a:t>
            </a:r>
            <a:endParaRPr lang="ru-RU" sz="40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0699" y="650603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51657" y="620713"/>
            <a:ext cx="2663825" cy="3024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о</a:t>
            </a: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9240716" y="1192213"/>
            <a:ext cx="1856765" cy="25523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Book Antiqua"/>
              </a:rPr>
              <a:t>Ё</a:t>
            </a:r>
            <a:endParaRPr lang="ru-RU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Book Antiqua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4876801" y="3744547"/>
            <a:ext cx="2087563" cy="266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Georgia"/>
              </a:rPr>
              <a:t>О</a:t>
            </a:r>
            <a:endParaRPr lang="ru-RU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A50021"/>
              </a:solidFill>
              <a:latin typeface="Georgia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0254517" y="4819284"/>
            <a:ext cx="15113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Impact"/>
              </a:rPr>
              <a:t>О</a:t>
            </a:r>
            <a:endParaRPr lang="ru-RU" sz="3600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990000"/>
              </a:solidFill>
              <a:latin typeface="Impact"/>
            </a:endParaRPr>
          </a:p>
        </p:txBody>
      </p:sp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627796" y="4076701"/>
            <a:ext cx="1728787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Ё</a:t>
            </a:r>
            <a:endParaRPr lang="ru-RU" sz="3600" b="1" i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7631" y="359103"/>
            <a:ext cx="7076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звуки и поймай букву О ладошками»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  <p:bldP spid="4101" grpId="0" animBg="1"/>
      <p:bldP spid="41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0490" y="568061"/>
            <a:ext cx="914400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4356322" y="3577811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Арка 3"/>
          <p:cNvSpPr/>
          <p:nvPr/>
        </p:nvSpPr>
        <p:spPr>
          <a:xfrm>
            <a:off x="4218839" y="5495528"/>
            <a:ext cx="1973723" cy="1300590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73693"/>
              </p:ext>
            </p:extLst>
          </p:nvPr>
        </p:nvGraphicFramePr>
        <p:xfrm>
          <a:off x="530297" y="336022"/>
          <a:ext cx="8157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Солнце 6"/>
          <p:cNvSpPr/>
          <p:nvPr/>
        </p:nvSpPr>
        <p:spPr>
          <a:xfrm>
            <a:off x="9771776" y="4709583"/>
            <a:ext cx="1805898" cy="157189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с четырьмя стрелками 7"/>
          <p:cNvSpPr/>
          <p:nvPr/>
        </p:nvSpPr>
        <p:spPr>
          <a:xfrm>
            <a:off x="10220275" y="568061"/>
            <a:ext cx="1216152" cy="1216152"/>
          </a:xfrm>
          <a:prstGeom prst="quad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849344" y="4885928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648500" y="4885928"/>
            <a:ext cx="1764668" cy="1587624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2336905" y="2258605"/>
            <a:ext cx="3080121" cy="804672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00640" y="306451"/>
            <a:ext cx="3326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0" b="1" dirty="0">
                <a:solidFill>
                  <a:srgbClr val="0070C0"/>
                </a:solidFill>
              </a:rPr>
              <a:t>О</a:t>
            </a:r>
            <a:endParaRPr lang="ru-RU" sz="300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4880" y="530544"/>
            <a:ext cx="4835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«Исправь ошибку художника»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078110" y="5021256"/>
            <a:ext cx="1468316" cy="13387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5041" y="477730"/>
            <a:ext cx="833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>
                <a:solidFill>
                  <a:srgbClr val="FF0000"/>
                </a:solidFill>
              </a:rPr>
              <a:t>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7596" y="531428"/>
            <a:ext cx="6110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г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1767" y="555146"/>
            <a:ext cx="833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FF0000"/>
                </a:solidFill>
              </a:rPr>
              <a:t>о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2764" y="557611"/>
            <a:ext cx="833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0070C0"/>
                </a:solidFill>
              </a:rPr>
              <a:t>р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7689" y="650348"/>
            <a:ext cx="833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FF0000"/>
                </a:solidFill>
              </a:rPr>
              <a:t>о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4918" y="555146"/>
            <a:ext cx="8723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0070C0"/>
                </a:solidFill>
              </a:rPr>
              <a:t>д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4529" y="4905799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/>
              <a:t>3</a:t>
            </a:r>
            <a:endParaRPr lang="ru-RU" sz="9600" dirty="0"/>
          </a:p>
        </p:txBody>
      </p:sp>
      <p:pic>
        <p:nvPicPr>
          <p:cNvPr id="6146" name="Picture 2" descr="http://www.landshaft4u.ru/img/fullsize/derevenskij-ogor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18" y="0"/>
            <a:ext cx="6125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45058"/>
              </p:ext>
            </p:extLst>
          </p:nvPr>
        </p:nvGraphicFramePr>
        <p:xfrm>
          <a:off x="895709" y="2579207"/>
          <a:ext cx="3911598" cy="1190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9051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Блок-схема: узел 10"/>
          <p:cNvSpPr/>
          <p:nvPr/>
        </p:nvSpPr>
        <p:spPr>
          <a:xfrm>
            <a:off x="1267596" y="294650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2360108" y="3118645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2893814" y="2691172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49285" y="4446593"/>
            <a:ext cx="1468316" cy="13387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61248" y="661071"/>
            <a:ext cx="36733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00B0F0"/>
                </a:solidFill>
              </a:rPr>
              <a:t>п</a:t>
            </a:r>
            <a:r>
              <a:rPr lang="ru-RU" sz="9600" dirty="0" smtClean="0">
                <a:solidFill>
                  <a:srgbClr val="FF0000"/>
                </a:solidFill>
              </a:rPr>
              <a:t>у</a:t>
            </a:r>
            <a:r>
              <a:rPr lang="ru-RU" sz="9600" dirty="0" smtClean="0">
                <a:solidFill>
                  <a:srgbClr val="00B0F0"/>
                </a:solidFill>
              </a:rPr>
              <a:t>г</a:t>
            </a:r>
            <a:r>
              <a:rPr lang="ru-RU" sz="9600" dirty="0" smtClean="0">
                <a:solidFill>
                  <a:srgbClr val="FF0000"/>
                </a:solidFill>
              </a:rPr>
              <a:t>а</a:t>
            </a:r>
            <a:r>
              <a:rPr lang="ru-RU" sz="9600" dirty="0" smtClean="0">
                <a:solidFill>
                  <a:srgbClr val="00B0F0"/>
                </a:solidFill>
              </a:rPr>
              <a:t>л</a:t>
            </a:r>
            <a:r>
              <a:rPr lang="ru-RU" sz="9600" dirty="0" smtClean="0">
                <a:solidFill>
                  <a:srgbClr val="FF0000"/>
                </a:solidFill>
              </a:rPr>
              <a:t>о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79325" y="4331136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/>
              <a:t>3</a:t>
            </a:r>
            <a:endParaRPr lang="ru-RU" sz="96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23270"/>
              </p:ext>
            </p:extLst>
          </p:nvPr>
        </p:nvGraphicFramePr>
        <p:xfrm>
          <a:off x="1342138" y="2185332"/>
          <a:ext cx="3911598" cy="1190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9051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Блок-схема: узел 10"/>
          <p:cNvSpPr/>
          <p:nvPr/>
        </p:nvSpPr>
        <p:spPr>
          <a:xfrm>
            <a:off x="4279040" y="2551988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http://img0.liveinternet.ru/images/attach/c/5/87/590/87590424_62151422_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48" y="306460"/>
            <a:ext cx="5146088" cy="62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4769" y="313164"/>
            <a:ext cx="6222023" cy="75070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приложение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0574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g1.joyreactor.cc/pics/post/full/%D0%9F%D1%80%D0%B8%D1%80%D0%BE%D0%B4%D0%B0-%D0%BD%D0%BE%D1%87%D1%8C-%D0%BD%D0%B5%D0%B1%D0%BE-%D0%BB%D0%B5%D1%81-71886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0.liveinternet.ru/images/attach/c/5/87/590/87590424_62151422_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6" y="1390706"/>
            <a:ext cx="439102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696" y="290119"/>
            <a:ext cx="493782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речи и движения</a:t>
            </a:r>
            <a:endParaRPr lang="ru-RU" sz="2800" i="1" dirty="0"/>
          </a:p>
        </p:txBody>
      </p:sp>
      <p:pic>
        <p:nvPicPr>
          <p:cNvPr id="4" name="приложение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639" y="1345224"/>
            <a:ext cx="3045751" cy="51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0.liveinternet.ru/images/attach/c/5/87/590/87590424_62151422_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89" y="365125"/>
            <a:ext cx="5146088" cy="62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foto.ru/foto/spring/bfoto_ru_3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658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72" y="3828223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3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05" y="1252271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9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foto.ru/foto/spring/bfoto_ru_39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658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696" y="290119"/>
            <a:ext cx="493782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речи и движения</a:t>
            </a:r>
            <a:endParaRPr lang="ru-RU" sz="2800" i="1" dirty="0"/>
          </a:p>
        </p:txBody>
      </p:sp>
      <p:pic>
        <p:nvPicPr>
          <p:cNvPr id="4" name="приложение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824" y="1299939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51711" y="-239899"/>
            <a:ext cx="3312125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0" b="1" dirty="0" smtClean="0">
                <a:solidFill>
                  <a:srgbClr val="FF0000"/>
                </a:solidFill>
              </a:rPr>
              <a:t>Ё</a:t>
            </a:r>
            <a:endParaRPr lang="ru-RU" sz="50000" dirty="0"/>
          </a:p>
        </p:txBody>
      </p:sp>
    </p:spTree>
    <p:extLst>
      <p:ext uri="{BB962C8B-B14F-4D97-AF65-F5344CB8AC3E}">
        <p14:creationId xmlns:p14="http://schemas.microsoft.com/office/powerpoint/2010/main" val="37485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картинка рот улыб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16"/>
            <a:ext cx="4991900" cy="41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53" y="0"/>
            <a:ext cx="4460247" cy="41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91900" y="4274039"/>
            <a:ext cx="273985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0" b="1" dirty="0">
                <a:solidFill>
                  <a:srgbClr val="92D050"/>
                </a:solidFill>
              </a:rPr>
              <a:t>Й</a:t>
            </a:r>
            <a:r>
              <a:rPr lang="ru-RU" sz="15000" b="1" dirty="0">
                <a:solidFill>
                  <a:srgbClr val="FF0000"/>
                </a:solidFill>
              </a:rPr>
              <a:t>О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8603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494" y="1070074"/>
            <a:ext cx="113555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ё</a:t>
            </a:r>
            <a:r>
              <a:rPr lang="ru-RU" sz="8000" b="1" dirty="0" smtClean="0">
                <a:solidFill>
                  <a:srgbClr val="FF0000"/>
                </a:solidFill>
              </a:rPr>
              <a:t>_____________________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ё__ __ __ __ __ __ </a:t>
            </a:r>
            <a:r>
              <a:rPr lang="ru-RU" sz="8000" b="1" dirty="0" smtClean="0">
                <a:solidFill>
                  <a:srgbClr val="FF0000"/>
                </a:solidFill>
              </a:rPr>
              <a:t>__  __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ё - - - - - - - - - - - - - - </a:t>
            </a:r>
            <a:r>
              <a:rPr lang="ru-RU" sz="8000" b="1" dirty="0" smtClean="0">
                <a:solidFill>
                  <a:srgbClr val="FF0000"/>
                </a:solidFill>
              </a:rPr>
              <a:t>- - - - 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ё </a:t>
            </a:r>
            <a:r>
              <a:rPr lang="ru-RU" sz="8000" b="1" dirty="0" smtClean="0">
                <a:solidFill>
                  <a:srgbClr val="FF0000"/>
                </a:solidFill>
              </a:rPr>
              <a:t>~~~~~~~~~~~~~~~~~~~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70530" y="546854"/>
            <a:ext cx="3115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Звуковые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дорожки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5248" y="2671973"/>
            <a:ext cx="10058400" cy="4876304"/>
          </a:xfrm>
        </p:spPr>
        <p:txBody>
          <a:bodyPr>
            <a:noAutofit/>
          </a:bodyPr>
          <a:lstStyle/>
          <a:p>
            <a:pPr algn="ctr"/>
            <a:r>
              <a:rPr lang="ru-RU" sz="40000" b="1" dirty="0">
                <a:solidFill>
                  <a:srgbClr val="FF0000"/>
                </a:solidFill>
              </a:rPr>
              <a:t>Ё </a:t>
            </a:r>
            <a:r>
              <a:rPr lang="ru-RU" sz="40000" b="1" dirty="0" err="1">
                <a:solidFill>
                  <a:srgbClr val="FF0000"/>
                </a:solidFill>
              </a:rPr>
              <a:t>ё</a:t>
            </a:r>
            <a:endParaRPr lang="ru-RU" sz="40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8482" y="573323"/>
            <a:ext cx="3783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 букву в воздухе</a:t>
            </a:r>
          </a:p>
        </p:txBody>
      </p:sp>
    </p:spTree>
    <p:extLst>
      <p:ext uri="{BB962C8B-B14F-4D97-AF65-F5344CB8AC3E}">
        <p14:creationId xmlns:p14="http://schemas.microsoft.com/office/powerpoint/2010/main" val="3698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риложение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06346" y="1347536"/>
            <a:ext cx="3021284" cy="47645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о</a:t>
            </a:r>
            <a:endParaRPr lang="ru-RU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8889344" y="1229309"/>
            <a:ext cx="3000374" cy="29839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 Antiqua"/>
              </a:rPr>
              <a:t>ё</a:t>
            </a:r>
            <a:endParaRPr lang="ru-RU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 Antiqua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4220924" y="3873501"/>
            <a:ext cx="2087563" cy="266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eorgia"/>
              </a:rPr>
              <a:t>Ё</a:t>
            </a:r>
            <a:endParaRPr lang="ru-RU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Georgia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7739380" y="4418308"/>
            <a:ext cx="1968426" cy="21190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о</a:t>
            </a:r>
            <a:endParaRPr lang="ru-RU" sz="3600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5591436" y="1347537"/>
            <a:ext cx="1434102" cy="1874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Ё</a:t>
            </a:r>
            <a:endParaRPr lang="ru-RU" sz="3600" b="1" i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8766" y="275532"/>
            <a:ext cx="7164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звуки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поймай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букву Ё ладошками»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7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/>
      <p:bldP spid="4100" grpId="0"/>
      <p:bldP spid="4101" grpId="0"/>
      <p:bldP spid="41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1544" y="659219"/>
            <a:ext cx="1263548" cy="10324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8698673" y="2653534"/>
            <a:ext cx="1872208" cy="1885887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Арка 3"/>
          <p:cNvSpPr/>
          <p:nvPr/>
        </p:nvSpPr>
        <p:spPr>
          <a:xfrm>
            <a:off x="3503712" y="4365104"/>
            <a:ext cx="914400" cy="9144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98392"/>
              </p:ext>
            </p:extLst>
          </p:nvPr>
        </p:nvGraphicFramePr>
        <p:xfrm>
          <a:off x="545517" y="508853"/>
          <a:ext cx="8157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Солнце 6"/>
          <p:cNvSpPr/>
          <p:nvPr/>
        </p:nvSpPr>
        <p:spPr>
          <a:xfrm>
            <a:off x="9517825" y="295956"/>
            <a:ext cx="2260388" cy="194132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с четырьмя стрелками 7"/>
          <p:cNvSpPr/>
          <p:nvPr/>
        </p:nvSpPr>
        <p:spPr>
          <a:xfrm>
            <a:off x="10493236" y="4955680"/>
            <a:ext cx="1216152" cy="1216152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720377" y="525743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763501" y="3934047"/>
            <a:ext cx="2182930" cy="2237785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4019107" y="5367160"/>
            <a:ext cx="3498112" cy="804672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67333" y="1175429"/>
            <a:ext cx="23316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0" b="1" dirty="0">
                <a:solidFill>
                  <a:srgbClr val="0070C0"/>
                </a:solidFill>
              </a:rPr>
              <a:t>Ё</a:t>
            </a:r>
            <a:endParaRPr lang="ru-RU" sz="30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5477" y="295956"/>
            <a:ext cx="4835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«Исправь ошибку художника»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3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929" y="316496"/>
            <a:ext cx="3799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гласные звуки»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приложение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2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а В лесу родилась елочка » Новый год » Праздники » Картинки 24 -  скачать картинки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12192001" cy="68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Картинки - Сказочный зимний Лес - подборка лучших фото зимнего л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приложение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1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а В лесу родилась елочка » Новый год » Праздники » Картинки 24 -  скачать картинки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12192001" cy="68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Картинки - Сказочный зимний Лес - подборка лучших фото зимнего л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приложение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9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839199" y="372042"/>
            <a:ext cx="1468316" cy="13387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5948" y="256585"/>
            <a:ext cx="7857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FF0000"/>
                </a:solidFill>
              </a:rPr>
              <a:t>Ё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1741" y="182157"/>
            <a:ext cx="10326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0070C0"/>
                </a:solidFill>
              </a:rPr>
              <a:t>ж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69239" y="182157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/>
              <a:t>1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30955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935179" y="441559"/>
            <a:ext cx="1500064" cy="13846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5948" y="256585"/>
            <a:ext cx="7857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FF0000"/>
                </a:solidFill>
              </a:rPr>
              <a:t>Ё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1741" y="182157"/>
            <a:ext cx="10326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0070C0"/>
                </a:solidFill>
              </a:rPr>
              <a:t>ж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2803" y="326102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/>
              <a:t>2</a:t>
            </a:r>
            <a:endParaRPr lang="ru-RU" sz="9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76233" y="182157"/>
            <a:ext cx="8499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FF0000"/>
                </a:solidFill>
              </a:rPr>
              <a:t>и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26146" y="182157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srgbClr val="0070C0"/>
                </a:solidFill>
              </a:rPr>
              <a:t>к</a:t>
            </a:r>
            <a:endParaRPr lang="ru-RU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5" y="37382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риложение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87" y="830930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8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9090/16969765.228/0_8efb8_91a303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4" y="193638"/>
            <a:ext cx="3933319" cy="656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8" y="3754817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img-fotki.yandex.ru/get/9090/16969765.228/0_8efb8_91a3031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28" y="174553"/>
            <a:ext cx="4002048" cy="66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41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168" y="469232"/>
            <a:ext cx="4926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речи и движения</a:t>
            </a:r>
            <a:endParaRPr lang="ru-RU" sz="2800" i="1" dirty="0"/>
          </a:p>
        </p:txBody>
      </p:sp>
      <p:pic>
        <p:nvPicPr>
          <p:cNvPr id="6" name="приложение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9090/16969765.228/0_8efb8_91a303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4" y="303075"/>
            <a:ext cx="3867788" cy="64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8" y="3754817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1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1" y="4774128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7332" y="1442703"/>
            <a:ext cx="8623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Целый день работал ёжик,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Подметал листву с дорожек.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6" y="33188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634323" y="533847"/>
            <a:ext cx="2260388" cy="194132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8" name="Picture 2" descr="http://kira-scrap.ru/KATALOG/DOM/1/0_152681_212927b7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9913">
            <a:off x="5102261" y="4373654"/>
            <a:ext cx="1362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https://img-fotki.yandex.ru/get/4900/novprospekt.9/0_48832_982cbd7c_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2" name="Picture 6" descr="http://img-fotki.yandex.ru/get/6844/16969765.245/0_92465_606081e5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43" y="3944073"/>
            <a:ext cx="4374861" cy="232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175512" y="531437"/>
            <a:ext cx="3898375" cy="488904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Хоровое чтение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1" y="4774128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6" y="3318882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634323" y="533847"/>
            <a:ext cx="2260388" cy="194132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8" name="Picture 2" descr="http://kira-scrap.ru/KATALOG/DOM/1/0_152681_212927b7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9913">
            <a:off x="5102261" y="4373654"/>
            <a:ext cx="1362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https://img-fotki.yandex.ru/get/4900/novprospekt.9/0_48832_982cbd7c_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85883" y="1131378"/>
            <a:ext cx="7088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подметет все кочки -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972" y="5585766"/>
            <a:ext cx="8623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Снова падают листочки.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http://nachalo4ka.ru/wp-content/uploads/2014/08/klenovy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9" y="165103"/>
            <a:ext cx="5719243" cy="512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nachalo4ka.ru/wp-content/uploads/2014/08/klenovy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41" y="165103"/>
            <a:ext cx="5719243" cy="512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6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9090/16969765.228/0_8efb8_91a303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4" y="1566290"/>
            <a:ext cx="3111375" cy="51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8" y="3754817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-fotki.yandex.ru/get/55/200418627.dc/0_14c561_e2076ddf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g-fotki.yandex.ru/get/6104/200418627.dc/0_14c569_a506567e_ori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g-fotki.yandex.ru/get/9802/200418627.dc/0_14c563_418f7d00_ori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60" name="Picture 8" descr="http://kira-scrap.ru/KATALOG/ZHIVOTNYE/2/0_125801_7990d5b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25" y="3030158"/>
            <a:ext cx="2857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img-fotki.yandex.ru/get/9796/200418627.97/0_125813_f32fa234_orig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64" name="Picture 12" descr="http://www.playcast.ru/uploads/2015/12/03/161519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8" y="769938"/>
            <a:ext cx="4928921" cy="60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https://img-fotki.yandex.ru/get/9796/200418627.97/0_125813_f32fa234_orig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68" name="Picture 16" descr="http://effects1.ru/png/kartinka/1/obezjanki/1/1-maka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12" y="1335186"/>
            <a:ext cx="3800349" cy="44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9090/16969765.228/0_8efb8_91a3031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76" y="1077035"/>
            <a:ext cx="3111375" cy="51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9" y="4907689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www.playcast.ru/uploads/2015/12/03/161519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90" y="308647"/>
            <a:ext cx="5749498" cy="70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kira-scrap.ru/KATALOG/ZHIVOTNYE/2/0_125801_7990d5b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827" y="915620"/>
            <a:ext cx="1403066" cy="13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hedgehog/ej3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93" y="3690081"/>
            <a:ext cx="4489784" cy="29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94" y="1159262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53785" y="206621"/>
            <a:ext cx="4937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речи и движения</a:t>
            </a:r>
            <a:endParaRPr lang="ru-RU" sz="2800" i="1" dirty="0"/>
          </a:p>
        </p:txBody>
      </p:sp>
      <p:pic>
        <p:nvPicPr>
          <p:cNvPr id="11" name="приложение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518" y="64475"/>
            <a:ext cx="10807908" cy="6321335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Прочтите вместе с родителями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«Ёжик». Запомни и перескажи текст.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 иллюстрацию.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Взял Лёня корзинку и пошёл собирать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яблоки.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Насобирал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полную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корзину.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Потянулся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следующим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яблоком.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Мимо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пробегал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ёжик.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ёжик корзинку 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яблоками.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Наколол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яблоки на иголки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убежал.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Лёня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оглянулся, а яблок в корзинке как и не было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img-fotki.yandex.ru/get/6425/47407354.b98/0_11c1a0_f6879e3f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17" y="1433519"/>
            <a:ext cx="2905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87" y="830930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oblako9.ru/images/portfolio/vosaduli-work-4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93" y="3074046"/>
            <a:ext cx="2141705" cy="29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www.abc-color.com/image/coloring/masks/001/cucumber-mask/cucumber-mask-figure-colo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2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nachalo4ka.ru/wp-content/uploads/2014/07/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25" y="768744"/>
            <a:ext cx="4930105" cy="53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2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681" y="970419"/>
            <a:ext cx="2901948" cy="4761389"/>
          </a:xfrm>
          <a:prstGeom prst="rect">
            <a:avLst/>
          </a:prstGeom>
        </p:spPr>
      </p:pic>
      <p:pic>
        <p:nvPicPr>
          <p:cNvPr id="1026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81" y="779929"/>
            <a:ext cx="3209208" cy="54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5" y="4923874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85" y="5017993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blako9.ru/images/portfolio/vosaduli-work-4-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93" y="3074046"/>
            <a:ext cx="2141705" cy="29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3577" y="447199"/>
            <a:ext cx="1652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приложение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87" y="830930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681" y="970419"/>
            <a:ext cx="2901948" cy="4761389"/>
          </a:xfrm>
          <a:prstGeom prst="rect">
            <a:avLst/>
          </a:prstGeom>
        </p:spPr>
      </p:pic>
      <p:pic>
        <p:nvPicPr>
          <p:cNvPr id="1026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81" y="779929"/>
            <a:ext cx="3209208" cy="54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5" y="4923874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85" y="5017993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blako9.ru/images/portfolio/vosaduli-work-4-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93" y="3074046"/>
            <a:ext cx="2141705" cy="29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3577" y="447199"/>
            <a:ext cx="1652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приложение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10/110/384/110384474_large_5a__3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87" y="830930"/>
            <a:ext cx="3062755" cy="5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492162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017.radikal.ru/i426/1205/45/e6243746de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99" y="4844302"/>
            <a:ext cx="619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192</Words>
  <Application>Microsoft Office PowerPoint</Application>
  <PresentationFormat>Широкоэкранный</PresentationFormat>
  <Paragraphs>72</Paragraphs>
  <Slides>50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Book Antiqua</vt:lpstr>
      <vt:lpstr>Calibri</vt:lpstr>
      <vt:lpstr>Calibri Light</vt:lpstr>
      <vt:lpstr>Georgia</vt:lpstr>
      <vt:lpstr>Impact</vt:lpstr>
      <vt:lpstr>Times New Roman</vt:lpstr>
      <vt:lpstr>Тема Office</vt:lpstr>
      <vt:lpstr>Путешествие огуречка Звуки [О] [Ё]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 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 Прочтите вместе с родителями рассказ «Ёжик». Запомни и перескажи текст. Нарисуй иллюстрацию.  Взял Лёня корзинку и пошёл собирать яблоки. Насобирал почти полную корзину. Потянулся за следующим яблоком. Мимо пробегал ёжик. Увидел ёжик корзинку с яблоками. Наколол все яблоки на иголки и убежал. Лёня оглянулся, а яблок в корзинке как и не было.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[О] [Ё]</dc:title>
  <dc:creator>Алекс</dc:creator>
  <cp:lastModifiedBy>Tata</cp:lastModifiedBy>
  <cp:revision>71</cp:revision>
  <dcterms:created xsi:type="dcterms:W3CDTF">2016-06-14T17:59:28Z</dcterms:created>
  <dcterms:modified xsi:type="dcterms:W3CDTF">2024-10-02T18:23:18Z</dcterms:modified>
</cp:coreProperties>
</file>