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7" r:id="rId4"/>
    <p:sldId id="268" r:id="rId5"/>
    <p:sldId id="266" r:id="rId6"/>
    <p:sldId id="270" r:id="rId7"/>
    <p:sldId id="274" r:id="rId8"/>
    <p:sldId id="272" r:id="rId9"/>
    <p:sldId id="259" r:id="rId10"/>
    <p:sldId id="260" r:id="rId11"/>
    <p:sldId id="275" r:id="rId12"/>
    <p:sldId id="276" r:id="rId13"/>
    <p:sldId id="261" r:id="rId14"/>
    <p:sldId id="279" r:id="rId15"/>
    <p:sldId id="278" r:id="rId16"/>
    <p:sldId id="277" r:id="rId17"/>
  </p:sldIdLst>
  <p:sldSz cx="9144000" cy="6858000" type="screen4x3"/>
  <p:notesSz cx="6864350" cy="99980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2606093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03166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385283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427739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2222395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94686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69996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202244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98992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39603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AF2A868-7BF9-464A-B9D6-55FAD85F1CCA}" type="datetimeFigureOut">
              <a:rPr lang="ru-RU" smtClean="0"/>
              <a:pPr/>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9832D9-1449-43AA-B548-CA85B9CE0D7F}" type="slidenum">
              <a:rPr lang="ru-RU" smtClean="0"/>
              <a:pPr/>
              <a:t>‹#›</a:t>
            </a:fld>
            <a:endParaRPr lang="ru-RU"/>
          </a:p>
        </p:txBody>
      </p:sp>
    </p:spTree>
    <p:extLst>
      <p:ext uri="{BB962C8B-B14F-4D97-AF65-F5344CB8AC3E}">
        <p14:creationId xmlns:p14="http://schemas.microsoft.com/office/powerpoint/2010/main" val="47597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2A868-7BF9-464A-B9D6-55FAD85F1CCA}" type="datetimeFigureOut">
              <a:rPr lang="ru-RU" smtClean="0"/>
              <a:pPr/>
              <a:t>23.04.2019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832D9-1449-43AA-B548-CA85B9CE0D7F}" type="slidenum">
              <a:rPr lang="ru-RU" smtClean="0"/>
              <a:pPr/>
              <a:t>‹#›</a:t>
            </a:fld>
            <a:endParaRPr lang="ru-RU"/>
          </a:p>
        </p:txBody>
      </p:sp>
    </p:spTree>
    <p:extLst>
      <p:ext uri="{BB962C8B-B14F-4D97-AF65-F5344CB8AC3E}">
        <p14:creationId xmlns:p14="http://schemas.microsoft.com/office/powerpoint/2010/main" val="2217623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332657"/>
            <a:ext cx="8640960" cy="4752527"/>
          </a:xfrm>
        </p:spPr>
        <p:txBody>
          <a:bodyPr>
            <a:normAutofit/>
          </a:bodyPr>
          <a:lstStyle/>
          <a:p>
            <a:r>
              <a:rPr lang="ru-RU" sz="2000" dirty="0"/>
              <a:t/>
            </a:r>
            <a:br>
              <a:rPr lang="ru-RU" sz="2000" dirty="0"/>
            </a:br>
            <a:r>
              <a:rPr lang="ru-RU" sz="2000" dirty="0"/>
              <a:t> </a:t>
            </a:r>
            <a:r>
              <a:rPr lang="ru-RU" sz="3600" b="1" dirty="0">
                <a:latin typeface="Times New Roman" pitchFamily="18" charset="0"/>
                <a:cs typeface="Times New Roman" pitchFamily="18" charset="0"/>
              </a:rPr>
              <a:t>Использование </a:t>
            </a:r>
            <a:r>
              <a:rPr lang="ru-RU" sz="3600" b="1" dirty="0" err="1">
                <a:latin typeface="Times New Roman" pitchFamily="18" charset="0"/>
                <a:cs typeface="Times New Roman" pitchFamily="18" charset="0"/>
              </a:rPr>
              <a:t>видеотехнологии</a:t>
            </a:r>
            <a:r>
              <a:rPr lang="ru-RU" sz="3600" b="1" dirty="0">
                <a:latin typeface="Times New Roman" pitchFamily="18" charset="0"/>
                <a:cs typeface="Times New Roman" pitchFamily="18" charset="0"/>
              </a:rPr>
              <a:t> </a:t>
            </a:r>
            <a:r>
              <a:rPr lang="ru-RU" sz="3600" b="1" dirty="0" smtClean="0">
                <a:latin typeface="Times New Roman" pitchFamily="18" charset="0"/>
                <a:cs typeface="Times New Roman" pitchFamily="18" charset="0"/>
              </a:rPr>
              <a:t>«</a:t>
            </a:r>
            <a:r>
              <a:rPr lang="en-US" sz="3600" b="1" dirty="0" smtClean="0">
                <a:latin typeface="Times New Roman" pitchFamily="18" charset="0"/>
                <a:cs typeface="Times New Roman" pitchFamily="18" charset="0"/>
              </a:rPr>
              <a:t>Thinking and feeling</a:t>
            </a:r>
            <a:r>
              <a:rPr lang="ru-RU" sz="3600" b="1" dirty="0" smtClean="0">
                <a:latin typeface="Times New Roman" pitchFamily="18" charset="0"/>
                <a:cs typeface="Times New Roman" pitchFamily="18" charset="0"/>
              </a:rPr>
              <a:t>» </a:t>
            </a:r>
            <a:r>
              <a:rPr lang="ru-RU" sz="3600" b="1" dirty="0">
                <a:latin typeface="Times New Roman" pitchFamily="18" charset="0"/>
                <a:cs typeface="Times New Roman" pitchFamily="18" charset="0"/>
              </a:rPr>
              <a:t>на уроке английского языка </a:t>
            </a:r>
            <a:r>
              <a:rPr lang="en-US" sz="2000" b="1" dirty="0" smtClean="0"/>
              <a:t/>
            </a:r>
            <a:br>
              <a:rPr lang="en-US" sz="2000" b="1" dirty="0" smtClean="0"/>
            </a:br>
            <a:r>
              <a:rPr lang="en-US" sz="2000" b="1" dirty="0" smtClean="0"/>
              <a:t/>
            </a:r>
            <a:br>
              <a:rPr lang="en-US" sz="2000" b="1" dirty="0" smtClean="0"/>
            </a:br>
            <a:r>
              <a:rPr lang="en-US" sz="2000" b="1" dirty="0" smtClean="0"/>
              <a:t/>
            </a:r>
            <a:br>
              <a:rPr lang="en-US" sz="2000" b="1" dirty="0" smtClean="0"/>
            </a:br>
            <a:r>
              <a:rPr lang="ru-RU" sz="2400" b="1" dirty="0" smtClean="0"/>
              <a:t>Тема: «</a:t>
            </a:r>
            <a:r>
              <a:rPr lang="en-US" sz="2400" b="1" dirty="0" smtClean="0"/>
              <a:t>Personality</a:t>
            </a:r>
            <a:r>
              <a:rPr lang="ru-RU" sz="2400" b="1" dirty="0" smtClean="0"/>
              <a:t>»</a:t>
            </a:r>
            <a:r>
              <a:rPr lang="en-US" sz="2400" b="1" dirty="0" smtClean="0"/>
              <a:t>   </a:t>
            </a:r>
            <a:r>
              <a:rPr lang="ru-RU" sz="2400" b="1" dirty="0" smtClean="0"/>
              <a:t>                     </a:t>
            </a:r>
            <a:r>
              <a:rPr lang="en-US" sz="2400" b="1" dirty="0" smtClean="0"/>
              <a:t>        </a:t>
            </a:r>
            <a:r>
              <a:rPr lang="ru-RU" sz="2400" b="1" dirty="0" smtClean="0"/>
              <a:t>Класс  7   </a:t>
            </a:r>
            <a:br>
              <a:rPr lang="ru-RU" sz="2400" b="1" dirty="0" smtClean="0"/>
            </a:br>
            <a:r>
              <a:rPr lang="ru-RU" sz="2400" b="1" dirty="0" smtClean="0"/>
              <a:t> </a:t>
            </a:r>
            <a:r>
              <a:rPr lang="en-US" sz="2400" b="1" dirty="0" smtClean="0"/>
              <a:t>        </a:t>
            </a:r>
            <a:r>
              <a:rPr lang="ru-RU" sz="2400" b="1" dirty="0" smtClean="0"/>
              <a:t/>
            </a:r>
            <a:br>
              <a:rPr lang="ru-RU" sz="2400" b="1" dirty="0" smtClean="0"/>
            </a:br>
            <a:r>
              <a:rPr lang="ru-RU" sz="2400" b="1" dirty="0" smtClean="0"/>
              <a:t>Название видео: «</a:t>
            </a:r>
            <a:r>
              <a:rPr lang="en-US" sz="2400" b="1" dirty="0" smtClean="0"/>
              <a:t>The Smile man</a:t>
            </a:r>
            <a:r>
              <a:rPr lang="ru-RU" sz="2400" b="1" dirty="0" smtClean="0"/>
              <a:t>»</a:t>
            </a:r>
            <a:r>
              <a:rPr lang="en-US" sz="2000" b="1" dirty="0" smtClean="0"/>
              <a:t/>
            </a:r>
            <a:br>
              <a:rPr lang="en-US" sz="2000" b="1" dirty="0" smtClean="0"/>
            </a:br>
            <a:r>
              <a:rPr lang="en-US" sz="2000" b="1" dirty="0"/>
              <a:t/>
            </a:r>
            <a:br>
              <a:rPr lang="en-US" sz="2000" b="1" dirty="0"/>
            </a:br>
            <a:endParaRPr lang="ru-RU" sz="2000" dirty="0"/>
          </a:p>
        </p:txBody>
      </p:sp>
      <p:sp>
        <p:nvSpPr>
          <p:cNvPr id="3" name="Подзаголовок 2"/>
          <p:cNvSpPr>
            <a:spLocks noGrp="1"/>
          </p:cNvSpPr>
          <p:nvPr>
            <p:ph type="subTitle" idx="1"/>
          </p:nvPr>
        </p:nvSpPr>
        <p:spPr>
          <a:xfrm>
            <a:off x="1371600" y="5445224"/>
            <a:ext cx="7448872" cy="864096"/>
          </a:xfrm>
        </p:spPr>
        <p:txBody>
          <a:bodyPr>
            <a:normAutofit/>
          </a:bodyPr>
          <a:lstStyle/>
          <a:p>
            <a:r>
              <a:rPr lang="ru-RU" sz="2000" b="1" dirty="0" smtClean="0"/>
              <a:t>                                              </a:t>
            </a:r>
            <a:r>
              <a:rPr lang="ru-RU" sz="2000" b="1" dirty="0" smtClean="0">
                <a:solidFill>
                  <a:schemeClr val="tx1">
                    <a:lumMod val="85000"/>
                    <a:lumOff val="15000"/>
                  </a:schemeClr>
                </a:solidFill>
                <a:cs typeface="Aharoni" pitchFamily="2" charset="-79"/>
              </a:rPr>
              <a:t>Учител</a:t>
            </a:r>
            <a:r>
              <a:rPr lang="ru-RU" sz="2000" b="1" dirty="0" smtClean="0">
                <a:solidFill>
                  <a:schemeClr val="tx1">
                    <a:lumMod val="85000"/>
                    <a:lumOff val="15000"/>
                  </a:schemeClr>
                </a:solidFill>
                <a:cs typeface="Aharoni" pitchFamily="2" charset="-79"/>
              </a:rPr>
              <a:t>ь:</a:t>
            </a:r>
            <a:endParaRPr lang="ru-RU" sz="2000" b="1" dirty="0" smtClean="0">
              <a:solidFill>
                <a:schemeClr val="tx1">
                  <a:lumMod val="85000"/>
                  <a:lumOff val="15000"/>
                </a:schemeClr>
              </a:solidFill>
              <a:cs typeface="Aharoni" pitchFamily="2" charset="-79"/>
            </a:endParaRPr>
          </a:p>
          <a:p>
            <a:r>
              <a:rPr lang="ru-RU" sz="2000" b="1" dirty="0" smtClean="0">
                <a:solidFill>
                  <a:schemeClr val="tx1">
                    <a:lumMod val="85000"/>
                    <a:lumOff val="15000"/>
                  </a:schemeClr>
                </a:solidFill>
                <a:cs typeface="Aharoni" pitchFamily="2" charset="-79"/>
              </a:rPr>
              <a:t>                                                               </a:t>
            </a:r>
            <a:r>
              <a:rPr lang="ru-RU" sz="2000" b="1" dirty="0" err="1" smtClean="0">
                <a:solidFill>
                  <a:schemeClr val="tx1">
                    <a:lumMod val="85000"/>
                    <a:lumOff val="15000"/>
                  </a:schemeClr>
                </a:solidFill>
                <a:cs typeface="Aharoni" pitchFamily="2" charset="-79"/>
              </a:rPr>
              <a:t>Шаповалова</a:t>
            </a:r>
            <a:r>
              <a:rPr lang="ru-RU" sz="2000" b="1" dirty="0" smtClean="0">
                <a:solidFill>
                  <a:schemeClr val="tx1">
                    <a:lumMod val="85000"/>
                    <a:lumOff val="15000"/>
                  </a:schemeClr>
                </a:solidFill>
                <a:cs typeface="Aharoni" pitchFamily="2" charset="-79"/>
              </a:rPr>
              <a:t> М.А. школа №601</a:t>
            </a:r>
            <a:endParaRPr lang="ru-RU" sz="2000" b="1" dirty="0">
              <a:solidFill>
                <a:schemeClr val="tx1">
                  <a:lumMod val="85000"/>
                  <a:lumOff val="15000"/>
                </a:schemeClr>
              </a:solidFill>
              <a:cs typeface="Aharoni" pitchFamily="2" charset="-79"/>
            </a:endParaRPr>
          </a:p>
        </p:txBody>
      </p:sp>
    </p:spTree>
    <p:extLst>
      <p:ext uri="{BB962C8B-B14F-4D97-AF65-F5344CB8AC3E}">
        <p14:creationId xmlns:p14="http://schemas.microsoft.com/office/powerpoint/2010/main" val="2804155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55576" y="4797152"/>
            <a:ext cx="7810127" cy="1224136"/>
          </a:xfrm>
        </p:spPr>
        <p:txBody>
          <a:bodyPr>
            <a:normAutofit/>
          </a:bodyPr>
          <a:lstStyle/>
          <a:p>
            <a:r>
              <a:rPr lang="ru-RU" sz="2000" b="0" cap="none" dirty="0" smtClean="0">
                <a:solidFill>
                  <a:srgbClr val="002060"/>
                </a:solidFill>
              </a:rPr>
              <a:t>Перед учащимися ставится задание: выбрать слова, лучше всего описывающие чувства и состояние мужчины в данный момент</a:t>
            </a:r>
            <a:endParaRPr lang="ru-RU" sz="2000" b="0" cap="none" dirty="0">
              <a:solidFill>
                <a:srgbClr val="002060"/>
              </a:solidFill>
            </a:endParaRPr>
          </a:p>
        </p:txBody>
      </p:sp>
      <p:sp>
        <p:nvSpPr>
          <p:cNvPr id="5" name="Текст 4"/>
          <p:cNvSpPr>
            <a:spLocks noGrp="1"/>
          </p:cNvSpPr>
          <p:nvPr>
            <p:ph type="body" idx="1"/>
          </p:nvPr>
        </p:nvSpPr>
        <p:spPr/>
        <p:txBody>
          <a:bodyPr/>
          <a:lstStyle/>
          <a:p>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val="2218402138"/>
              </p:ext>
            </p:extLst>
          </p:nvPr>
        </p:nvGraphicFramePr>
        <p:xfrm>
          <a:off x="539552" y="548680"/>
          <a:ext cx="7920880" cy="4104456"/>
        </p:xfrm>
        <a:graphic>
          <a:graphicData uri="http://schemas.openxmlformats.org/drawingml/2006/table">
            <a:tbl>
              <a:tblPr firstRow="1" bandRow="1">
                <a:tableStyleId>{5C22544A-7EE6-4342-B048-85BDC9FD1C3A}</a:tableStyleId>
              </a:tblPr>
              <a:tblGrid>
                <a:gridCol w="2448272"/>
                <a:gridCol w="3024336"/>
                <a:gridCol w="2448272"/>
              </a:tblGrid>
              <a:tr h="1358505">
                <a:tc>
                  <a:txBody>
                    <a:bodyPr/>
                    <a:lstStyle/>
                    <a:p>
                      <a:pPr algn="ctr"/>
                      <a:r>
                        <a:rPr lang="ru-RU" sz="2800" dirty="0" smtClean="0">
                          <a:solidFill>
                            <a:schemeClr val="tx1"/>
                          </a:solidFill>
                        </a:rPr>
                        <a:t>Этап</a:t>
                      </a:r>
                      <a:endParaRPr lang="ru-RU" sz="2800" dirty="0">
                        <a:solidFill>
                          <a:schemeClr val="tx1"/>
                        </a:solidFill>
                      </a:endParaRPr>
                    </a:p>
                  </a:txBody>
                  <a:tcPr/>
                </a:tc>
                <a:tc>
                  <a:txBody>
                    <a:bodyPr/>
                    <a:lstStyle/>
                    <a:p>
                      <a:pPr algn="ctr"/>
                      <a:r>
                        <a:rPr lang="ru-RU" sz="2800" dirty="0" smtClean="0">
                          <a:solidFill>
                            <a:schemeClr val="tx1"/>
                          </a:solidFill>
                        </a:rPr>
                        <a:t>Модель взаимодействия </a:t>
                      </a:r>
                      <a:endParaRPr lang="ru-RU" sz="2800" dirty="0">
                        <a:solidFill>
                          <a:schemeClr val="tx1"/>
                        </a:solidFill>
                      </a:endParaRPr>
                    </a:p>
                  </a:txBody>
                  <a:tcPr/>
                </a:tc>
                <a:tc>
                  <a:txBody>
                    <a:bodyPr/>
                    <a:lstStyle/>
                    <a:p>
                      <a:pPr algn="ctr"/>
                      <a:r>
                        <a:rPr lang="ru-RU" sz="2800" dirty="0" smtClean="0">
                          <a:solidFill>
                            <a:schemeClr val="tx1"/>
                          </a:solidFill>
                        </a:rPr>
                        <a:t>УУД</a:t>
                      </a:r>
                      <a:endParaRPr lang="ru-RU" sz="2800" dirty="0">
                        <a:solidFill>
                          <a:schemeClr val="tx1"/>
                        </a:solidFill>
                      </a:endParaRPr>
                    </a:p>
                  </a:txBody>
                  <a:tcPr/>
                </a:tc>
              </a:tr>
              <a:tr h="2745951">
                <a:tc>
                  <a:txBody>
                    <a:bodyPr/>
                    <a:lstStyle/>
                    <a:p>
                      <a:r>
                        <a:rPr lang="ru-RU" sz="2400" dirty="0" smtClean="0"/>
                        <a:t>3. </a:t>
                      </a:r>
                      <a:r>
                        <a:rPr lang="en-US" sz="2400" dirty="0" smtClean="0"/>
                        <a:t>Viewing with a pause at the first point</a:t>
                      </a:r>
                      <a:endParaRPr lang="ru-RU" sz="2400" dirty="0"/>
                    </a:p>
                  </a:txBody>
                  <a:tcPr/>
                </a:tc>
                <a:tc>
                  <a:txBody>
                    <a:bodyPr/>
                    <a:lstStyle/>
                    <a:p>
                      <a:r>
                        <a:rPr lang="en-US" sz="2400" dirty="0" smtClean="0"/>
                        <a:t>The learners watch the first  video sequence and make the task</a:t>
                      </a:r>
                      <a:endParaRPr lang="ru-RU" sz="2400" dirty="0"/>
                    </a:p>
                  </a:txBody>
                  <a:tcPr/>
                </a:tc>
                <a:tc>
                  <a:txBody>
                    <a:bodyPr/>
                    <a:lstStyle/>
                    <a:p>
                      <a:r>
                        <a:rPr lang="ru-RU" sz="2000" dirty="0" smtClean="0"/>
                        <a:t>Регулятивные</a:t>
                      </a:r>
                      <a:r>
                        <a:rPr lang="ru-RU" dirty="0" smtClean="0"/>
                        <a:t> -(</a:t>
                      </a:r>
                      <a:r>
                        <a:rPr lang="ru-RU" baseline="0" dirty="0" smtClean="0"/>
                        <a:t>сравнение своих ответов с ответами одноклассников)</a:t>
                      </a:r>
                    </a:p>
                    <a:p>
                      <a:r>
                        <a:rPr lang="ru-RU" sz="2000" baseline="0" dirty="0" smtClean="0"/>
                        <a:t>Коммуникативные </a:t>
                      </a:r>
                      <a:r>
                        <a:rPr lang="ru-RU" baseline="0" dirty="0" smtClean="0"/>
                        <a:t>–</a:t>
                      </a:r>
                    </a:p>
                    <a:p>
                      <a:r>
                        <a:rPr lang="ru-RU" baseline="0" dirty="0" smtClean="0"/>
                        <a:t>(слушать и понимать речь друг друга)</a:t>
                      </a:r>
                      <a:endParaRPr lang="ru-RU"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268760"/>
            <a:ext cx="7772400" cy="4500215"/>
          </a:xfrm>
        </p:spPr>
        <p:txBody>
          <a:bodyPr>
            <a:normAutofit/>
          </a:bodyPr>
          <a:lstStyle/>
          <a:p>
            <a:r>
              <a:rPr lang="en-US" sz="2800" dirty="0" smtClean="0"/>
              <a:t>boring</a:t>
            </a:r>
            <a:r>
              <a:rPr lang="en-US" sz="2800" dirty="0"/>
              <a:t>, </a:t>
            </a:r>
            <a:r>
              <a:rPr lang="en-US" sz="2800" dirty="0" smtClean="0"/>
              <a:t>surprised</a:t>
            </a:r>
            <a:r>
              <a:rPr lang="en-US" sz="2800" dirty="0"/>
              <a:t>, </a:t>
            </a:r>
            <a:r>
              <a:rPr lang="en-US" sz="2800" dirty="0" smtClean="0"/>
              <a:t>unhappy</a:t>
            </a:r>
            <a:r>
              <a:rPr lang="en-US" sz="2800" dirty="0"/>
              <a:t>, </a:t>
            </a:r>
            <a:r>
              <a:rPr lang="en-US" sz="2800" dirty="0" smtClean="0"/>
              <a:t>irritated</a:t>
            </a:r>
            <a:r>
              <a:rPr lang="en-US" sz="2800" dirty="0"/>
              <a:t>, </a:t>
            </a:r>
            <a:r>
              <a:rPr lang="en-US" sz="2800" dirty="0" smtClean="0"/>
              <a:t>lonely</a:t>
            </a:r>
            <a:r>
              <a:rPr lang="en-US" sz="2800" dirty="0"/>
              <a:t>, </a:t>
            </a:r>
            <a:r>
              <a:rPr lang="en-US" sz="2800" dirty="0" smtClean="0"/>
              <a:t>furious</a:t>
            </a:r>
            <a:r>
              <a:rPr lang="en-US" sz="2800" dirty="0"/>
              <a:t>, attentive, </a:t>
            </a:r>
            <a:r>
              <a:rPr lang="en-US" sz="2800" dirty="0" smtClean="0"/>
              <a:t>angry</a:t>
            </a:r>
            <a:r>
              <a:rPr lang="en-US" sz="2800" dirty="0"/>
              <a:t>, </a:t>
            </a:r>
            <a:r>
              <a:rPr lang="en-US" sz="2800" dirty="0" smtClean="0"/>
              <a:t>tactful</a:t>
            </a:r>
            <a:r>
              <a:rPr lang="en-US" sz="2800" dirty="0"/>
              <a:t>, </a:t>
            </a:r>
            <a:r>
              <a:rPr lang="en-US" sz="2800" dirty="0" smtClean="0"/>
              <a:t>cheerful</a:t>
            </a:r>
            <a:r>
              <a:rPr lang="en-US" sz="2800" dirty="0"/>
              <a:t>, mysterious, worried, </a:t>
            </a:r>
            <a:r>
              <a:rPr lang="ru-RU" sz="2800" dirty="0" smtClean="0"/>
              <a:t/>
            </a:r>
            <a:br>
              <a:rPr lang="ru-RU" sz="2800" dirty="0" smtClean="0"/>
            </a:br>
            <a:r>
              <a:rPr lang="en-US" sz="2800" dirty="0" smtClean="0"/>
              <a:t>hot-tempered</a:t>
            </a:r>
            <a:r>
              <a:rPr lang="en-US" sz="2800" dirty="0"/>
              <a:t>, </a:t>
            </a:r>
            <a:r>
              <a:rPr lang="en-US" sz="2800" dirty="0" smtClean="0"/>
              <a:t>rude</a:t>
            </a:r>
            <a:r>
              <a:rPr lang="en-US" sz="2800" dirty="0"/>
              <a:t>, </a:t>
            </a:r>
            <a:r>
              <a:rPr lang="en-US" sz="2800" dirty="0" smtClean="0"/>
              <a:t>curious</a:t>
            </a:r>
            <a:r>
              <a:rPr lang="en-US" sz="2800" dirty="0"/>
              <a:t>, calm, </a:t>
            </a:r>
            <a:r>
              <a:rPr lang="en-US" sz="2800" dirty="0" smtClean="0"/>
              <a:t>serious</a:t>
            </a:r>
            <a:r>
              <a:rPr lang="en-US" sz="2800" dirty="0"/>
              <a:t>, </a:t>
            </a:r>
            <a:r>
              <a:rPr lang="en-US" sz="2800" dirty="0" smtClean="0"/>
              <a:t>gloomy</a:t>
            </a:r>
            <a:r>
              <a:rPr lang="en-US" sz="2800" dirty="0"/>
              <a:t>, </a:t>
            </a:r>
            <a:r>
              <a:rPr lang="en-US" sz="2800" dirty="0" smtClean="0"/>
              <a:t>polite</a:t>
            </a:r>
            <a:r>
              <a:rPr lang="en-US" sz="2800" dirty="0"/>
              <a:t>, brave, honest, </a:t>
            </a:r>
            <a:r>
              <a:rPr lang="en-US" sz="2800" dirty="0" smtClean="0"/>
              <a:t>sad</a:t>
            </a:r>
            <a:r>
              <a:rPr lang="en-US" sz="2800" dirty="0"/>
              <a:t>, </a:t>
            </a:r>
            <a:r>
              <a:rPr lang="en-US" sz="2800" dirty="0" smtClean="0"/>
              <a:t>pleasant</a:t>
            </a:r>
            <a:r>
              <a:rPr lang="en-US" sz="2800" dirty="0"/>
              <a:t>, shy, careless, lazy, </a:t>
            </a:r>
            <a:r>
              <a:rPr lang="en-US" sz="2800" dirty="0" smtClean="0"/>
              <a:t>firm</a:t>
            </a:r>
            <a:r>
              <a:rPr lang="en-US" sz="2000" dirty="0"/>
              <a:t/>
            </a:r>
            <a:br>
              <a:rPr lang="en-US" sz="2000" dirty="0"/>
            </a:br>
            <a:endParaRPr lang="ru-RU" sz="2000" dirty="0"/>
          </a:p>
        </p:txBody>
      </p:sp>
      <p:sp>
        <p:nvSpPr>
          <p:cNvPr id="3" name="Текст 2"/>
          <p:cNvSpPr>
            <a:spLocks noGrp="1"/>
          </p:cNvSpPr>
          <p:nvPr>
            <p:ph type="body" idx="1"/>
          </p:nvPr>
        </p:nvSpPr>
        <p:spPr>
          <a:xfrm>
            <a:off x="722313" y="476673"/>
            <a:ext cx="7772400" cy="648071"/>
          </a:xfrm>
        </p:spPr>
        <p:txBody>
          <a:bodyPr/>
          <a:lstStyle/>
          <a:p>
            <a:endParaRPr lang="ru-RU" dirty="0"/>
          </a:p>
        </p:txBody>
      </p:sp>
    </p:spTree>
    <p:extLst>
      <p:ext uri="{BB962C8B-B14F-4D97-AF65-F5344CB8AC3E}">
        <p14:creationId xmlns:p14="http://schemas.microsoft.com/office/powerpoint/2010/main" val="3433705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797152"/>
            <a:ext cx="7772400" cy="1584176"/>
          </a:xfrm>
        </p:spPr>
        <p:txBody>
          <a:bodyPr>
            <a:normAutofit/>
          </a:bodyPr>
          <a:lstStyle/>
          <a:p>
            <a:r>
              <a:rPr lang="ru-RU" sz="2000" b="0" cap="none" dirty="0" smtClean="0">
                <a:solidFill>
                  <a:srgbClr val="002060"/>
                </a:solidFill>
              </a:rPr>
              <a:t>Перед просмотром учитель даёт задание:</a:t>
            </a:r>
            <a:r>
              <a:rPr lang="en-US" sz="2000" b="0" cap="none" dirty="0" smtClean="0">
                <a:solidFill>
                  <a:srgbClr val="002060"/>
                </a:solidFill>
              </a:rPr>
              <a:t> How does the man ( the boy) feel? What are the reasons for choosing these feelings? </a:t>
            </a:r>
            <a:r>
              <a:rPr lang="en-US" sz="1800" b="0" cap="none" dirty="0" smtClean="0">
                <a:solidFill>
                  <a:srgbClr val="002060"/>
                </a:solidFill>
              </a:rPr>
              <a:t>(</a:t>
            </a:r>
            <a:r>
              <a:rPr lang="ru-RU" sz="1800" b="0" cap="none" dirty="0" smtClean="0">
                <a:solidFill>
                  <a:srgbClr val="002060"/>
                </a:solidFill>
              </a:rPr>
              <a:t>Задание выполняется в группах</a:t>
            </a:r>
            <a:r>
              <a:rPr lang="en-US" sz="1800" b="0" cap="none" dirty="0" smtClean="0">
                <a:solidFill>
                  <a:srgbClr val="002060"/>
                </a:solidFill>
              </a:rPr>
              <a:t> c </a:t>
            </a:r>
            <a:r>
              <a:rPr lang="ru-RU" sz="1800" b="0" cap="none" dirty="0" smtClean="0">
                <a:solidFill>
                  <a:srgbClr val="002060"/>
                </a:solidFill>
              </a:rPr>
              <a:t>обязательным объяснением причин выбранных слов)</a:t>
            </a:r>
            <a:endParaRPr lang="ru-RU" sz="1800" b="0" dirty="0">
              <a:solidFill>
                <a:srgbClr val="002060"/>
              </a:solidFill>
            </a:endParaRPr>
          </a:p>
        </p:txBody>
      </p:sp>
      <p:sp>
        <p:nvSpPr>
          <p:cNvPr id="3" name="Текст 2"/>
          <p:cNvSpPr>
            <a:spLocks noGrp="1"/>
          </p:cNvSpPr>
          <p:nvPr>
            <p:ph type="body" idx="1"/>
          </p:nvPr>
        </p:nvSpPr>
        <p:spPr/>
        <p:txBody>
          <a:bodyPr/>
          <a:lstStyle/>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4239219547"/>
              </p:ext>
            </p:extLst>
          </p:nvPr>
        </p:nvGraphicFramePr>
        <p:xfrm>
          <a:off x="539552" y="332656"/>
          <a:ext cx="8064897" cy="4104456"/>
        </p:xfrm>
        <a:graphic>
          <a:graphicData uri="http://schemas.openxmlformats.org/drawingml/2006/table">
            <a:tbl>
              <a:tblPr firstRow="1" bandRow="1">
                <a:tableStyleId>{5C22544A-7EE6-4342-B048-85BDC9FD1C3A}</a:tableStyleId>
              </a:tblPr>
              <a:tblGrid>
                <a:gridCol w="2016224"/>
                <a:gridCol w="3360374"/>
                <a:gridCol w="2688299"/>
              </a:tblGrid>
              <a:tr h="1296144">
                <a:tc>
                  <a:txBody>
                    <a:bodyPr/>
                    <a:lstStyle/>
                    <a:p>
                      <a:pPr algn="ctr"/>
                      <a:r>
                        <a:rPr lang="ru-RU" sz="2800" dirty="0" smtClean="0">
                          <a:solidFill>
                            <a:schemeClr val="tx1"/>
                          </a:solidFill>
                        </a:rPr>
                        <a:t>Этапы</a:t>
                      </a:r>
                      <a:endParaRPr lang="ru-RU" sz="2800" dirty="0">
                        <a:solidFill>
                          <a:schemeClr val="tx1"/>
                        </a:solidFill>
                      </a:endParaRPr>
                    </a:p>
                  </a:txBody>
                  <a:tcPr/>
                </a:tc>
                <a:tc>
                  <a:txBody>
                    <a:bodyPr/>
                    <a:lstStyle/>
                    <a:p>
                      <a:pPr algn="ctr"/>
                      <a:r>
                        <a:rPr lang="ru-RU" sz="2800" dirty="0" smtClean="0">
                          <a:solidFill>
                            <a:schemeClr val="tx1"/>
                          </a:solidFill>
                        </a:rPr>
                        <a:t>Модель взаимодействия</a:t>
                      </a:r>
                      <a:endParaRPr lang="ru-RU" sz="2800" dirty="0">
                        <a:solidFill>
                          <a:schemeClr val="tx1"/>
                        </a:solidFill>
                      </a:endParaRPr>
                    </a:p>
                  </a:txBody>
                  <a:tcPr/>
                </a:tc>
                <a:tc>
                  <a:txBody>
                    <a:bodyPr/>
                    <a:lstStyle/>
                    <a:p>
                      <a:pPr algn="ctr"/>
                      <a:r>
                        <a:rPr lang="ru-RU" sz="2800" dirty="0" smtClean="0">
                          <a:solidFill>
                            <a:schemeClr val="tx1"/>
                          </a:solidFill>
                        </a:rPr>
                        <a:t>УУД</a:t>
                      </a:r>
                      <a:endParaRPr lang="ru-RU" sz="2800" dirty="0">
                        <a:solidFill>
                          <a:schemeClr val="tx1"/>
                        </a:solidFill>
                      </a:endParaRPr>
                    </a:p>
                  </a:txBody>
                  <a:tcPr/>
                </a:tc>
              </a:tr>
              <a:tr h="2808312">
                <a:tc>
                  <a:txBody>
                    <a:bodyPr/>
                    <a:lstStyle/>
                    <a:p>
                      <a:r>
                        <a:rPr lang="en-US" sz="2400" dirty="0" smtClean="0"/>
                        <a:t>4. Viewing with a pause at the second point</a:t>
                      </a:r>
                      <a:endParaRPr lang="ru-RU" sz="2400" dirty="0"/>
                    </a:p>
                  </a:txBody>
                  <a:tcPr/>
                </a:tc>
                <a:tc>
                  <a:txBody>
                    <a:bodyPr/>
                    <a:lstStyle/>
                    <a:p>
                      <a:r>
                        <a:rPr lang="en-US" sz="2400" dirty="0" smtClean="0"/>
                        <a:t>The learners watch the third video sequence and make the task</a:t>
                      </a:r>
                      <a:endParaRPr lang="ru-RU" sz="2400" dirty="0"/>
                    </a:p>
                  </a:txBody>
                  <a:tcPr/>
                </a:tc>
                <a:tc>
                  <a:txBody>
                    <a:bodyPr/>
                    <a:lstStyle/>
                    <a:p>
                      <a:r>
                        <a:rPr lang="ru-RU" sz="2000" dirty="0" smtClean="0"/>
                        <a:t>Коммуникативные-</a:t>
                      </a:r>
                      <a:r>
                        <a:rPr lang="ru-RU" dirty="0" smtClean="0"/>
                        <a:t> (формирование умения работать в группах, отвечать на поставленные вопросы)</a:t>
                      </a:r>
                    </a:p>
                    <a:p>
                      <a:r>
                        <a:rPr lang="ru-RU" sz="2000" dirty="0" smtClean="0"/>
                        <a:t>Регулятивные-</a:t>
                      </a:r>
                      <a:r>
                        <a:rPr lang="ru-RU" dirty="0" smtClean="0"/>
                        <a:t>(сравнение</a:t>
                      </a:r>
                      <a:r>
                        <a:rPr lang="ru-RU" baseline="0" dirty="0" smtClean="0"/>
                        <a:t> своих ответов с ответами одноклассников)</a:t>
                      </a:r>
                      <a:endParaRPr lang="ru-RU" dirty="0"/>
                    </a:p>
                  </a:txBody>
                  <a:tcPr/>
                </a:tc>
              </a:tr>
            </a:tbl>
          </a:graphicData>
        </a:graphic>
      </p:graphicFrame>
    </p:spTree>
    <p:extLst>
      <p:ext uri="{BB962C8B-B14F-4D97-AF65-F5344CB8AC3E}">
        <p14:creationId xmlns:p14="http://schemas.microsoft.com/office/powerpoint/2010/main" val="4292976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2190452"/>
          </a:xfrm>
        </p:spPr>
        <p:txBody>
          <a:bodyPr>
            <a:normAutofit fontScale="90000"/>
          </a:bodyPr>
          <a:lstStyle/>
          <a:p>
            <a:r>
              <a:rPr lang="ru-RU" sz="2000" b="0" cap="none" dirty="0" smtClean="0">
                <a:solidFill>
                  <a:srgbClr val="002060"/>
                </a:solidFill>
              </a:rPr>
              <a:t>Перед учащимися ставится задание: распределить слова и выражения на две группы</a:t>
            </a:r>
            <a:r>
              <a:rPr lang="en-US" sz="2000" b="0" cap="none" dirty="0" smtClean="0">
                <a:solidFill>
                  <a:srgbClr val="002060"/>
                </a:solidFill>
              </a:rPr>
              <a:t>:</a:t>
            </a:r>
            <a:r>
              <a:rPr lang="ru-RU" sz="2000" b="0" cap="none" dirty="0" smtClean="0">
                <a:solidFill>
                  <a:srgbClr val="002060"/>
                </a:solidFill>
              </a:rPr>
              <a:t/>
            </a:r>
            <a:br>
              <a:rPr lang="ru-RU" sz="2000" b="0" cap="none" dirty="0" smtClean="0">
                <a:solidFill>
                  <a:srgbClr val="002060"/>
                </a:solidFill>
              </a:rPr>
            </a:br>
            <a:r>
              <a:rPr lang="en-US" sz="2000" b="0" cap="none" dirty="0" smtClean="0">
                <a:solidFill>
                  <a:srgbClr val="002060"/>
                </a:solidFill>
              </a:rPr>
              <a:t>the man`s and the woman`s feelings</a:t>
            </a:r>
            <a:r>
              <a:rPr lang="ru-RU" sz="2000" b="0" cap="none" dirty="0">
                <a:solidFill>
                  <a:srgbClr val="002060"/>
                </a:solidFill>
              </a:rPr>
              <a:t/>
            </a:r>
            <a:br>
              <a:rPr lang="ru-RU" sz="2000" b="0" cap="none" dirty="0">
                <a:solidFill>
                  <a:srgbClr val="002060"/>
                </a:solidFill>
              </a:rPr>
            </a:br>
            <a:r>
              <a:rPr lang="ru-RU" sz="2000" b="0" cap="none" dirty="0">
                <a:solidFill>
                  <a:srgbClr val="002060"/>
                </a:solidFill>
              </a:rPr>
              <a:t>Работа по </a:t>
            </a:r>
            <a:r>
              <a:rPr lang="ru-RU" sz="2000" b="0" cap="none" dirty="0" smtClean="0">
                <a:solidFill>
                  <a:srgbClr val="002060"/>
                </a:solidFill>
              </a:rPr>
              <a:t>группам</a:t>
            </a:r>
            <a:r>
              <a:rPr lang="en-US" sz="2000" b="0" cap="none" dirty="0" smtClean="0">
                <a:solidFill>
                  <a:srgbClr val="002060"/>
                </a:solidFill>
              </a:rPr>
              <a:t> (</a:t>
            </a:r>
            <a:r>
              <a:rPr lang="ru-RU" sz="2000" b="0" cap="none" dirty="0" smtClean="0">
                <a:solidFill>
                  <a:srgbClr val="002060"/>
                </a:solidFill>
              </a:rPr>
              <a:t>мальчики и девочки). </a:t>
            </a:r>
            <a:br>
              <a:rPr lang="ru-RU" sz="2000" b="0" cap="none" dirty="0" smtClean="0">
                <a:solidFill>
                  <a:srgbClr val="002060"/>
                </a:solidFill>
              </a:rPr>
            </a:br>
            <a:r>
              <a:rPr lang="ru-RU" sz="2000" b="0" cap="none" dirty="0" smtClean="0">
                <a:solidFill>
                  <a:srgbClr val="002060"/>
                </a:solidFill>
              </a:rPr>
              <a:t>1. Соотнести слова с переводом – задание на доске.</a:t>
            </a:r>
            <a:br>
              <a:rPr lang="ru-RU" sz="2000" b="0" cap="none" dirty="0" smtClean="0">
                <a:solidFill>
                  <a:srgbClr val="002060"/>
                </a:solidFill>
              </a:rPr>
            </a:br>
            <a:r>
              <a:rPr lang="ru-RU" sz="2000" b="0" cap="none" dirty="0" smtClean="0">
                <a:solidFill>
                  <a:srgbClr val="002060"/>
                </a:solidFill>
              </a:rPr>
              <a:t>2. Учащимся </a:t>
            </a:r>
            <a:r>
              <a:rPr lang="ru-RU" sz="2000" b="0" cap="none" dirty="0">
                <a:solidFill>
                  <a:srgbClr val="002060"/>
                </a:solidFill>
              </a:rPr>
              <a:t>предлагается набор карточек со словами из которых нужно выбрать </a:t>
            </a:r>
            <a:r>
              <a:rPr lang="ru-RU" sz="2000" b="0" cap="none" dirty="0" smtClean="0">
                <a:solidFill>
                  <a:srgbClr val="002060"/>
                </a:solidFill>
              </a:rPr>
              <a:t>слова и  выражения, </a:t>
            </a:r>
            <a:r>
              <a:rPr lang="ru-RU" sz="2000" b="0" cap="none" dirty="0">
                <a:solidFill>
                  <a:srgbClr val="002060"/>
                </a:solidFill>
              </a:rPr>
              <a:t>ассоциирующиеся с чувствами мужчины и </a:t>
            </a:r>
            <a:r>
              <a:rPr lang="ru-RU" sz="2000" b="0" cap="none" dirty="0" smtClean="0">
                <a:solidFill>
                  <a:srgbClr val="002060"/>
                </a:solidFill>
              </a:rPr>
              <a:t>женщины. </a:t>
            </a:r>
            <a:br>
              <a:rPr lang="ru-RU" sz="2000" b="0" cap="none" dirty="0" smtClean="0">
                <a:solidFill>
                  <a:srgbClr val="002060"/>
                </a:solidFill>
              </a:rPr>
            </a:br>
            <a:endParaRPr lang="ru-RU" sz="2000" b="0" cap="none" dirty="0">
              <a:solidFill>
                <a:srgbClr val="002060"/>
              </a:solidFill>
            </a:endParaRPr>
          </a:p>
        </p:txBody>
      </p:sp>
      <p:sp>
        <p:nvSpPr>
          <p:cNvPr id="3" name="Текст 2"/>
          <p:cNvSpPr>
            <a:spLocks noGrp="1"/>
          </p:cNvSpPr>
          <p:nvPr>
            <p:ph type="body" idx="1"/>
          </p:nvPr>
        </p:nvSpPr>
        <p:spPr/>
        <p:txBody>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2329887975"/>
              </p:ext>
            </p:extLst>
          </p:nvPr>
        </p:nvGraphicFramePr>
        <p:xfrm>
          <a:off x="611560" y="404664"/>
          <a:ext cx="7920881" cy="3978698"/>
        </p:xfrm>
        <a:graphic>
          <a:graphicData uri="http://schemas.openxmlformats.org/drawingml/2006/table">
            <a:tbl>
              <a:tblPr firstRow="1" bandRow="1">
                <a:tableStyleId>{5C22544A-7EE6-4342-B048-85BDC9FD1C3A}</a:tableStyleId>
              </a:tblPr>
              <a:tblGrid>
                <a:gridCol w="2146781"/>
                <a:gridCol w="2887050"/>
                <a:gridCol w="2887050"/>
              </a:tblGrid>
              <a:tr h="1326938">
                <a:tc>
                  <a:txBody>
                    <a:bodyPr/>
                    <a:lstStyle/>
                    <a:p>
                      <a:pPr algn="ctr"/>
                      <a:r>
                        <a:rPr lang="ru-RU" sz="2800" dirty="0" smtClean="0">
                          <a:solidFill>
                            <a:schemeClr val="tx1"/>
                          </a:solidFill>
                        </a:rPr>
                        <a:t>Этап</a:t>
                      </a:r>
                      <a:endParaRPr lang="ru-RU" sz="2800" dirty="0">
                        <a:solidFill>
                          <a:schemeClr val="tx1"/>
                        </a:solidFill>
                      </a:endParaRPr>
                    </a:p>
                  </a:txBody>
                  <a:tcPr/>
                </a:tc>
                <a:tc>
                  <a:txBody>
                    <a:bodyPr/>
                    <a:lstStyle/>
                    <a:p>
                      <a:pPr algn="ctr"/>
                      <a:r>
                        <a:rPr lang="ru-RU" sz="2800" dirty="0" smtClean="0">
                          <a:solidFill>
                            <a:schemeClr val="tx1"/>
                          </a:solidFill>
                        </a:rPr>
                        <a:t>Модель взаимодействия</a:t>
                      </a:r>
                      <a:endParaRPr lang="ru-RU" sz="2800" dirty="0">
                        <a:solidFill>
                          <a:schemeClr val="tx1"/>
                        </a:solidFill>
                      </a:endParaRPr>
                    </a:p>
                  </a:txBody>
                  <a:tcPr/>
                </a:tc>
                <a:tc>
                  <a:txBody>
                    <a:bodyPr/>
                    <a:lstStyle/>
                    <a:p>
                      <a:pPr algn="ctr"/>
                      <a:r>
                        <a:rPr lang="ru-RU" sz="2800" dirty="0" smtClean="0">
                          <a:solidFill>
                            <a:schemeClr val="tx1"/>
                          </a:solidFill>
                        </a:rPr>
                        <a:t>УУД</a:t>
                      </a:r>
                      <a:endParaRPr lang="ru-RU" sz="2800" dirty="0">
                        <a:solidFill>
                          <a:schemeClr val="tx1"/>
                        </a:solidFill>
                      </a:endParaRPr>
                    </a:p>
                  </a:txBody>
                  <a:tcPr/>
                </a:tc>
              </a:tr>
              <a:tr h="2417478">
                <a:tc>
                  <a:txBody>
                    <a:bodyPr/>
                    <a:lstStyle/>
                    <a:p>
                      <a:r>
                        <a:rPr lang="en-US" sz="2400" dirty="0" smtClean="0"/>
                        <a:t>5</a:t>
                      </a:r>
                      <a:r>
                        <a:rPr lang="ru-RU" sz="2400" dirty="0" smtClean="0"/>
                        <a:t>. </a:t>
                      </a:r>
                      <a:r>
                        <a:rPr lang="en-US" sz="2400" dirty="0" smtClean="0"/>
                        <a:t>Viewing with a pause at the third point</a:t>
                      </a:r>
                      <a:endParaRPr lang="ru-RU" sz="2400" dirty="0"/>
                    </a:p>
                  </a:txBody>
                  <a:tcPr/>
                </a:tc>
                <a:tc>
                  <a:txBody>
                    <a:bodyPr/>
                    <a:lstStyle/>
                    <a:p>
                      <a:r>
                        <a:rPr lang="en-US" sz="2400" dirty="0" smtClean="0"/>
                        <a:t>The learners watch</a:t>
                      </a:r>
                      <a:r>
                        <a:rPr lang="en-US" sz="2400" baseline="0" dirty="0" smtClean="0"/>
                        <a:t> the second video sequence and make the task</a:t>
                      </a:r>
                      <a:endParaRPr lang="ru-RU" sz="2400" dirty="0"/>
                    </a:p>
                  </a:txBody>
                  <a:tcPr/>
                </a:tc>
                <a:tc>
                  <a:txBody>
                    <a:bodyPr/>
                    <a:lstStyle/>
                    <a:p>
                      <a:r>
                        <a:rPr lang="ru-RU" sz="2400" dirty="0" smtClean="0"/>
                        <a:t>Коммуникативные-</a:t>
                      </a:r>
                      <a:r>
                        <a:rPr lang="ru-RU" sz="2400" baseline="0" dirty="0" smtClean="0"/>
                        <a:t> </a:t>
                      </a:r>
                      <a:r>
                        <a:rPr lang="ru-RU" sz="2000" baseline="0" dirty="0" smtClean="0"/>
                        <a:t>(формирование умения работать в парах)</a:t>
                      </a:r>
                    </a:p>
                    <a:p>
                      <a:r>
                        <a:rPr lang="ru-RU" sz="2400" baseline="0" dirty="0" smtClean="0"/>
                        <a:t>Регулятивные-</a:t>
                      </a:r>
                      <a:r>
                        <a:rPr lang="ru-RU" sz="2000" baseline="0" dirty="0" smtClean="0"/>
                        <a:t>(коррекция ,оценка , сравнение своих ответов с ответами одноклассников)</a:t>
                      </a:r>
                      <a:endParaRPr lang="ru-RU" sz="20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620688"/>
            <a:ext cx="7772400" cy="2376263"/>
          </a:xfrm>
        </p:spPr>
        <p:txBody>
          <a:bodyPr>
            <a:normAutofit fontScale="90000"/>
          </a:bodyPr>
          <a:lstStyle/>
          <a:p>
            <a:r>
              <a:rPr lang="ru-RU" sz="2200" dirty="0"/>
              <a:t>чувство вины, </a:t>
            </a:r>
            <a:r>
              <a:rPr lang="ru-RU" sz="2200" dirty="0" smtClean="0"/>
              <a:t>сознание </a:t>
            </a:r>
            <a:r>
              <a:rPr lang="ru-RU" sz="2200" dirty="0"/>
              <a:t>вины</a:t>
            </a:r>
            <a:r>
              <a:rPr lang="ru-RU" sz="2200" dirty="0" smtClean="0"/>
              <a:t>;</a:t>
            </a:r>
            <a:r>
              <a:rPr lang="en-US" sz="2200" dirty="0" smtClean="0"/>
              <a:t> </a:t>
            </a:r>
            <a:r>
              <a:rPr lang="ru-RU" sz="2200" dirty="0" smtClean="0"/>
              <a:t> страх</a:t>
            </a:r>
            <a:r>
              <a:rPr lang="en-US" sz="2200" dirty="0"/>
              <a:t>,</a:t>
            </a:r>
            <a:r>
              <a:rPr lang="en-US" sz="2200" dirty="0" smtClean="0"/>
              <a:t> </a:t>
            </a:r>
            <a:r>
              <a:rPr lang="ru-RU" sz="2200" dirty="0" smtClean="0"/>
              <a:t> стыд</a:t>
            </a:r>
            <a:r>
              <a:rPr lang="en-US" sz="2200" dirty="0"/>
              <a:t>,</a:t>
            </a:r>
            <a:r>
              <a:rPr lang="ru-RU" sz="2200" dirty="0" smtClean="0"/>
              <a:t>  </a:t>
            </a:r>
            <a:r>
              <a:rPr lang="en-US" sz="2200" dirty="0" smtClean="0"/>
              <a:t> </a:t>
            </a:r>
            <a:r>
              <a:rPr lang="ru-RU" sz="2200" dirty="0" smtClean="0"/>
              <a:t>ревность</a:t>
            </a:r>
            <a:r>
              <a:rPr lang="en-US" sz="2200" dirty="0" smtClean="0"/>
              <a:t>, </a:t>
            </a:r>
            <a:r>
              <a:rPr lang="ru-RU" sz="2200" dirty="0" smtClean="0"/>
              <a:t>ненависть</a:t>
            </a:r>
            <a:r>
              <a:rPr lang="en-US" sz="2200" dirty="0" smtClean="0"/>
              <a:t>, </a:t>
            </a:r>
            <a:r>
              <a:rPr lang="ru-RU" sz="2200" dirty="0" smtClean="0"/>
              <a:t> восхищение</a:t>
            </a:r>
            <a:r>
              <a:rPr lang="en-US" sz="2200" dirty="0" smtClean="0"/>
              <a:t>, </a:t>
            </a:r>
            <a:r>
              <a:rPr lang="ru-RU" sz="2200" dirty="0" smtClean="0"/>
              <a:t> радость</a:t>
            </a:r>
            <a:r>
              <a:rPr lang="en-US" sz="2200" dirty="0" smtClean="0"/>
              <a:t>, </a:t>
            </a:r>
            <a:r>
              <a:rPr lang="ru-RU" sz="2200" dirty="0" smtClean="0"/>
              <a:t> любовь</a:t>
            </a:r>
            <a:r>
              <a:rPr lang="en-US" sz="2200" dirty="0" smtClean="0"/>
              <a:t>, </a:t>
            </a:r>
            <a:r>
              <a:rPr lang="ru-RU" sz="2200" dirty="0"/>
              <a:t> </a:t>
            </a:r>
            <a:r>
              <a:rPr lang="ru-RU" sz="2200" dirty="0" smtClean="0"/>
              <a:t>чувствовать </a:t>
            </a:r>
            <a:r>
              <a:rPr lang="ru-RU" sz="2200" dirty="0"/>
              <a:t>себя </a:t>
            </a:r>
            <a:r>
              <a:rPr lang="ru-RU" sz="2200" dirty="0" smtClean="0"/>
              <a:t>отлично</a:t>
            </a:r>
            <a:r>
              <a:rPr lang="en-US" sz="2200" dirty="0" smtClean="0"/>
              <a:t> (</a:t>
            </a:r>
            <a:r>
              <a:rPr lang="ru-RU" sz="2200" dirty="0" smtClean="0"/>
              <a:t>быть </a:t>
            </a:r>
            <a:r>
              <a:rPr lang="ru-RU" sz="2200" dirty="0"/>
              <a:t>в отличном </a:t>
            </a:r>
            <a:r>
              <a:rPr lang="ru-RU" sz="2200" dirty="0" smtClean="0"/>
              <a:t>настроении</a:t>
            </a:r>
            <a:r>
              <a:rPr lang="en-US" sz="2200" dirty="0" smtClean="0"/>
              <a:t>),</a:t>
            </a:r>
            <a:r>
              <a:rPr lang="ru-RU" sz="2200" dirty="0"/>
              <a:t> </a:t>
            </a:r>
            <a:r>
              <a:rPr lang="ru-RU" sz="2200" dirty="0" smtClean="0"/>
              <a:t> чувствовать </a:t>
            </a:r>
            <a:r>
              <a:rPr lang="ru-RU" sz="2200" dirty="0"/>
              <a:t>себя </a:t>
            </a:r>
            <a:r>
              <a:rPr lang="ru-RU" sz="2200" dirty="0" smtClean="0"/>
              <a:t>плохо </a:t>
            </a:r>
            <a:r>
              <a:rPr lang="en-US" sz="2200" dirty="0" smtClean="0"/>
              <a:t>(</a:t>
            </a:r>
            <a:r>
              <a:rPr lang="ru-RU" sz="2200" dirty="0" smtClean="0"/>
              <a:t>быть </a:t>
            </a:r>
            <a:r>
              <a:rPr lang="ru-RU" sz="2200" dirty="0"/>
              <a:t>в плохом </a:t>
            </a:r>
            <a:r>
              <a:rPr lang="ru-RU" sz="2200" dirty="0" smtClean="0"/>
              <a:t>на­строении</a:t>
            </a:r>
            <a:r>
              <a:rPr lang="en-US" sz="2200" dirty="0" smtClean="0"/>
              <a:t>), </a:t>
            </a:r>
            <a:r>
              <a:rPr lang="ru-RU" sz="2200" dirty="0" smtClean="0"/>
              <a:t> чувствовать </a:t>
            </a:r>
            <a:r>
              <a:rPr lang="ru-RU" sz="2200" dirty="0"/>
              <a:t>себя виноватым, </a:t>
            </a:r>
            <a:r>
              <a:rPr lang="ru-RU" sz="2200" dirty="0" smtClean="0"/>
              <a:t> быть расстроенным</a:t>
            </a:r>
            <a:r>
              <a:rPr lang="en-US" sz="2200" dirty="0" smtClean="0"/>
              <a:t>, </a:t>
            </a:r>
            <a:r>
              <a:rPr lang="ru-RU" sz="2200" dirty="0" smtClean="0"/>
              <a:t> быть раздраженным/ злиться/гне­ваться</a:t>
            </a:r>
            <a:r>
              <a:rPr lang="en-US" sz="2200" dirty="0" smtClean="0"/>
              <a:t>, </a:t>
            </a:r>
            <a:r>
              <a:rPr lang="ru-RU" sz="2200" dirty="0" smtClean="0"/>
              <a:t> </a:t>
            </a:r>
            <a:r>
              <a:rPr lang="en-US" sz="2200" dirty="0" err="1" smtClean="0"/>
              <a:t>рассмеяться</a:t>
            </a:r>
            <a:r>
              <a:rPr lang="en-US" sz="2200" dirty="0" smtClean="0"/>
              <a:t>/</a:t>
            </a:r>
            <a:r>
              <a:rPr lang="en-US" sz="2200" dirty="0" err="1" smtClean="0"/>
              <a:t>расплакаться</a:t>
            </a:r>
            <a:r>
              <a:rPr lang="en-US" sz="2200" dirty="0" smtClean="0"/>
              <a:t>,</a:t>
            </a:r>
            <a:r>
              <a:rPr lang="en-US" sz="2200" dirty="0"/>
              <a:t> </a:t>
            </a:r>
            <a:r>
              <a:rPr lang="ru-RU" sz="2200" dirty="0" smtClean="0"/>
              <a:t>  вскипеть</a:t>
            </a:r>
            <a:r>
              <a:rPr lang="ru-RU" sz="2200" dirty="0"/>
              <a:t>, вспыхнуть;</a:t>
            </a:r>
            <a:r>
              <a:rPr lang="ru-RU" sz="2000" dirty="0"/>
              <a:t/>
            </a:r>
            <a:br>
              <a:rPr lang="ru-RU" sz="2000" dirty="0"/>
            </a:br>
            <a:r>
              <a:rPr lang="ru-RU" sz="2000" dirty="0"/>
              <a:t/>
            </a:r>
            <a:br>
              <a:rPr lang="ru-RU" sz="2000" dirty="0"/>
            </a:br>
            <a:r>
              <a:rPr lang="ru-RU" sz="2000" dirty="0"/>
              <a:t/>
            </a:r>
            <a:br>
              <a:rPr lang="ru-RU" sz="2000" dirty="0"/>
            </a:br>
            <a:endParaRPr lang="ru-RU" sz="2000" dirty="0"/>
          </a:p>
        </p:txBody>
      </p:sp>
      <p:sp>
        <p:nvSpPr>
          <p:cNvPr id="3" name="Текст 2"/>
          <p:cNvSpPr>
            <a:spLocks noGrp="1"/>
          </p:cNvSpPr>
          <p:nvPr>
            <p:ph type="body" idx="1"/>
          </p:nvPr>
        </p:nvSpPr>
        <p:spPr>
          <a:xfrm>
            <a:off x="722313" y="3356992"/>
            <a:ext cx="7772400" cy="2664295"/>
          </a:xfrm>
        </p:spPr>
        <p:txBody>
          <a:bodyPr>
            <a:normAutofit/>
          </a:bodyPr>
          <a:lstStyle/>
          <a:p>
            <a:endParaRPr lang="en-US" b="1" dirty="0" smtClean="0">
              <a:solidFill>
                <a:schemeClr val="tx1"/>
              </a:solidFill>
            </a:endParaRPr>
          </a:p>
          <a:p>
            <a:r>
              <a:rPr lang="en-US" sz="2800" b="1" dirty="0" smtClean="0">
                <a:solidFill>
                  <a:schemeClr val="tx1"/>
                </a:solidFill>
              </a:rPr>
              <a:t>admiration,</a:t>
            </a:r>
            <a:r>
              <a:rPr lang="ru-RU" sz="2800" b="1" dirty="0">
                <a:solidFill>
                  <a:schemeClr val="tx1"/>
                </a:solidFill>
              </a:rPr>
              <a:t> </a:t>
            </a:r>
            <a:r>
              <a:rPr lang="ru-RU" sz="2800" b="1" dirty="0" smtClean="0">
                <a:solidFill>
                  <a:schemeClr val="tx1"/>
                </a:solidFill>
              </a:rPr>
              <a:t> </a:t>
            </a:r>
            <a:r>
              <a:rPr lang="ru-RU" sz="2800" b="1" dirty="0" err="1" smtClean="0">
                <a:solidFill>
                  <a:schemeClr val="tx1"/>
                </a:solidFill>
              </a:rPr>
              <a:t>to</a:t>
            </a:r>
            <a:r>
              <a:rPr lang="ru-RU" sz="2800" b="1" dirty="0" smtClean="0">
                <a:solidFill>
                  <a:schemeClr val="tx1"/>
                </a:solidFill>
              </a:rPr>
              <a:t> </a:t>
            </a:r>
            <a:r>
              <a:rPr lang="ru-RU" sz="2800" b="1" dirty="0" err="1">
                <a:solidFill>
                  <a:schemeClr val="tx1"/>
                </a:solidFill>
              </a:rPr>
              <a:t>be</a:t>
            </a:r>
            <a:r>
              <a:rPr lang="ru-RU" sz="2800" b="1" dirty="0">
                <a:solidFill>
                  <a:schemeClr val="tx1"/>
                </a:solidFill>
              </a:rPr>
              <a:t> </a:t>
            </a:r>
            <a:r>
              <a:rPr lang="ru-RU" sz="2800" b="1" dirty="0" err="1">
                <a:solidFill>
                  <a:schemeClr val="tx1"/>
                </a:solidFill>
              </a:rPr>
              <a:t>in</a:t>
            </a:r>
            <a:r>
              <a:rPr lang="ru-RU" sz="2800" b="1" dirty="0">
                <a:solidFill>
                  <a:schemeClr val="tx1"/>
                </a:solidFill>
              </a:rPr>
              <a:t> a </a:t>
            </a:r>
            <a:r>
              <a:rPr lang="ru-RU" sz="2800" b="1" dirty="0" err="1">
                <a:solidFill>
                  <a:schemeClr val="tx1"/>
                </a:solidFill>
              </a:rPr>
              <a:t>bad</a:t>
            </a:r>
            <a:r>
              <a:rPr lang="ru-RU" sz="2800" b="1" dirty="0">
                <a:solidFill>
                  <a:schemeClr val="tx1"/>
                </a:solidFill>
              </a:rPr>
              <a:t> </a:t>
            </a:r>
            <a:r>
              <a:rPr lang="ru-RU" sz="2800" b="1" dirty="0" err="1" smtClean="0">
                <a:solidFill>
                  <a:schemeClr val="tx1"/>
                </a:solidFill>
              </a:rPr>
              <a:t>temper</a:t>
            </a:r>
            <a:r>
              <a:rPr lang="en-US" sz="2800" b="1" dirty="0" smtClean="0">
                <a:solidFill>
                  <a:schemeClr val="tx1"/>
                </a:solidFill>
              </a:rPr>
              <a:t>,</a:t>
            </a:r>
            <a:r>
              <a:rPr lang="ru-RU" sz="2800" b="1" dirty="0" smtClean="0">
                <a:solidFill>
                  <a:schemeClr val="tx1"/>
                </a:solidFill>
              </a:rPr>
              <a:t> </a:t>
            </a:r>
            <a:r>
              <a:rPr lang="en-US" sz="2800" b="1" dirty="0" smtClean="0">
                <a:solidFill>
                  <a:schemeClr val="tx1"/>
                </a:solidFill>
              </a:rPr>
              <a:t> joy, </a:t>
            </a:r>
            <a:r>
              <a:rPr lang="ru-RU" sz="2800" b="1" dirty="0" smtClean="0">
                <a:solidFill>
                  <a:schemeClr val="tx1"/>
                </a:solidFill>
              </a:rPr>
              <a:t> </a:t>
            </a:r>
            <a:r>
              <a:rPr lang="en-US" sz="2800" b="1" dirty="0" smtClean="0">
                <a:solidFill>
                  <a:schemeClr val="tx1"/>
                </a:solidFill>
              </a:rPr>
              <a:t>love, anger, </a:t>
            </a:r>
            <a:r>
              <a:rPr lang="ru-RU" sz="2800" b="1" dirty="0" smtClean="0">
                <a:solidFill>
                  <a:schemeClr val="tx1"/>
                </a:solidFill>
              </a:rPr>
              <a:t> </a:t>
            </a:r>
            <a:r>
              <a:rPr lang="en-US" sz="2800" b="1" dirty="0" smtClean="0">
                <a:solidFill>
                  <a:schemeClr val="tx1"/>
                </a:solidFill>
              </a:rPr>
              <a:t>annoyance,</a:t>
            </a:r>
            <a:r>
              <a:rPr lang="en-US" sz="2800" b="1" dirty="0">
                <a:solidFill>
                  <a:schemeClr val="tx1"/>
                </a:solidFill>
              </a:rPr>
              <a:t> </a:t>
            </a:r>
            <a:r>
              <a:rPr lang="ru-RU" sz="2800" b="1" dirty="0" smtClean="0">
                <a:solidFill>
                  <a:schemeClr val="tx1"/>
                </a:solidFill>
              </a:rPr>
              <a:t> </a:t>
            </a:r>
            <a:r>
              <a:rPr lang="en-US" sz="2800" b="1" dirty="0" smtClean="0">
                <a:solidFill>
                  <a:schemeClr val="tx1"/>
                </a:solidFill>
              </a:rPr>
              <a:t>to </a:t>
            </a:r>
            <a:r>
              <a:rPr lang="en-US" sz="2800" b="1" dirty="0">
                <a:solidFill>
                  <a:schemeClr val="tx1"/>
                </a:solidFill>
              </a:rPr>
              <a:t>lose one's </a:t>
            </a:r>
            <a:r>
              <a:rPr lang="en-US" sz="2800" b="1" dirty="0" smtClean="0">
                <a:solidFill>
                  <a:schemeClr val="tx1"/>
                </a:solidFill>
              </a:rPr>
              <a:t>temper, </a:t>
            </a:r>
            <a:r>
              <a:rPr lang="ru-RU" sz="2800" b="1" dirty="0" smtClean="0">
                <a:solidFill>
                  <a:schemeClr val="tx1"/>
                </a:solidFill>
              </a:rPr>
              <a:t> </a:t>
            </a:r>
            <a:r>
              <a:rPr lang="en-US" sz="2800" b="1" dirty="0" smtClean="0">
                <a:solidFill>
                  <a:schemeClr val="tx1"/>
                </a:solidFill>
              </a:rPr>
              <a:t>irritation, </a:t>
            </a:r>
            <a:r>
              <a:rPr lang="ru-RU" sz="2800" b="1" dirty="0" err="1" smtClean="0">
                <a:solidFill>
                  <a:schemeClr val="tx1"/>
                </a:solidFill>
              </a:rPr>
              <a:t>hate</a:t>
            </a:r>
            <a:r>
              <a:rPr lang="en-US" sz="2800" b="1" dirty="0" smtClean="0">
                <a:solidFill>
                  <a:schemeClr val="tx1"/>
                </a:solidFill>
              </a:rPr>
              <a:t>,</a:t>
            </a:r>
            <a:r>
              <a:rPr lang="ru-RU" sz="2800" b="1" dirty="0" smtClean="0">
                <a:solidFill>
                  <a:schemeClr val="tx1"/>
                </a:solidFill>
              </a:rPr>
              <a:t> </a:t>
            </a:r>
            <a:r>
              <a:rPr lang="en-US" sz="2800" b="1" dirty="0" smtClean="0">
                <a:solidFill>
                  <a:schemeClr val="tx1"/>
                </a:solidFill>
              </a:rPr>
              <a:t> </a:t>
            </a:r>
            <a:r>
              <a:rPr lang="ru-RU" sz="2800" b="1" dirty="0" err="1">
                <a:solidFill>
                  <a:schemeClr val="tx1"/>
                </a:solidFill>
              </a:rPr>
              <a:t>to</a:t>
            </a:r>
            <a:r>
              <a:rPr lang="ru-RU" sz="2800" b="1" dirty="0">
                <a:solidFill>
                  <a:schemeClr val="tx1"/>
                </a:solidFill>
              </a:rPr>
              <a:t> </a:t>
            </a:r>
            <a:r>
              <a:rPr lang="ru-RU" sz="2800" b="1" dirty="0" err="1">
                <a:solidFill>
                  <a:schemeClr val="tx1"/>
                </a:solidFill>
              </a:rPr>
              <a:t>be</a:t>
            </a:r>
            <a:r>
              <a:rPr lang="ru-RU" sz="2800" b="1" dirty="0">
                <a:solidFill>
                  <a:schemeClr val="tx1"/>
                </a:solidFill>
              </a:rPr>
              <a:t> </a:t>
            </a:r>
            <a:r>
              <a:rPr lang="ru-RU" sz="2800" b="1" dirty="0" err="1" smtClean="0">
                <a:solidFill>
                  <a:schemeClr val="tx1"/>
                </a:solidFill>
              </a:rPr>
              <a:t>upset</a:t>
            </a:r>
            <a:r>
              <a:rPr lang="en-US" sz="2800" b="1" dirty="0" smtClean="0">
                <a:solidFill>
                  <a:schemeClr val="tx1"/>
                </a:solidFill>
              </a:rPr>
              <a:t>,</a:t>
            </a:r>
            <a:r>
              <a:rPr lang="ru-RU" sz="2800" b="1" dirty="0" smtClean="0">
                <a:solidFill>
                  <a:schemeClr val="tx1"/>
                </a:solidFill>
              </a:rPr>
              <a:t>  </a:t>
            </a:r>
            <a:r>
              <a:rPr lang="en-US" sz="2800" b="1" dirty="0" smtClean="0">
                <a:solidFill>
                  <a:schemeClr val="tx1"/>
                </a:solidFill>
              </a:rPr>
              <a:t>j</a:t>
            </a:r>
            <a:r>
              <a:rPr lang="ru-RU" sz="2800" b="1" dirty="0" err="1" smtClean="0">
                <a:solidFill>
                  <a:schemeClr val="tx1"/>
                </a:solidFill>
              </a:rPr>
              <a:t>ealousy</a:t>
            </a:r>
            <a:r>
              <a:rPr lang="en-US" sz="2800" b="1" dirty="0" smtClean="0">
                <a:solidFill>
                  <a:schemeClr val="tx1"/>
                </a:solidFill>
              </a:rPr>
              <a:t>,</a:t>
            </a:r>
            <a:r>
              <a:rPr lang="en-US" sz="2800" b="1" dirty="0">
                <a:solidFill>
                  <a:schemeClr val="tx1"/>
                </a:solidFill>
              </a:rPr>
              <a:t> </a:t>
            </a:r>
            <a:r>
              <a:rPr lang="ru-RU" sz="2800" b="1" dirty="0" smtClean="0">
                <a:solidFill>
                  <a:schemeClr val="tx1"/>
                </a:solidFill>
              </a:rPr>
              <a:t> </a:t>
            </a:r>
            <a:r>
              <a:rPr lang="en-US" sz="2800" b="1" dirty="0" smtClean="0">
                <a:solidFill>
                  <a:schemeClr val="tx1"/>
                </a:solidFill>
              </a:rPr>
              <a:t>to </a:t>
            </a:r>
            <a:r>
              <a:rPr lang="en-US" sz="2800" b="1" dirty="0">
                <a:solidFill>
                  <a:schemeClr val="tx1"/>
                </a:solidFill>
              </a:rPr>
              <a:t>burst out </a:t>
            </a:r>
            <a:r>
              <a:rPr lang="en-US" sz="2800" b="1" dirty="0" smtClean="0">
                <a:solidFill>
                  <a:schemeClr val="tx1"/>
                </a:solidFill>
              </a:rPr>
              <a:t>laughing/crying, </a:t>
            </a:r>
            <a:r>
              <a:rPr lang="ru-RU" sz="2800" b="1" dirty="0" smtClean="0">
                <a:solidFill>
                  <a:schemeClr val="tx1"/>
                </a:solidFill>
              </a:rPr>
              <a:t> </a:t>
            </a:r>
            <a:r>
              <a:rPr lang="ru-RU" sz="2800" b="1" dirty="0" err="1" smtClean="0">
                <a:solidFill>
                  <a:schemeClr val="tx1"/>
                </a:solidFill>
              </a:rPr>
              <a:t>fear</a:t>
            </a:r>
            <a:r>
              <a:rPr lang="en-US" sz="2800" b="1" dirty="0" smtClean="0">
                <a:solidFill>
                  <a:schemeClr val="tx1"/>
                </a:solidFill>
              </a:rPr>
              <a:t>,</a:t>
            </a:r>
            <a:r>
              <a:rPr lang="ru-RU" sz="2800" b="1" dirty="0" smtClean="0">
                <a:solidFill>
                  <a:schemeClr val="tx1"/>
                </a:solidFill>
              </a:rPr>
              <a:t>  </a:t>
            </a:r>
            <a:r>
              <a:rPr lang="en-US" sz="2800" b="1" dirty="0" smtClean="0">
                <a:solidFill>
                  <a:schemeClr val="tx1"/>
                </a:solidFill>
              </a:rPr>
              <a:t>s</a:t>
            </a:r>
            <a:r>
              <a:rPr lang="ru-RU" sz="2800" b="1" dirty="0" err="1" smtClean="0">
                <a:solidFill>
                  <a:schemeClr val="tx1"/>
                </a:solidFill>
              </a:rPr>
              <a:t>hame</a:t>
            </a:r>
            <a:r>
              <a:rPr lang="en-US" sz="2800" b="1" dirty="0" smtClean="0">
                <a:solidFill>
                  <a:schemeClr val="tx1"/>
                </a:solidFill>
              </a:rPr>
              <a:t>,</a:t>
            </a:r>
            <a:r>
              <a:rPr lang="ru-RU" sz="2800" b="1" dirty="0" smtClean="0">
                <a:solidFill>
                  <a:schemeClr val="tx1"/>
                </a:solidFill>
              </a:rPr>
              <a:t>  </a:t>
            </a:r>
            <a:r>
              <a:rPr lang="ru-RU" sz="2800" b="1" dirty="0" err="1" smtClean="0">
                <a:solidFill>
                  <a:schemeClr val="tx1"/>
                </a:solidFill>
              </a:rPr>
              <a:t>guilt</a:t>
            </a:r>
            <a:r>
              <a:rPr lang="en-US" sz="2800" b="1" dirty="0" smtClean="0">
                <a:solidFill>
                  <a:schemeClr val="tx1"/>
                </a:solidFill>
              </a:rPr>
              <a:t>,</a:t>
            </a:r>
            <a:r>
              <a:rPr lang="en-US" sz="2800" b="1" dirty="0">
                <a:solidFill>
                  <a:schemeClr val="tx1"/>
                </a:solidFill>
              </a:rPr>
              <a:t> </a:t>
            </a:r>
            <a:r>
              <a:rPr lang="ru-RU" sz="2800" b="1" dirty="0" smtClean="0">
                <a:solidFill>
                  <a:schemeClr val="tx1"/>
                </a:solidFill>
              </a:rPr>
              <a:t> </a:t>
            </a:r>
            <a:r>
              <a:rPr lang="en-US" sz="2800" b="1" dirty="0" smtClean="0">
                <a:solidFill>
                  <a:schemeClr val="tx1"/>
                </a:solidFill>
              </a:rPr>
              <a:t>to </a:t>
            </a:r>
            <a:r>
              <a:rPr lang="en-US" sz="2800" b="1" dirty="0">
                <a:solidFill>
                  <a:schemeClr val="tx1"/>
                </a:solidFill>
              </a:rPr>
              <a:t>feel </a:t>
            </a:r>
            <a:r>
              <a:rPr lang="en-US" sz="2800" b="1" dirty="0" smtClean="0">
                <a:solidFill>
                  <a:schemeClr val="tx1"/>
                </a:solidFill>
              </a:rPr>
              <a:t>great, </a:t>
            </a:r>
            <a:r>
              <a:rPr lang="ru-RU" sz="2800" b="1" dirty="0" smtClean="0">
                <a:solidFill>
                  <a:schemeClr val="tx1"/>
                </a:solidFill>
              </a:rPr>
              <a:t> </a:t>
            </a:r>
            <a:r>
              <a:rPr lang="ru-RU" sz="2800" b="1" dirty="0" err="1" smtClean="0">
                <a:solidFill>
                  <a:schemeClr val="tx1"/>
                </a:solidFill>
              </a:rPr>
              <a:t>to</a:t>
            </a:r>
            <a:r>
              <a:rPr lang="ru-RU" sz="2800" b="1" dirty="0" smtClean="0">
                <a:solidFill>
                  <a:schemeClr val="tx1"/>
                </a:solidFill>
              </a:rPr>
              <a:t> </a:t>
            </a:r>
            <a:r>
              <a:rPr lang="ru-RU" sz="2800" b="1" dirty="0" err="1">
                <a:solidFill>
                  <a:schemeClr val="tx1"/>
                </a:solidFill>
              </a:rPr>
              <a:t>feel</a:t>
            </a:r>
            <a:r>
              <a:rPr lang="ru-RU" sz="2800" b="1" dirty="0">
                <a:solidFill>
                  <a:schemeClr val="tx1"/>
                </a:solidFill>
              </a:rPr>
              <a:t> </a:t>
            </a:r>
            <a:r>
              <a:rPr lang="ru-RU" sz="2800" b="1" dirty="0" err="1" smtClean="0">
                <a:solidFill>
                  <a:schemeClr val="tx1"/>
                </a:solidFill>
              </a:rPr>
              <a:t>bad</a:t>
            </a:r>
            <a:r>
              <a:rPr lang="en-US" sz="2800" b="1" dirty="0" smtClean="0">
                <a:solidFill>
                  <a:schemeClr val="tx1"/>
                </a:solidFill>
              </a:rPr>
              <a:t>, </a:t>
            </a:r>
            <a:r>
              <a:rPr lang="ru-RU" sz="2800" b="1" dirty="0" smtClean="0">
                <a:solidFill>
                  <a:schemeClr val="tx1"/>
                </a:solidFill>
              </a:rPr>
              <a:t> </a:t>
            </a:r>
            <a:r>
              <a:rPr lang="ru-RU" sz="2800" b="1" dirty="0" err="1" smtClean="0">
                <a:solidFill>
                  <a:schemeClr val="tx1"/>
                </a:solidFill>
              </a:rPr>
              <a:t>to</a:t>
            </a:r>
            <a:r>
              <a:rPr lang="ru-RU" sz="2800" b="1" dirty="0" smtClean="0">
                <a:solidFill>
                  <a:schemeClr val="tx1"/>
                </a:solidFill>
              </a:rPr>
              <a:t> </a:t>
            </a:r>
            <a:r>
              <a:rPr lang="ru-RU" sz="2800" b="1" dirty="0" err="1">
                <a:solidFill>
                  <a:schemeClr val="tx1"/>
                </a:solidFill>
              </a:rPr>
              <a:t>feel</a:t>
            </a:r>
            <a:r>
              <a:rPr lang="ru-RU" sz="2800" b="1" dirty="0">
                <a:solidFill>
                  <a:schemeClr val="tx1"/>
                </a:solidFill>
              </a:rPr>
              <a:t> </a:t>
            </a:r>
            <a:r>
              <a:rPr lang="ru-RU" sz="2800" b="1" dirty="0" err="1" smtClean="0">
                <a:solidFill>
                  <a:schemeClr val="tx1"/>
                </a:solidFill>
              </a:rPr>
              <a:t>guilty</a:t>
            </a:r>
            <a:r>
              <a:rPr lang="en-US" sz="2800" b="1" dirty="0">
                <a:solidFill>
                  <a:schemeClr val="tx1"/>
                </a:solidFill>
              </a:rPr>
              <a:t>,</a:t>
            </a:r>
            <a:endParaRPr lang="ru-RU" sz="2800" b="1" dirty="0">
              <a:solidFill>
                <a:schemeClr val="tx1"/>
              </a:solidFill>
            </a:endParaRPr>
          </a:p>
        </p:txBody>
      </p:sp>
    </p:spTree>
    <p:extLst>
      <p:ext uri="{BB962C8B-B14F-4D97-AF65-F5344CB8AC3E}">
        <p14:creationId xmlns:p14="http://schemas.microsoft.com/office/powerpoint/2010/main" val="1770620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2657"/>
            <a:ext cx="7772400" cy="864095"/>
          </a:xfrm>
        </p:spPr>
        <p:txBody>
          <a:bodyPr>
            <a:normAutofit fontScale="90000"/>
          </a:bodyPr>
          <a:lstStyle/>
          <a:p>
            <a:pPr algn="ctr"/>
            <a:r>
              <a:rPr lang="ru-RU" sz="3600" dirty="0"/>
              <a:t>6</a:t>
            </a:r>
            <a:r>
              <a:rPr lang="en-US" sz="3600" dirty="0"/>
              <a:t>. The end of discussing. </a:t>
            </a:r>
            <a:r>
              <a:rPr lang="ru-RU" dirty="0"/>
              <a:t/>
            </a:r>
            <a:br>
              <a:rPr lang="ru-RU" dirty="0"/>
            </a:br>
            <a:endParaRPr lang="ru-RU" dirty="0"/>
          </a:p>
        </p:txBody>
      </p:sp>
      <p:sp>
        <p:nvSpPr>
          <p:cNvPr id="3" name="Текст 2"/>
          <p:cNvSpPr>
            <a:spLocks noGrp="1"/>
          </p:cNvSpPr>
          <p:nvPr>
            <p:ph type="body" idx="1"/>
          </p:nvPr>
        </p:nvSpPr>
        <p:spPr>
          <a:xfrm>
            <a:off x="722313" y="1340768"/>
            <a:ext cx="7772400" cy="5040560"/>
          </a:xfrm>
        </p:spPr>
        <p:txBody>
          <a:bodyPr/>
          <a:lstStyle/>
          <a:p>
            <a:r>
              <a:rPr lang="en-US" sz="2400" b="1" dirty="0">
                <a:solidFill>
                  <a:schemeClr val="tx1"/>
                </a:solidFill>
              </a:rPr>
              <a:t>The teacher divides the pupils into groups of ¾ and gives each group an envelope with the task in it</a:t>
            </a:r>
            <a:r>
              <a:rPr lang="en-US" sz="2400" b="1" dirty="0" smtClean="0">
                <a:solidFill>
                  <a:schemeClr val="tx1"/>
                </a:solidFill>
              </a:rPr>
              <a:t>.</a:t>
            </a:r>
            <a:endParaRPr lang="ru-RU" sz="2400" b="1" dirty="0" smtClean="0">
              <a:solidFill>
                <a:schemeClr val="tx1"/>
              </a:solidFill>
            </a:endParaRPr>
          </a:p>
          <a:p>
            <a:endParaRPr lang="ru-RU" sz="2400" b="1" dirty="0">
              <a:solidFill>
                <a:schemeClr val="tx1"/>
              </a:solidFill>
            </a:endParaRPr>
          </a:p>
          <a:p>
            <a:r>
              <a:rPr lang="en-US" dirty="0">
                <a:solidFill>
                  <a:srgbClr val="002060"/>
                </a:solidFill>
              </a:rPr>
              <a:t>1 W</a:t>
            </a:r>
            <a:r>
              <a:rPr lang="en-US" dirty="0" smtClean="0">
                <a:solidFill>
                  <a:srgbClr val="002060"/>
                </a:solidFill>
              </a:rPr>
              <a:t>hat </a:t>
            </a:r>
            <a:r>
              <a:rPr lang="en-US" dirty="0">
                <a:solidFill>
                  <a:srgbClr val="002060"/>
                </a:solidFill>
              </a:rPr>
              <a:t>kinds of people mostly </a:t>
            </a:r>
            <a:br>
              <a:rPr lang="en-US" dirty="0">
                <a:solidFill>
                  <a:srgbClr val="002060"/>
                </a:solidFill>
              </a:rPr>
            </a:br>
            <a:r>
              <a:rPr lang="en-US" dirty="0">
                <a:solidFill>
                  <a:srgbClr val="002060"/>
                </a:solidFill>
              </a:rPr>
              <a:t>attract you? Why</a:t>
            </a:r>
            <a:r>
              <a:rPr lang="en-US" dirty="0" smtClean="0">
                <a:solidFill>
                  <a:srgbClr val="002060"/>
                </a:solidFill>
              </a:rPr>
              <a:t>?</a:t>
            </a:r>
            <a:endParaRPr lang="ru-RU" dirty="0" smtClean="0">
              <a:solidFill>
                <a:srgbClr val="002060"/>
              </a:solidFill>
            </a:endParaRPr>
          </a:p>
          <a:p>
            <a:r>
              <a:rPr lang="en-US" dirty="0">
                <a:solidFill>
                  <a:srgbClr val="002060"/>
                </a:solidFill>
              </a:rPr>
              <a:t/>
            </a:r>
            <a:br>
              <a:rPr lang="en-US" dirty="0">
                <a:solidFill>
                  <a:srgbClr val="002060"/>
                </a:solidFill>
              </a:rPr>
            </a:br>
            <a:r>
              <a:rPr lang="en-US" dirty="0">
                <a:solidFill>
                  <a:srgbClr val="002060"/>
                </a:solidFill>
              </a:rPr>
              <a:t>2 </a:t>
            </a:r>
            <a:r>
              <a:rPr lang="en-US" dirty="0" smtClean="0">
                <a:solidFill>
                  <a:srgbClr val="002060"/>
                </a:solidFill>
              </a:rPr>
              <a:t>How </a:t>
            </a:r>
            <a:r>
              <a:rPr lang="en-US" dirty="0">
                <a:solidFill>
                  <a:srgbClr val="002060"/>
                </a:solidFill>
              </a:rPr>
              <a:t>important is one`s appearance in one`s life</a:t>
            </a:r>
            <a:r>
              <a:rPr lang="en-US" dirty="0" smtClean="0">
                <a:solidFill>
                  <a:srgbClr val="002060"/>
                </a:solidFill>
              </a:rPr>
              <a:t>?</a:t>
            </a:r>
          </a:p>
          <a:p>
            <a:r>
              <a:rPr lang="en-US" dirty="0">
                <a:solidFill>
                  <a:srgbClr val="002060"/>
                </a:solidFill>
              </a:rPr>
              <a:t/>
            </a:r>
            <a:br>
              <a:rPr lang="en-US" dirty="0">
                <a:solidFill>
                  <a:srgbClr val="002060"/>
                </a:solidFill>
              </a:rPr>
            </a:br>
            <a:r>
              <a:rPr lang="en-US" dirty="0">
                <a:solidFill>
                  <a:srgbClr val="002060"/>
                </a:solidFill>
              </a:rPr>
              <a:t>3 </a:t>
            </a:r>
            <a:r>
              <a:rPr lang="en-US" dirty="0" smtClean="0">
                <a:solidFill>
                  <a:srgbClr val="002060"/>
                </a:solidFill>
              </a:rPr>
              <a:t>What </a:t>
            </a:r>
            <a:r>
              <a:rPr lang="en-US" dirty="0">
                <a:solidFill>
                  <a:srgbClr val="002060"/>
                </a:solidFill>
              </a:rPr>
              <a:t>is more important one`s appearance or one`s </a:t>
            </a:r>
            <a:r>
              <a:rPr lang="en-US" dirty="0" smtClean="0">
                <a:solidFill>
                  <a:srgbClr val="002060"/>
                </a:solidFill>
              </a:rPr>
              <a:t>character?</a:t>
            </a:r>
            <a:endParaRPr lang="ru-RU" sz="2400" b="1" dirty="0" smtClean="0">
              <a:solidFill>
                <a:schemeClr val="tx1"/>
              </a:solidFill>
            </a:endParaRPr>
          </a:p>
          <a:p>
            <a:endParaRPr lang="ru-RU" sz="2400" b="1" dirty="0">
              <a:solidFill>
                <a:schemeClr val="tx1"/>
              </a:solidFill>
            </a:endParaRPr>
          </a:p>
          <a:p>
            <a:endParaRPr lang="ru-RU" sz="2400" b="1" dirty="0">
              <a:solidFill>
                <a:schemeClr val="tx1"/>
              </a:solidFill>
            </a:endParaRPr>
          </a:p>
          <a:p>
            <a:endParaRPr lang="ru-RU" dirty="0"/>
          </a:p>
        </p:txBody>
      </p:sp>
    </p:spTree>
    <p:extLst>
      <p:ext uri="{BB962C8B-B14F-4D97-AF65-F5344CB8AC3E}">
        <p14:creationId xmlns:p14="http://schemas.microsoft.com/office/powerpoint/2010/main" val="1193041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88641"/>
            <a:ext cx="7772400" cy="1368151"/>
          </a:xfrm>
        </p:spPr>
        <p:txBody>
          <a:bodyPr/>
          <a:lstStyle/>
          <a:p>
            <a:pPr algn="ctr"/>
            <a:r>
              <a:rPr lang="ru-RU" sz="3200" dirty="0"/>
              <a:t>8 </a:t>
            </a:r>
            <a:r>
              <a:rPr lang="en-US" sz="3200" dirty="0" err="1"/>
              <a:t>Hometask</a:t>
            </a:r>
            <a:r>
              <a:rPr lang="ru-RU" dirty="0"/>
              <a:t/>
            </a:r>
            <a:br>
              <a:rPr lang="ru-RU" dirty="0"/>
            </a:br>
            <a:endParaRPr lang="ru-RU" dirty="0"/>
          </a:p>
        </p:txBody>
      </p:sp>
      <p:sp>
        <p:nvSpPr>
          <p:cNvPr id="3" name="Текст 2"/>
          <p:cNvSpPr>
            <a:spLocks noGrp="1"/>
          </p:cNvSpPr>
          <p:nvPr>
            <p:ph type="body" idx="1"/>
          </p:nvPr>
        </p:nvSpPr>
        <p:spPr>
          <a:xfrm>
            <a:off x="722313" y="764704"/>
            <a:ext cx="7772400" cy="5904656"/>
          </a:xfrm>
        </p:spPr>
        <p:txBody>
          <a:bodyPr/>
          <a:lstStyle/>
          <a:p>
            <a:r>
              <a:rPr lang="en-US" sz="2400" b="1" cap="all" dirty="0" smtClean="0">
                <a:solidFill>
                  <a:schemeClr val="tx1"/>
                </a:solidFill>
              </a:rPr>
              <a:t>CHOOSE </a:t>
            </a:r>
            <a:r>
              <a:rPr lang="en-US" sz="2400" b="1" cap="all" dirty="0">
                <a:solidFill>
                  <a:schemeClr val="tx1"/>
                </a:solidFill>
              </a:rPr>
              <a:t>A MEMORY FROM YOUR LIFE</a:t>
            </a:r>
            <a:r>
              <a:rPr lang="en-US" sz="2400" b="1" cap="all" dirty="0" smtClean="0">
                <a:solidFill>
                  <a:schemeClr val="tx1"/>
                </a:solidFill>
              </a:rPr>
              <a:t>. </a:t>
            </a:r>
          </a:p>
          <a:p>
            <a:r>
              <a:rPr lang="en-US" sz="2800" b="1" dirty="0">
                <a:solidFill>
                  <a:schemeClr val="tx1"/>
                </a:solidFill>
              </a:rPr>
              <a:t>when you were : </a:t>
            </a:r>
            <a:r>
              <a:rPr lang="ru-RU" sz="2800" b="1" dirty="0">
                <a:solidFill>
                  <a:schemeClr val="tx1"/>
                </a:solidFill>
              </a:rPr>
              <a:t>       </a:t>
            </a:r>
            <a:endParaRPr lang="en-US" sz="2800" b="1" dirty="0" smtClean="0">
              <a:solidFill>
                <a:schemeClr val="tx1"/>
              </a:solidFill>
            </a:endParaRPr>
          </a:p>
          <a:p>
            <a:r>
              <a:rPr lang="en-US" sz="2400" b="1" dirty="0">
                <a:solidFill>
                  <a:schemeClr val="tx1"/>
                </a:solidFill>
              </a:rPr>
              <a:t>h</a:t>
            </a:r>
            <a:r>
              <a:rPr lang="en-US" sz="2400" b="1" dirty="0" smtClean="0">
                <a:solidFill>
                  <a:schemeClr val="tx1"/>
                </a:solidFill>
              </a:rPr>
              <a:t>ot-tempered                                                                         furious</a:t>
            </a:r>
            <a:endParaRPr lang="en-US" sz="2400" b="1" dirty="0">
              <a:solidFill>
                <a:schemeClr val="tx1"/>
              </a:solidFill>
            </a:endParaRPr>
          </a:p>
          <a:p>
            <a:r>
              <a:rPr lang="en-US" sz="2400" b="1" dirty="0">
                <a:solidFill>
                  <a:schemeClr val="tx1"/>
                </a:solidFill>
              </a:rPr>
              <a:t>surprised                                     </a:t>
            </a:r>
          </a:p>
          <a:p>
            <a:r>
              <a:rPr lang="en-US" sz="2400" b="1" dirty="0">
                <a:solidFill>
                  <a:schemeClr val="tx1"/>
                </a:solidFill>
              </a:rPr>
              <a:t>angry                                    </a:t>
            </a:r>
          </a:p>
          <a:p>
            <a:r>
              <a:rPr lang="en-US" sz="2400" b="1" dirty="0">
                <a:solidFill>
                  <a:schemeClr val="tx1"/>
                </a:solidFill>
              </a:rPr>
              <a:t>rude </a:t>
            </a:r>
            <a:endParaRPr lang="en-US" sz="2400" b="1" cap="all" dirty="0">
              <a:solidFill>
                <a:schemeClr val="tx1"/>
              </a:solidFill>
            </a:endParaRPr>
          </a:p>
          <a:p>
            <a:r>
              <a:rPr lang="en-US" sz="2400" b="1" cap="all" dirty="0" smtClean="0">
                <a:solidFill>
                  <a:schemeClr val="tx1"/>
                </a:solidFill>
              </a:rPr>
              <a:t>WRITE About </a:t>
            </a:r>
            <a:r>
              <a:rPr lang="en-US" sz="2400" b="1" cap="all" dirty="0">
                <a:solidFill>
                  <a:schemeClr val="tx1"/>
                </a:solidFill>
              </a:rPr>
              <a:t>THESE THINGS: </a:t>
            </a:r>
            <a:endParaRPr lang="en-US" sz="2400" b="1" cap="all" dirty="0" smtClean="0">
              <a:solidFill>
                <a:schemeClr val="tx1"/>
              </a:solidFill>
            </a:endParaRPr>
          </a:p>
          <a:p>
            <a:r>
              <a:rPr lang="en-US" sz="2400" b="1" cap="all" dirty="0" smtClean="0">
                <a:solidFill>
                  <a:schemeClr val="tx1"/>
                </a:solidFill>
              </a:rPr>
              <a:t>YOUR </a:t>
            </a:r>
            <a:r>
              <a:rPr lang="en-US" sz="2400" b="1" cap="all" dirty="0">
                <a:solidFill>
                  <a:schemeClr val="tx1"/>
                </a:solidFill>
              </a:rPr>
              <a:t>AGE, PLACE AND TIME, WHO YOU WERE WITH, WHAT HAPPENED, HOW YOU FELT, WHAT HAPPENED IN THE </a:t>
            </a:r>
            <a:r>
              <a:rPr lang="en-US" sz="2400" b="1" cap="all" dirty="0" smtClean="0">
                <a:solidFill>
                  <a:schemeClr val="tx1"/>
                </a:solidFill>
              </a:rPr>
              <a:t>END</a:t>
            </a:r>
            <a:endParaRPr lang="en-US" dirty="0" smtClean="0"/>
          </a:p>
          <a:p>
            <a:endParaRPr lang="en-US" sz="2400" b="1" cap="all" dirty="0" smtClean="0">
              <a:solidFill>
                <a:schemeClr val="tx1"/>
              </a:solidFill>
            </a:endParaRPr>
          </a:p>
          <a:p>
            <a:r>
              <a:rPr lang="ru-RU" sz="2400" dirty="0">
                <a:solidFill>
                  <a:srgbClr val="002060"/>
                </a:solidFill>
              </a:rPr>
              <a:t>Учащимся предлагается описать эпизод из своей </a:t>
            </a:r>
            <a:r>
              <a:rPr lang="ru-RU" sz="2400" dirty="0" smtClean="0">
                <a:solidFill>
                  <a:srgbClr val="002060"/>
                </a:solidFill>
              </a:rPr>
              <a:t>жизни, </a:t>
            </a:r>
            <a:r>
              <a:rPr lang="ru-RU" sz="2400" dirty="0">
                <a:solidFill>
                  <a:srgbClr val="002060"/>
                </a:solidFill>
              </a:rPr>
              <a:t>в котором будут выражены яркие чувства и </a:t>
            </a:r>
            <a:r>
              <a:rPr lang="ru-RU" sz="2400" dirty="0" smtClean="0">
                <a:solidFill>
                  <a:srgbClr val="002060"/>
                </a:solidFill>
              </a:rPr>
              <a:t>эмоции</a:t>
            </a:r>
            <a:endParaRPr lang="en-US" sz="2400" b="1" cap="all" dirty="0">
              <a:solidFill>
                <a:schemeClr val="tx1"/>
              </a:solidFill>
            </a:endParaRPr>
          </a:p>
        </p:txBody>
      </p:sp>
    </p:spTree>
    <p:extLst>
      <p:ext uri="{BB962C8B-B14F-4D97-AF65-F5344CB8AC3E}">
        <p14:creationId xmlns:p14="http://schemas.microsoft.com/office/powerpoint/2010/main" val="2761656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368152"/>
          </a:xfrm>
        </p:spPr>
        <p:txBody>
          <a:bodyPr>
            <a:normAutofit fontScale="90000"/>
          </a:bodyPr>
          <a:lstStyle/>
          <a:p>
            <a:pPr algn="l"/>
            <a:r>
              <a:rPr lang="ru-RU" sz="3600" b="1" dirty="0" smtClean="0"/>
              <a:t/>
            </a:r>
            <a:br>
              <a:rPr lang="ru-RU" sz="3600" b="1" dirty="0" smtClean="0"/>
            </a:br>
            <a:r>
              <a:rPr lang="ru-RU" sz="3100" b="1" dirty="0" smtClean="0"/>
              <a:t>Цель урока: </a:t>
            </a:r>
            <a:r>
              <a:rPr lang="ru-RU" sz="3100" dirty="0" smtClean="0"/>
              <a:t>Развитие языковой компетенции учащихся через обобщение знаний по теме </a:t>
            </a:r>
            <a:r>
              <a:rPr lang="ru-RU" sz="3100" dirty="0"/>
              <a:t>«</a:t>
            </a:r>
            <a:r>
              <a:rPr lang="en-US" sz="3100" dirty="0"/>
              <a:t>Personality</a:t>
            </a:r>
            <a:r>
              <a:rPr lang="ru-RU" sz="3100" dirty="0"/>
              <a:t>»</a:t>
            </a:r>
            <a:r>
              <a:rPr lang="en-US" sz="3100" dirty="0"/>
              <a:t> </a:t>
            </a:r>
            <a:r>
              <a:rPr lang="ru-RU" dirty="0"/>
              <a:t/>
            </a:r>
            <a:br>
              <a:rPr lang="ru-RU" dirty="0"/>
            </a:br>
            <a:endParaRPr lang="ru-RU" dirty="0"/>
          </a:p>
        </p:txBody>
      </p:sp>
      <p:sp>
        <p:nvSpPr>
          <p:cNvPr id="3" name="Объект 2"/>
          <p:cNvSpPr>
            <a:spLocks noGrp="1"/>
          </p:cNvSpPr>
          <p:nvPr>
            <p:ph idx="1"/>
          </p:nvPr>
        </p:nvSpPr>
        <p:spPr>
          <a:xfrm>
            <a:off x="457200" y="1556792"/>
            <a:ext cx="8229600" cy="4569371"/>
          </a:xfrm>
        </p:spPr>
        <p:txBody>
          <a:bodyPr/>
          <a:lstStyle/>
          <a:p>
            <a:pPr marL="0" indent="0">
              <a:buNone/>
            </a:pPr>
            <a:r>
              <a:rPr lang="ru-RU" sz="2800" b="1" dirty="0" smtClean="0"/>
              <a:t>Задачи урока:</a:t>
            </a:r>
          </a:p>
          <a:p>
            <a:pPr marL="0" indent="0">
              <a:buNone/>
            </a:pPr>
            <a:r>
              <a:rPr lang="ru-RU" sz="1600" b="1" dirty="0" smtClean="0"/>
              <a:t>Образовательные:</a:t>
            </a:r>
          </a:p>
          <a:p>
            <a:pPr>
              <a:buFont typeface="Wingdings" panose="05000000000000000000" pitchFamily="2" charset="2"/>
              <a:buChar char="Ø"/>
            </a:pPr>
            <a:r>
              <a:rPr lang="ru-RU" sz="1600" dirty="0" smtClean="0"/>
              <a:t>Активизировать употребление в речи лексики по теме </a:t>
            </a:r>
            <a:r>
              <a:rPr lang="ru-RU" sz="1600" dirty="0"/>
              <a:t>«</a:t>
            </a:r>
            <a:r>
              <a:rPr lang="en-US" sz="1600" dirty="0"/>
              <a:t>Personality</a:t>
            </a:r>
            <a:r>
              <a:rPr lang="ru-RU" sz="1600" dirty="0" smtClean="0"/>
              <a:t>»;</a:t>
            </a:r>
            <a:r>
              <a:rPr lang="en-US" sz="1600" dirty="0" smtClean="0"/>
              <a:t> </a:t>
            </a:r>
            <a:endParaRPr lang="ru-RU" sz="1600" dirty="0" smtClean="0"/>
          </a:p>
          <a:p>
            <a:pPr>
              <a:buFont typeface="Wingdings" panose="05000000000000000000" pitchFamily="2" charset="2"/>
              <a:buChar char="Ø"/>
            </a:pPr>
            <a:r>
              <a:rPr lang="ru-RU" sz="1600" dirty="0" smtClean="0"/>
              <a:t>Формировать лексические навыки говорения; </a:t>
            </a:r>
          </a:p>
          <a:p>
            <a:pPr>
              <a:buFont typeface="Wingdings" panose="05000000000000000000" pitchFamily="2" charset="2"/>
              <a:buChar char="Ø"/>
            </a:pPr>
            <a:r>
              <a:rPr lang="ru-RU" sz="1600" dirty="0" smtClean="0"/>
              <a:t>Развивать умения восприятия речи на слух с целью извлечения общей и детальной информации;</a:t>
            </a:r>
          </a:p>
          <a:p>
            <a:pPr>
              <a:buFont typeface="Wingdings" panose="05000000000000000000" pitchFamily="2" charset="2"/>
              <a:buChar char="Ø"/>
            </a:pPr>
            <a:endParaRPr lang="ru-RU" sz="1600" dirty="0"/>
          </a:p>
          <a:p>
            <a:pPr marL="0" indent="0">
              <a:buNone/>
            </a:pPr>
            <a:r>
              <a:rPr lang="ru-RU" sz="1600" b="1" dirty="0" smtClean="0"/>
              <a:t>Развивающие:</a:t>
            </a:r>
          </a:p>
          <a:p>
            <a:pPr>
              <a:buFont typeface="Wingdings" panose="05000000000000000000" pitchFamily="2" charset="2"/>
              <a:buChar char="Ø"/>
            </a:pPr>
            <a:r>
              <a:rPr lang="ru-RU" sz="1600" dirty="0" smtClean="0"/>
              <a:t>Развивать творческие способности учащихся, память, внимание, логическое мышление и воображение;</a:t>
            </a:r>
          </a:p>
          <a:p>
            <a:pPr>
              <a:buFont typeface="Wingdings" panose="05000000000000000000" pitchFamily="2" charset="2"/>
              <a:buChar char="Ø"/>
            </a:pPr>
            <a:r>
              <a:rPr lang="ru-RU" sz="1600" dirty="0" smtClean="0"/>
              <a:t>Учить сравнивать и обобщать;</a:t>
            </a:r>
          </a:p>
          <a:p>
            <a:pPr>
              <a:buFont typeface="Wingdings" panose="05000000000000000000" pitchFamily="2" charset="2"/>
              <a:buChar char="Ø"/>
            </a:pPr>
            <a:endParaRPr lang="ru-RU" sz="1600" dirty="0"/>
          </a:p>
          <a:p>
            <a:pPr marL="0" indent="0">
              <a:buNone/>
            </a:pPr>
            <a:r>
              <a:rPr lang="ru-RU" sz="1600" b="1" dirty="0" smtClean="0"/>
              <a:t>Воспитательные: </a:t>
            </a:r>
          </a:p>
          <a:p>
            <a:pPr>
              <a:buFont typeface="Wingdings" panose="05000000000000000000" pitchFamily="2" charset="2"/>
              <a:buChar char="Ø"/>
            </a:pPr>
            <a:r>
              <a:rPr lang="ru-RU" sz="1600" dirty="0" smtClean="0"/>
              <a:t>Развивать у учащихся интерес к иностранному языку;</a:t>
            </a:r>
          </a:p>
          <a:p>
            <a:pPr>
              <a:buFont typeface="Wingdings" panose="05000000000000000000" pitchFamily="2" charset="2"/>
              <a:buChar char="Ø"/>
            </a:pPr>
            <a:r>
              <a:rPr lang="ru-RU" sz="1600" dirty="0" smtClean="0"/>
              <a:t>Воспитывать уважительное отношение к культуре страны изучаемого языка.</a:t>
            </a:r>
          </a:p>
          <a:p>
            <a:pPr>
              <a:buFont typeface="Wingdings" panose="05000000000000000000" pitchFamily="2" charset="2"/>
              <a:buChar char="Ø"/>
            </a:pPr>
            <a:endParaRPr lang="ru-RU" sz="1600" dirty="0"/>
          </a:p>
          <a:p>
            <a:pPr>
              <a:buFont typeface="Wingdings" panose="05000000000000000000" pitchFamily="2" charset="2"/>
              <a:buChar char="Ø"/>
            </a:pPr>
            <a:endParaRPr lang="ru-RU" sz="1600" dirty="0"/>
          </a:p>
        </p:txBody>
      </p:sp>
    </p:spTree>
    <p:extLst>
      <p:ext uri="{BB962C8B-B14F-4D97-AF65-F5344CB8AC3E}">
        <p14:creationId xmlns:p14="http://schemas.microsoft.com/office/powerpoint/2010/main" val="190107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440160"/>
          </a:xfrm>
        </p:spPr>
        <p:txBody>
          <a:bodyPr>
            <a:normAutofit fontScale="90000"/>
          </a:bodyPr>
          <a:lstStyle/>
          <a:p>
            <a:r>
              <a:rPr lang="en-US" sz="3600" b="1" dirty="0"/>
              <a:t>1. </a:t>
            </a:r>
            <a:r>
              <a:rPr lang="en-US" sz="3600" b="1" dirty="0" smtClean="0"/>
              <a:t>Predicting </a:t>
            </a:r>
            <a:r>
              <a:rPr lang="en-US" sz="3600" b="1" dirty="0"/>
              <a:t>the topic of the </a:t>
            </a:r>
            <a:r>
              <a:rPr lang="en-US" sz="3600" b="1" dirty="0" smtClean="0"/>
              <a:t>lesson. </a:t>
            </a:r>
            <a:br>
              <a:rPr lang="en-US" sz="3600" b="1" dirty="0" smtClean="0"/>
            </a:br>
            <a:r>
              <a:rPr lang="en-US" sz="3600" b="1" dirty="0" smtClean="0"/>
              <a:t>Comment </a:t>
            </a:r>
            <a:r>
              <a:rPr lang="en-US" sz="3600" b="1" dirty="0"/>
              <a:t>on the English proverb: </a:t>
            </a:r>
            <a:r>
              <a:rPr lang="en-US" dirty="0"/>
              <a:t/>
            </a:r>
            <a:br>
              <a:rPr lang="en-US" dirty="0"/>
            </a:br>
            <a:endParaRPr lang="ru-RU" dirty="0"/>
          </a:p>
        </p:txBody>
      </p:sp>
      <p:sp>
        <p:nvSpPr>
          <p:cNvPr id="3" name="Объект 2"/>
          <p:cNvSpPr>
            <a:spLocks noGrp="1"/>
          </p:cNvSpPr>
          <p:nvPr>
            <p:ph idx="1"/>
          </p:nvPr>
        </p:nvSpPr>
        <p:spPr/>
        <p:txBody>
          <a:bodyPr>
            <a:normAutofit/>
          </a:bodyPr>
          <a:lstStyle/>
          <a:p>
            <a:pPr fontAlgn="base"/>
            <a:endParaRPr lang="en-US" dirty="0"/>
          </a:p>
          <a:p>
            <a:pPr marL="0" indent="0" fontAlgn="base">
              <a:buNone/>
            </a:pPr>
            <a:r>
              <a:rPr lang="en-US" sz="4800" dirty="0" smtClean="0"/>
              <a:t>Fair </a:t>
            </a:r>
            <a:r>
              <a:rPr lang="en-US" sz="4800" dirty="0"/>
              <a:t>face may hide a foul </a:t>
            </a:r>
            <a:r>
              <a:rPr lang="en-US" sz="4800" dirty="0" smtClean="0"/>
              <a:t>heart</a:t>
            </a:r>
          </a:p>
          <a:p>
            <a:pPr fontAlgn="base"/>
            <a:endParaRPr lang="en-US" sz="4800" dirty="0"/>
          </a:p>
          <a:p>
            <a:pPr marL="0" indent="0" fontAlgn="base">
              <a:buNone/>
            </a:pPr>
            <a:r>
              <a:rPr lang="en-US" sz="4800" dirty="0" smtClean="0"/>
              <a:t> </a:t>
            </a:r>
            <a:endParaRPr lang="en-US" sz="4800" dirty="0"/>
          </a:p>
          <a:p>
            <a:pPr marL="0" indent="0" fontAlgn="base">
              <a:buNone/>
            </a:pPr>
            <a:r>
              <a:rPr lang="en-US" dirty="0"/>
              <a:t>Give the Russian equivalent. </a:t>
            </a:r>
          </a:p>
          <a:p>
            <a:endParaRPr lang="ru-RU" dirty="0"/>
          </a:p>
        </p:txBody>
      </p:sp>
    </p:spTree>
    <p:extLst>
      <p:ext uri="{BB962C8B-B14F-4D97-AF65-F5344CB8AC3E}">
        <p14:creationId xmlns:p14="http://schemas.microsoft.com/office/powerpoint/2010/main" val="1752431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fontAlgn="base"/>
            <a:r>
              <a:rPr lang="ru-RU" dirty="0"/>
              <a:t>За прекрасной внешностью может </a:t>
            </a:r>
          </a:p>
          <a:p>
            <a:pPr fontAlgn="base"/>
            <a:r>
              <a:rPr lang="ru-RU" dirty="0"/>
              <a:t>скрываться низкая душа. </a:t>
            </a:r>
          </a:p>
          <a:p>
            <a:pPr fontAlgn="base"/>
            <a:r>
              <a:rPr lang="ru-RU" dirty="0"/>
              <a:t>Ср. Лицом хорош, да душой непригож. </a:t>
            </a:r>
          </a:p>
          <a:p>
            <a:pPr fontAlgn="base"/>
            <a:r>
              <a:rPr lang="ru-RU" dirty="0"/>
              <a:t>Личиком гладок, а делами гадок</a:t>
            </a:r>
          </a:p>
          <a:p>
            <a:endParaRPr lang="ru-RU" dirty="0"/>
          </a:p>
        </p:txBody>
      </p:sp>
    </p:spTree>
    <p:extLst>
      <p:ext uri="{BB962C8B-B14F-4D97-AF65-F5344CB8AC3E}">
        <p14:creationId xmlns:p14="http://schemas.microsoft.com/office/powerpoint/2010/main" val="2972861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10146"/>
          </a:xfrm>
        </p:spPr>
        <p:txBody>
          <a:bodyPr>
            <a:normAutofit fontScale="90000"/>
          </a:bodyPr>
          <a:lstStyle/>
          <a:p>
            <a:r>
              <a:rPr lang="ru-RU" sz="3600" b="1" dirty="0"/>
              <a:t>2</a:t>
            </a:r>
            <a:r>
              <a:rPr lang="ru-RU" sz="3600" b="1" dirty="0" smtClean="0"/>
              <a:t>. </a:t>
            </a:r>
            <a:r>
              <a:rPr lang="en-US" sz="3600" b="1" dirty="0" smtClean="0"/>
              <a:t>Checking </a:t>
            </a:r>
            <a:r>
              <a:rPr lang="en-US" sz="3600" b="1" dirty="0"/>
              <a:t>the </a:t>
            </a:r>
            <a:r>
              <a:rPr lang="en-US" sz="3600" b="1" dirty="0" err="1"/>
              <a:t>hometask</a:t>
            </a:r>
            <a:r>
              <a:rPr lang="en-US" sz="3600" b="1" dirty="0"/>
              <a:t>.</a:t>
            </a:r>
            <a:r>
              <a:rPr lang="en-US" dirty="0"/>
              <a:t/>
            </a:r>
            <a:br>
              <a:rPr lang="en-US" dirty="0"/>
            </a:br>
            <a:endParaRPr lang="ru-RU" dirty="0"/>
          </a:p>
        </p:txBody>
      </p:sp>
      <p:sp>
        <p:nvSpPr>
          <p:cNvPr id="3" name="Объект 2"/>
          <p:cNvSpPr>
            <a:spLocks noGrp="1"/>
          </p:cNvSpPr>
          <p:nvPr>
            <p:ph idx="1"/>
          </p:nvPr>
        </p:nvSpPr>
        <p:spPr>
          <a:xfrm>
            <a:off x="457200" y="1124745"/>
            <a:ext cx="8229600" cy="4968552"/>
          </a:xfrm>
        </p:spPr>
        <p:txBody>
          <a:bodyPr>
            <a:normAutofit fontScale="55000" lnSpcReduction="20000"/>
          </a:bodyPr>
          <a:lstStyle/>
          <a:p>
            <a:pPr marL="0" indent="0">
              <a:buNone/>
            </a:pPr>
            <a:r>
              <a:rPr lang="en-US" dirty="0"/>
              <a:t/>
            </a:r>
            <a:br>
              <a:rPr lang="en-US" dirty="0"/>
            </a:br>
            <a:endParaRPr lang="en-US" dirty="0"/>
          </a:p>
          <a:p>
            <a:r>
              <a:rPr lang="en-US" sz="4500" b="1" dirty="0"/>
              <a:t>T: </a:t>
            </a:r>
            <a:r>
              <a:rPr lang="en-US" sz="4500" dirty="0"/>
              <a:t>Your </a:t>
            </a:r>
            <a:r>
              <a:rPr lang="en-US" sz="4500" dirty="0" err="1"/>
              <a:t>hometask</a:t>
            </a:r>
            <a:r>
              <a:rPr lang="en-US" sz="4500" dirty="0"/>
              <a:t> was to give a detailed description of a person. You had to make your choice: to describe the appearance of (1) your best friend; (2) your </a:t>
            </a:r>
            <a:r>
              <a:rPr lang="en-US" sz="4500" dirty="0" err="1"/>
              <a:t>favourite</a:t>
            </a:r>
            <a:r>
              <a:rPr lang="en-US" sz="4500" dirty="0"/>
              <a:t> </a:t>
            </a:r>
            <a:r>
              <a:rPr lang="en-US" sz="4500" dirty="0" err="1"/>
              <a:t>filmstar</a:t>
            </a:r>
            <a:r>
              <a:rPr lang="en-US" sz="4500" dirty="0"/>
              <a:t>/ singer/ sportsman; (3) one of your relatives. You also had to bring the photos of the person you describe. Who`ll be the first to speak</a:t>
            </a:r>
            <a:r>
              <a:rPr lang="en-US" sz="4500" dirty="0" smtClean="0"/>
              <a:t>?</a:t>
            </a:r>
            <a:endParaRPr lang="ru-RU" sz="4500" dirty="0" smtClean="0"/>
          </a:p>
          <a:p>
            <a:endParaRPr lang="ru-RU" dirty="0" smtClean="0"/>
          </a:p>
          <a:p>
            <a:endParaRPr lang="en-US" dirty="0"/>
          </a:p>
          <a:p>
            <a:r>
              <a:rPr lang="en-US" sz="2900" b="1" dirty="0"/>
              <a:t>P1: </a:t>
            </a:r>
            <a:r>
              <a:rPr lang="en-US" sz="2900" dirty="0"/>
              <a:t>I`m going to describe my best friend (shows the photo). His name is Nick. He is rather tall. He is very strong because he is fond of sports, especially power-lifting and bodybuilding. His face is oval, his eyes are bright blue, his nose is short and a bit turned up. As far as you can see, Nick has long, wavy, thick chestnut hair. It makes a very rare and beautiful contrast with his blue eyes. Nick has red lips, his eyebrows are a little bushy and he has very long dark eyelashes. Nick has a very friendly personality, he has a pleasant smile, he is kind-hearted, friendly, amiable and sympathetic. It`s a pleasure to have such a friend as Nick.</a:t>
            </a:r>
          </a:p>
          <a:p>
            <a:endParaRPr lang="ru-RU" dirty="0"/>
          </a:p>
        </p:txBody>
      </p:sp>
    </p:spTree>
    <p:extLst>
      <p:ext uri="{BB962C8B-B14F-4D97-AF65-F5344CB8AC3E}">
        <p14:creationId xmlns:p14="http://schemas.microsoft.com/office/powerpoint/2010/main" val="406652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a:bodyPr>
          <a:lstStyle/>
          <a:p>
            <a:r>
              <a:rPr lang="en-US" sz="3200" b="1" dirty="0"/>
              <a:t>3. Reading. People and their appearances.</a:t>
            </a:r>
            <a:endParaRPr lang="ru-RU" sz="3200" dirty="0"/>
          </a:p>
        </p:txBody>
      </p:sp>
      <p:sp>
        <p:nvSpPr>
          <p:cNvPr id="3" name="Объект 2"/>
          <p:cNvSpPr>
            <a:spLocks noGrp="1"/>
          </p:cNvSpPr>
          <p:nvPr>
            <p:ph idx="1"/>
          </p:nvPr>
        </p:nvSpPr>
        <p:spPr>
          <a:xfrm>
            <a:off x="457200" y="1340768"/>
            <a:ext cx="8229600" cy="5040560"/>
          </a:xfrm>
        </p:spPr>
        <p:txBody>
          <a:bodyPr>
            <a:normAutofit lnSpcReduction="10000"/>
          </a:bodyPr>
          <a:lstStyle/>
          <a:p>
            <a:pPr marL="0" indent="0">
              <a:buNone/>
            </a:pPr>
            <a:endParaRPr lang="ru-RU" sz="2000" dirty="0" smtClean="0"/>
          </a:p>
          <a:p>
            <a:pPr marL="0" indent="0">
              <a:buNone/>
            </a:pPr>
            <a:r>
              <a:rPr lang="en-US" sz="2000" b="1" dirty="0" smtClean="0"/>
              <a:t>Task: </a:t>
            </a:r>
            <a:r>
              <a:rPr lang="en-US" sz="2000" b="1" dirty="0"/>
              <a:t>Read the text carefully and </a:t>
            </a:r>
            <a:r>
              <a:rPr lang="en-US" sz="2000" b="1" dirty="0" smtClean="0"/>
              <a:t>say </a:t>
            </a:r>
            <a:r>
              <a:rPr lang="en-US" sz="2000" b="1" dirty="0"/>
              <a:t>whether you agree or disagree with </a:t>
            </a:r>
            <a:r>
              <a:rPr lang="en-US" sz="2000" b="1" dirty="0" smtClean="0"/>
              <a:t>the text.</a:t>
            </a:r>
            <a:endParaRPr lang="en-US" sz="2000" b="1" dirty="0"/>
          </a:p>
          <a:p>
            <a:pPr marL="0" indent="0">
              <a:buNone/>
            </a:pPr>
            <a:endParaRPr lang="ru-RU" sz="2000" dirty="0" smtClean="0"/>
          </a:p>
          <a:p>
            <a:pPr marL="0" indent="0">
              <a:buNone/>
            </a:pPr>
            <a:r>
              <a:rPr lang="en-US" sz="2000" dirty="0" smtClean="0"/>
              <a:t>Meeting </a:t>
            </a:r>
            <a:r>
              <a:rPr lang="en-US" sz="2000" dirty="0"/>
              <a:t>people for the first time we always make a judgment based on their appearances though the proverb tells us not to make such a mistake. Appearances are really deceptive; it's like a wrap of a sweet. I believe that everyone at least once in his/her life unwrapped a sweet in a bright paper but instead of a chocolate sweet found there just caramel. Or vice versa sometimes a really tasty candy is hidden under very unattractive wrapping paper. The same I can say about people</a:t>
            </a:r>
            <a:r>
              <a:rPr lang="en-US" sz="2000" dirty="0" smtClean="0"/>
              <a:t>.</a:t>
            </a:r>
            <a:endParaRPr lang="en-US" sz="2000" dirty="0"/>
          </a:p>
          <a:p>
            <a:pPr marL="0" indent="0">
              <a:buNone/>
            </a:pPr>
            <a:r>
              <a:rPr lang="en-US" sz="2000" dirty="0" smtClean="0"/>
              <a:t>In </a:t>
            </a:r>
            <a:r>
              <a:rPr lang="en-US" sz="2000" dirty="0"/>
              <a:t>my opinion character does not depend on appearance. So, a very beautiful girl can be angry, nervous person who hates everybody and everything. But an ugly plump person can be really nice and friendly. It can be a good friend, who can always help you. So I advice everybody not to judge people by their appearance.</a:t>
            </a:r>
            <a:endParaRPr lang="ru-RU" sz="2000" dirty="0"/>
          </a:p>
        </p:txBody>
      </p:sp>
    </p:spTree>
    <p:extLst>
      <p:ext uri="{BB962C8B-B14F-4D97-AF65-F5344CB8AC3E}">
        <p14:creationId xmlns:p14="http://schemas.microsoft.com/office/powerpoint/2010/main" val="29168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r>
              <a:rPr lang="ru-RU" sz="3200" b="1" dirty="0"/>
              <a:t>4.</a:t>
            </a:r>
            <a:r>
              <a:rPr lang="en-US" sz="3200" b="1" dirty="0"/>
              <a:t> Watching a video sequence.</a:t>
            </a:r>
            <a:r>
              <a:rPr lang="ru-RU" sz="3200" b="1" dirty="0"/>
              <a:t> </a:t>
            </a:r>
            <a:endParaRPr lang="ru-RU" sz="3200" dirty="0"/>
          </a:p>
        </p:txBody>
      </p:sp>
      <p:sp>
        <p:nvSpPr>
          <p:cNvPr id="3" name="Объект 2"/>
          <p:cNvSpPr>
            <a:spLocks noGrp="1"/>
          </p:cNvSpPr>
          <p:nvPr>
            <p:ph sz="half" idx="1"/>
          </p:nvPr>
        </p:nvSpPr>
        <p:spPr>
          <a:xfrm>
            <a:off x="467544" y="2996952"/>
            <a:ext cx="3960440" cy="3600400"/>
          </a:xfrm>
        </p:spPr>
        <p:txBody>
          <a:bodyPr>
            <a:normAutofit/>
          </a:bodyPr>
          <a:lstStyle/>
          <a:p>
            <a:endParaRPr lang="ru-RU" dirty="0"/>
          </a:p>
        </p:txBody>
      </p:sp>
      <p:sp>
        <p:nvSpPr>
          <p:cNvPr id="4" name="Объект 3"/>
          <p:cNvSpPr>
            <a:spLocks noGrp="1"/>
          </p:cNvSpPr>
          <p:nvPr>
            <p:ph sz="half" idx="2"/>
          </p:nvPr>
        </p:nvSpPr>
        <p:spPr>
          <a:xfrm>
            <a:off x="4572000" y="3068960"/>
            <a:ext cx="3744416" cy="3600400"/>
          </a:xfrm>
        </p:spPr>
        <p:txBody>
          <a:bodyPr>
            <a:noAutofit/>
          </a:bodyPr>
          <a:lstStyle/>
          <a:p>
            <a:pPr marL="0" indent="0" algn="ctr">
              <a:buNone/>
            </a:pPr>
            <a:endParaRPr lang="ru-RU" sz="1200" b="1" dirty="0">
              <a:solidFill>
                <a:srgbClr val="002060"/>
              </a:solidFill>
            </a:endParaRPr>
          </a:p>
        </p:txBody>
      </p:sp>
      <p:graphicFrame>
        <p:nvGraphicFramePr>
          <p:cNvPr id="6" name="Таблица 5"/>
          <p:cNvGraphicFramePr>
            <a:graphicFrameLocks noGrp="1"/>
          </p:cNvGraphicFramePr>
          <p:nvPr>
            <p:extLst/>
          </p:nvPr>
        </p:nvGraphicFramePr>
        <p:xfrm>
          <a:off x="467544" y="1628800"/>
          <a:ext cx="8280919" cy="4032448"/>
        </p:xfrm>
        <a:graphic>
          <a:graphicData uri="http://schemas.openxmlformats.org/drawingml/2006/table">
            <a:tbl>
              <a:tblPr firstRow="1" firstCol="1" bandRow="1"/>
              <a:tblGrid>
                <a:gridCol w="2760018"/>
                <a:gridCol w="2760018"/>
                <a:gridCol w="2760883"/>
              </a:tblGrid>
              <a:tr h="1196316">
                <a:tc>
                  <a:txBody>
                    <a:bodyPr/>
                    <a:lstStyle/>
                    <a:p>
                      <a:pPr algn="ctr">
                        <a:lnSpc>
                          <a:spcPct val="115000"/>
                        </a:lnSpc>
                        <a:spcAft>
                          <a:spcPts val="0"/>
                        </a:spcAft>
                      </a:pPr>
                      <a:r>
                        <a:rPr lang="ru-RU" sz="2400" dirty="0">
                          <a:effectLst/>
                          <a:latin typeface="Calibri"/>
                          <a:ea typeface="Calibri"/>
                          <a:cs typeface="Times New Roman"/>
                        </a:rPr>
                        <a:t>Этап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effectLst/>
                          <a:latin typeface="Calibri"/>
                          <a:ea typeface="Calibri"/>
                          <a:cs typeface="Times New Roman"/>
                        </a:rPr>
                        <a:t>Модель взаимодействия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effectLst/>
                          <a:latin typeface="Calibri"/>
                          <a:ea typeface="Calibri"/>
                          <a:cs typeface="Times New Roman"/>
                        </a:rPr>
                        <a:t>УУД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6132">
                <a:tc>
                  <a:txBody>
                    <a:bodyPr/>
                    <a:lstStyle/>
                    <a:p>
                      <a:pPr marL="342900" lvl="0" indent="-342900">
                        <a:lnSpc>
                          <a:spcPct val="115000"/>
                        </a:lnSpc>
                        <a:spcAft>
                          <a:spcPts val="0"/>
                        </a:spcAft>
                        <a:buFont typeface="+mj-lt"/>
                        <a:buAutoNum type="arabicPeriod"/>
                      </a:pPr>
                      <a:r>
                        <a:rPr lang="en-US" sz="2000" dirty="0">
                          <a:effectLst/>
                          <a:latin typeface="Calibri"/>
                          <a:ea typeface="Calibri"/>
                          <a:cs typeface="Times New Roman"/>
                        </a:rPr>
                        <a:t>Warming up</a:t>
                      </a:r>
                      <a:endParaRPr lang="ru-RU"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000" dirty="0">
                          <a:effectLst/>
                          <a:latin typeface="Calibri"/>
                          <a:ea typeface="Calibri"/>
                          <a:cs typeface="Times New Roman"/>
                        </a:rPr>
                        <a:t>The teacher gives a warm up exercise to motivate children before watching the video</a:t>
                      </a:r>
                      <a:endParaRPr lang="ru-RU"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smtClean="0">
                          <a:effectLst/>
                          <a:latin typeface="Calibri"/>
                          <a:ea typeface="Calibri"/>
                          <a:cs typeface="Times New Roman"/>
                        </a:rPr>
                        <a:t>Личностные-</a:t>
                      </a:r>
                      <a:r>
                        <a:rPr lang="ru-RU" sz="1800" dirty="0" smtClean="0">
                          <a:effectLst/>
                          <a:latin typeface="Calibri"/>
                          <a:ea typeface="Calibri"/>
                          <a:cs typeface="Times New Roman"/>
                        </a:rPr>
                        <a:t>(использование фантазии и воображения)</a:t>
                      </a:r>
                      <a:endParaRPr lang="ru-RU" sz="1800" dirty="0">
                        <a:effectLst/>
                        <a:latin typeface="Calibri"/>
                        <a:ea typeface="Calibri"/>
                        <a:cs typeface="Times New Roman"/>
                      </a:endParaRPr>
                    </a:p>
                    <a:p>
                      <a:pPr>
                        <a:lnSpc>
                          <a:spcPct val="115000"/>
                        </a:lnSpc>
                        <a:spcAft>
                          <a:spcPts val="0"/>
                        </a:spcAft>
                      </a:pPr>
                      <a:r>
                        <a:rPr lang="ru-RU" sz="2000" dirty="0" smtClean="0">
                          <a:effectLst/>
                          <a:latin typeface="Calibri"/>
                          <a:ea typeface="Calibri"/>
                          <a:cs typeface="Times New Roman"/>
                        </a:rPr>
                        <a:t>Регулятивные-(</a:t>
                      </a:r>
                      <a:r>
                        <a:rPr lang="ru-RU" sz="1800" dirty="0" smtClean="0">
                          <a:effectLst/>
                          <a:latin typeface="Calibri"/>
                          <a:ea typeface="Calibri"/>
                          <a:cs typeface="Times New Roman"/>
                        </a:rPr>
                        <a:t>самоконтроль)</a:t>
                      </a:r>
                      <a:endParaRPr lang="ru-RU"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43574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584176"/>
          </a:xfrm>
        </p:spPr>
        <p:txBody>
          <a:bodyPr>
            <a:normAutofit fontScale="90000"/>
          </a:bodyPr>
          <a:lstStyle/>
          <a:p>
            <a:pPr fontAlgn="base"/>
            <a:r>
              <a:rPr lang="en-US" sz="1800" b="1" dirty="0"/>
              <a:t>Vocabulary work. </a:t>
            </a:r>
            <a:r>
              <a:rPr lang="en-US" sz="1400" dirty="0"/>
              <a:t>In </a:t>
            </a:r>
            <a:r>
              <a:rPr lang="en-US" sz="1400" dirty="0" smtClean="0"/>
              <a:t>3 </a:t>
            </a:r>
            <a:r>
              <a:rPr lang="en-US" sz="1400" dirty="0"/>
              <a:t>groups do the tasks on </a:t>
            </a:r>
            <a:br>
              <a:rPr lang="en-US" sz="1400" dirty="0"/>
            </a:br>
            <a:r>
              <a:rPr lang="en-US" sz="1400" dirty="0"/>
              <a:t>the cards. </a:t>
            </a:r>
            <a:br>
              <a:rPr lang="en-US" sz="1400" dirty="0"/>
            </a:br>
            <a:r>
              <a:rPr lang="en-US" sz="1400" dirty="0"/>
              <a:t>Card 1. Choose the words to describe </a:t>
            </a:r>
            <a:br>
              <a:rPr lang="en-US" sz="1400" dirty="0"/>
            </a:br>
            <a:r>
              <a:rPr lang="en-US" sz="1400" dirty="0"/>
              <a:t>appearance. </a:t>
            </a:r>
            <a:br>
              <a:rPr lang="en-US" sz="1400" dirty="0"/>
            </a:br>
            <a:r>
              <a:rPr lang="en-US" sz="1400" dirty="0"/>
              <a:t>Card 2. Choose the words to describe </a:t>
            </a:r>
            <a:br>
              <a:rPr lang="en-US" sz="1400" dirty="0"/>
            </a:br>
            <a:r>
              <a:rPr lang="en-US" sz="1400" dirty="0"/>
              <a:t>character. </a:t>
            </a:r>
            <a:br>
              <a:rPr lang="en-US" sz="1400" dirty="0"/>
            </a:br>
            <a:r>
              <a:rPr lang="en-US" sz="1400" dirty="0"/>
              <a:t>Card 3. Choose the words to describe </a:t>
            </a:r>
            <a:br>
              <a:rPr lang="en-US" sz="1400" dirty="0"/>
            </a:br>
            <a:r>
              <a:rPr lang="en-US" sz="1400" dirty="0" smtClean="0"/>
              <a:t>feelings. </a:t>
            </a:r>
            <a:r>
              <a:rPr lang="en-US" sz="1400" dirty="0"/>
              <a:t/>
            </a:r>
            <a:br>
              <a:rPr lang="en-US" sz="1400" dirty="0"/>
            </a:br>
            <a:r>
              <a:rPr lang="en-US" sz="1400" dirty="0"/>
              <a:t/>
            </a:r>
            <a:br>
              <a:rPr lang="en-US" sz="1400" dirty="0"/>
            </a:br>
            <a:endParaRPr lang="ru-RU" sz="1400" dirty="0"/>
          </a:p>
        </p:txBody>
      </p:sp>
      <p:sp>
        <p:nvSpPr>
          <p:cNvPr id="3" name="Объект 2"/>
          <p:cNvSpPr>
            <a:spLocks noGrp="1"/>
          </p:cNvSpPr>
          <p:nvPr>
            <p:ph idx="1"/>
          </p:nvPr>
        </p:nvSpPr>
        <p:spPr>
          <a:xfrm>
            <a:off x="457200" y="1844824"/>
            <a:ext cx="8229600" cy="4824536"/>
          </a:xfrm>
        </p:spPr>
        <p:txBody>
          <a:bodyPr>
            <a:normAutofit/>
          </a:bodyPr>
          <a:lstStyle/>
          <a:p>
            <a:pPr marL="0" indent="0" fontAlgn="base">
              <a:buNone/>
            </a:pPr>
            <a:r>
              <a:rPr lang="en-US" sz="1600" b="1" dirty="0"/>
              <a:t>Card 1. Choose the words to describe appearance. </a:t>
            </a:r>
          </a:p>
          <a:p>
            <a:pPr marL="0" indent="0">
              <a:buNone/>
            </a:pPr>
            <a:r>
              <a:rPr lang="en-US" sz="1400" dirty="0"/>
              <a:t>Attractive, boring, educated, </a:t>
            </a:r>
            <a:r>
              <a:rPr lang="en-US" sz="1400" dirty="0" smtClean="0"/>
              <a:t>surprised, fragile, independent</a:t>
            </a:r>
            <a:r>
              <a:rPr lang="en-US" sz="1400" dirty="0"/>
              <a:t>, unhappy, famous, noble, </a:t>
            </a:r>
            <a:r>
              <a:rPr lang="en-US" sz="1400" dirty="0" smtClean="0"/>
              <a:t>irritated, greedy</a:t>
            </a:r>
            <a:r>
              <a:rPr lang="en-US" sz="1400" dirty="0"/>
              <a:t>, bouncy, </a:t>
            </a:r>
            <a:r>
              <a:rPr lang="en-US" sz="1400" dirty="0" smtClean="0"/>
              <a:t>lonely</a:t>
            </a:r>
            <a:r>
              <a:rPr lang="en-US" sz="1400" dirty="0"/>
              <a:t>, </a:t>
            </a:r>
            <a:r>
              <a:rPr lang="en-US" sz="1400" dirty="0" smtClean="0"/>
              <a:t>modest</a:t>
            </a:r>
            <a:r>
              <a:rPr lang="en-US" sz="1400" dirty="0"/>
              <a:t>, smart, slim, </a:t>
            </a:r>
            <a:r>
              <a:rPr lang="en-US" sz="1400" dirty="0" smtClean="0"/>
              <a:t>furious, attentive</a:t>
            </a:r>
            <a:r>
              <a:rPr lang="en-US" sz="1400" dirty="0"/>
              <a:t>, stupid, short, </a:t>
            </a:r>
            <a:r>
              <a:rPr lang="en-US" sz="1400" dirty="0" smtClean="0"/>
              <a:t>angry, progressive,</a:t>
            </a:r>
            <a:r>
              <a:rPr lang="en-US" sz="1400" dirty="0"/>
              <a:t> </a:t>
            </a:r>
            <a:r>
              <a:rPr lang="en-US" sz="1400" dirty="0" smtClean="0"/>
              <a:t>tactful, </a:t>
            </a:r>
            <a:r>
              <a:rPr lang="en-US" sz="1400" dirty="0"/>
              <a:t>small, cheerful, mysterious, </a:t>
            </a:r>
            <a:r>
              <a:rPr lang="en-US" sz="1400" dirty="0" smtClean="0"/>
              <a:t>worried, hot-tempered, green-eyed, rude,</a:t>
            </a:r>
            <a:r>
              <a:rPr lang="en-US" sz="1400" dirty="0"/>
              <a:t> </a:t>
            </a:r>
            <a:r>
              <a:rPr lang="en-US" sz="1400" dirty="0" smtClean="0"/>
              <a:t>strong</a:t>
            </a:r>
            <a:r>
              <a:rPr lang="en-US" sz="1400" dirty="0"/>
              <a:t>, fat, curious, </a:t>
            </a:r>
            <a:r>
              <a:rPr lang="en-US" sz="1400" dirty="0" smtClean="0"/>
              <a:t>calm, young</a:t>
            </a:r>
            <a:r>
              <a:rPr lang="en-US" sz="1400" dirty="0"/>
              <a:t>, </a:t>
            </a:r>
            <a:r>
              <a:rPr lang="en-US" sz="1400" dirty="0" smtClean="0"/>
              <a:t>wicked</a:t>
            </a:r>
            <a:r>
              <a:rPr lang="en-US" sz="1400" dirty="0"/>
              <a:t>, tall, serious, ugly, gloomy, clever, polite, brave, honest, wise, </a:t>
            </a:r>
            <a:r>
              <a:rPr lang="en-US" sz="1400" dirty="0" smtClean="0"/>
              <a:t>thin</a:t>
            </a:r>
            <a:r>
              <a:rPr lang="en-US" sz="1400" dirty="0"/>
              <a:t>, sad</a:t>
            </a:r>
            <a:r>
              <a:rPr lang="en-US" sz="1400" dirty="0" smtClean="0"/>
              <a:t>,</a:t>
            </a:r>
            <a:r>
              <a:rPr lang="en-US" sz="1400" dirty="0"/>
              <a:t> </a:t>
            </a:r>
            <a:r>
              <a:rPr lang="en-US" sz="1400" dirty="0" smtClean="0"/>
              <a:t>dark-haired, </a:t>
            </a:r>
            <a:r>
              <a:rPr lang="en-US" sz="1400" dirty="0"/>
              <a:t>poor, pleasant, shy, careless, lazy, lovely, slow, tidy, </a:t>
            </a:r>
            <a:r>
              <a:rPr lang="en-US" sz="1400" dirty="0" smtClean="0"/>
              <a:t>firm</a:t>
            </a:r>
          </a:p>
          <a:p>
            <a:pPr marL="0" indent="0" fontAlgn="base">
              <a:buNone/>
            </a:pPr>
            <a:endParaRPr lang="en-US" sz="1400" dirty="0"/>
          </a:p>
          <a:p>
            <a:pPr marL="0" indent="0" fontAlgn="base">
              <a:buNone/>
            </a:pPr>
            <a:r>
              <a:rPr lang="en-US" sz="1600" b="1" dirty="0"/>
              <a:t>Card </a:t>
            </a:r>
            <a:r>
              <a:rPr lang="en-US" sz="1600" b="1" dirty="0" smtClean="0"/>
              <a:t>2. </a:t>
            </a:r>
            <a:r>
              <a:rPr lang="en-US" sz="1600" b="1" dirty="0"/>
              <a:t>Choose the words to describe character. </a:t>
            </a:r>
            <a:endParaRPr lang="en-US" sz="1600" b="1" dirty="0" smtClean="0"/>
          </a:p>
          <a:p>
            <a:pPr marL="0" indent="0">
              <a:buNone/>
            </a:pPr>
            <a:r>
              <a:rPr lang="en-US" sz="1400" dirty="0"/>
              <a:t>Attractive, boring, educated, surprised, fragile, independent, unhappy, famous, noble, irritated, greedy, bouncy, lonely, modest, smart, slim, furious, attentive, stupid, short, angry, progressive, tactful, small, cheerful, mysterious, worried, hot-tempered, green-eyed, rude, strong, fat, curious, calm, young, wicked, tall, serious, ugly, gloomy, clever, polite, brave, honest, wise, thin, sad, dark-haired, poor, pleasant, shy, careless, lazy, lovely, slow, tidy, firm</a:t>
            </a:r>
          </a:p>
          <a:p>
            <a:pPr marL="0" indent="0" fontAlgn="base">
              <a:buNone/>
            </a:pPr>
            <a:endParaRPr lang="en-US" sz="1400" dirty="0"/>
          </a:p>
          <a:p>
            <a:pPr marL="0" indent="0" fontAlgn="base">
              <a:buNone/>
            </a:pPr>
            <a:r>
              <a:rPr lang="en-US" sz="1600" b="1" dirty="0"/>
              <a:t>Card </a:t>
            </a:r>
            <a:r>
              <a:rPr lang="en-US" sz="1600" b="1" dirty="0" smtClean="0"/>
              <a:t>3. </a:t>
            </a:r>
            <a:r>
              <a:rPr lang="en-US" sz="1600" b="1" dirty="0"/>
              <a:t>Choose the words to describe </a:t>
            </a:r>
            <a:r>
              <a:rPr lang="en-US" sz="1600" b="1" dirty="0" smtClean="0"/>
              <a:t>feelings</a:t>
            </a:r>
            <a:r>
              <a:rPr lang="en-US" sz="1600" b="1" dirty="0"/>
              <a:t>. </a:t>
            </a:r>
            <a:endParaRPr lang="en-US" sz="1600" b="1" dirty="0" smtClean="0"/>
          </a:p>
          <a:p>
            <a:pPr marL="0" indent="0">
              <a:buNone/>
            </a:pPr>
            <a:r>
              <a:rPr lang="en-US" sz="1400" dirty="0"/>
              <a:t>Attractive, boring, educated, surprised, fragile, independent, unhappy, famous, noble, irritated, greedy, bouncy, lonely, modest, smart, slim, furious, attentive, stupid, short, angry, progressive, tactful, small, cheerful, mysterious, worried, hot-tempered, green-eyed, rude, strong, fat, curious, calm, young, wicked, tall, serious, ugly, gloomy, clever, polite, brave, honest, wise, thin, sad, dark-haired, poor, pleasant, shy, careless, lazy, lovely, slow, tidy, firm</a:t>
            </a:r>
          </a:p>
          <a:p>
            <a:pPr marL="0" indent="0" fontAlgn="base">
              <a:buNone/>
            </a:pPr>
            <a:endParaRPr lang="en-US" sz="1400" dirty="0" smtClean="0"/>
          </a:p>
          <a:p>
            <a:pPr marL="0" indent="0" fontAlgn="base">
              <a:buNone/>
            </a:pPr>
            <a:endParaRPr lang="en-US" sz="1400" dirty="0"/>
          </a:p>
          <a:p>
            <a:pPr marL="0" indent="0" fontAlgn="base">
              <a:buNone/>
            </a:pPr>
            <a:endParaRPr lang="en-US" sz="1400" dirty="0"/>
          </a:p>
          <a:p>
            <a:pPr marL="0" indent="0" fontAlgn="base">
              <a:buNone/>
            </a:pPr>
            <a:endParaRPr lang="en-US" sz="1400" dirty="0"/>
          </a:p>
          <a:p>
            <a:endParaRPr lang="ru-RU" sz="1400" dirty="0"/>
          </a:p>
        </p:txBody>
      </p:sp>
    </p:spTree>
    <p:extLst>
      <p:ext uri="{BB962C8B-B14F-4D97-AF65-F5344CB8AC3E}">
        <p14:creationId xmlns:p14="http://schemas.microsoft.com/office/powerpoint/2010/main" val="3490948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722313" y="5013176"/>
            <a:ext cx="7666111" cy="1656184"/>
          </a:xfrm>
        </p:spPr>
        <p:txBody>
          <a:bodyPr>
            <a:normAutofit/>
          </a:bodyPr>
          <a:lstStyle/>
          <a:p>
            <a:r>
              <a:rPr lang="ru-RU" sz="2000" b="0" cap="none" dirty="0" smtClean="0">
                <a:solidFill>
                  <a:srgbClr val="002060"/>
                </a:solidFill>
              </a:rPr>
              <a:t>Перед показом видеоролика учителем ставится вопрос «</a:t>
            </a:r>
            <a:r>
              <a:rPr lang="en-US" sz="2000" b="0" cap="none" dirty="0" smtClean="0">
                <a:solidFill>
                  <a:srgbClr val="002060"/>
                </a:solidFill>
              </a:rPr>
              <a:t>what`s wrong? Why is the man smiling?</a:t>
            </a:r>
            <a:r>
              <a:rPr lang="ru-RU" sz="2000" b="0" cap="none" dirty="0" smtClean="0">
                <a:solidFill>
                  <a:srgbClr val="002060"/>
                </a:solidFill>
              </a:rPr>
              <a:t> </a:t>
            </a:r>
            <a:r>
              <a:rPr lang="en-US" sz="2000" b="0" cap="none" dirty="0" smtClean="0">
                <a:solidFill>
                  <a:srgbClr val="002060"/>
                </a:solidFill>
              </a:rPr>
              <a:t>Why is the girl crying?</a:t>
            </a:r>
            <a:endParaRPr lang="ru-RU" sz="2000" b="0" cap="none" dirty="0">
              <a:solidFill>
                <a:srgbClr val="002060"/>
              </a:solidFill>
            </a:endParaRPr>
          </a:p>
        </p:txBody>
      </p:sp>
      <p:sp>
        <p:nvSpPr>
          <p:cNvPr id="9" name="Текст 8"/>
          <p:cNvSpPr>
            <a:spLocks noGrp="1"/>
          </p:cNvSpPr>
          <p:nvPr>
            <p:ph type="body" idx="1"/>
          </p:nvPr>
        </p:nvSpPr>
        <p:spPr/>
        <p:txBody>
          <a:bodyPr/>
          <a:lstStyle/>
          <a:p>
            <a:endParaRPr lang="ru-RU"/>
          </a:p>
        </p:txBody>
      </p:sp>
      <p:graphicFrame>
        <p:nvGraphicFramePr>
          <p:cNvPr id="7" name="Содержимое 6"/>
          <p:cNvGraphicFramePr>
            <a:graphicFrameLocks noGrp="1"/>
          </p:cNvGraphicFramePr>
          <p:nvPr>
            <p:ph idx="4294967295"/>
            <p:extLst>
              <p:ext uri="{D42A27DB-BD31-4B8C-83A1-F6EECF244321}">
                <p14:modId xmlns:p14="http://schemas.microsoft.com/office/powerpoint/2010/main" val="90577349"/>
              </p:ext>
            </p:extLst>
          </p:nvPr>
        </p:nvGraphicFramePr>
        <p:xfrm>
          <a:off x="395536" y="404664"/>
          <a:ext cx="8136903" cy="4581128"/>
        </p:xfrm>
        <a:graphic>
          <a:graphicData uri="http://schemas.openxmlformats.org/drawingml/2006/table">
            <a:tbl>
              <a:tblPr firstRow="1" bandRow="1">
                <a:tableStyleId>{5C22544A-7EE6-4342-B048-85BDC9FD1C3A}</a:tableStyleId>
              </a:tblPr>
              <a:tblGrid>
                <a:gridCol w="2808312"/>
                <a:gridCol w="2808312"/>
                <a:gridCol w="2520279"/>
              </a:tblGrid>
              <a:tr h="1791593">
                <a:tc>
                  <a:txBody>
                    <a:bodyPr/>
                    <a:lstStyle/>
                    <a:p>
                      <a:pPr algn="ctr"/>
                      <a:r>
                        <a:rPr lang="ru-RU" sz="2800" b="0" dirty="0" smtClean="0">
                          <a:solidFill>
                            <a:schemeClr val="tx1"/>
                          </a:solidFill>
                        </a:rPr>
                        <a:t>Этап</a:t>
                      </a:r>
                      <a:endParaRPr lang="ru-RU" sz="2800" b="0" dirty="0">
                        <a:solidFill>
                          <a:schemeClr val="tx1"/>
                        </a:solidFill>
                      </a:endParaRPr>
                    </a:p>
                  </a:txBody>
                  <a:tcPr/>
                </a:tc>
                <a:tc>
                  <a:txBody>
                    <a:bodyPr/>
                    <a:lstStyle/>
                    <a:p>
                      <a:pPr algn="ctr"/>
                      <a:r>
                        <a:rPr lang="ru-RU" sz="2800" b="0" dirty="0" smtClean="0">
                          <a:solidFill>
                            <a:schemeClr val="tx1"/>
                          </a:solidFill>
                        </a:rPr>
                        <a:t>Модель  взаимодействия</a:t>
                      </a:r>
                      <a:endParaRPr lang="ru-RU" sz="2800" b="0" dirty="0">
                        <a:solidFill>
                          <a:schemeClr val="tx1"/>
                        </a:solidFill>
                      </a:endParaRPr>
                    </a:p>
                  </a:txBody>
                  <a:tcPr/>
                </a:tc>
                <a:tc>
                  <a:txBody>
                    <a:bodyPr/>
                    <a:lstStyle/>
                    <a:p>
                      <a:pPr algn="ctr"/>
                      <a:r>
                        <a:rPr lang="ru-RU" sz="2800" b="0" dirty="0" smtClean="0">
                          <a:solidFill>
                            <a:schemeClr val="tx1"/>
                          </a:solidFill>
                        </a:rPr>
                        <a:t>УУД</a:t>
                      </a:r>
                      <a:endParaRPr lang="ru-RU" sz="2800" b="0" dirty="0">
                        <a:solidFill>
                          <a:schemeClr val="tx1"/>
                        </a:solidFill>
                      </a:endParaRPr>
                    </a:p>
                  </a:txBody>
                  <a:tcPr/>
                </a:tc>
              </a:tr>
              <a:tr h="1481593">
                <a:tc>
                  <a:txBody>
                    <a:bodyPr/>
                    <a:lstStyle/>
                    <a:p>
                      <a:r>
                        <a:rPr lang="ru-RU" sz="2400" dirty="0" smtClean="0">
                          <a:solidFill>
                            <a:schemeClr val="tx1"/>
                          </a:solidFill>
                        </a:rPr>
                        <a:t>2.</a:t>
                      </a:r>
                      <a:r>
                        <a:rPr lang="ru-RU" sz="2400" baseline="0" dirty="0" smtClean="0">
                          <a:solidFill>
                            <a:schemeClr val="tx1"/>
                          </a:solidFill>
                        </a:rPr>
                        <a:t> </a:t>
                      </a:r>
                      <a:r>
                        <a:rPr lang="en-US" sz="2400" baseline="0" dirty="0" smtClean="0">
                          <a:solidFill>
                            <a:schemeClr val="tx1"/>
                          </a:solidFill>
                        </a:rPr>
                        <a:t>The first viewing</a:t>
                      </a:r>
                      <a:endParaRPr lang="ru-RU" sz="2400" dirty="0">
                        <a:solidFill>
                          <a:schemeClr val="tx1"/>
                        </a:solidFill>
                      </a:endParaRPr>
                    </a:p>
                  </a:txBody>
                  <a:tcPr/>
                </a:tc>
                <a:tc>
                  <a:txBody>
                    <a:bodyPr/>
                    <a:lstStyle/>
                    <a:p>
                      <a:r>
                        <a:rPr lang="en-US" sz="2400" dirty="0" smtClean="0">
                          <a:solidFill>
                            <a:schemeClr val="tx1"/>
                          </a:solidFill>
                        </a:rPr>
                        <a:t>The learners</a:t>
                      </a:r>
                      <a:r>
                        <a:rPr lang="en-US" sz="2400" baseline="0" dirty="0" smtClean="0">
                          <a:solidFill>
                            <a:schemeClr val="tx1"/>
                          </a:solidFill>
                        </a:rPr>
                        <a:t> study the video to make sure they understand the overall content.</a:t>
                      </a:r>
                      <a:endParaRPr lang="ru-RU" sz="2400" dirty="0">
                        <a:solidFill>
                          <a:schemeClr val="tx1"/>
                        </a:solidFill>
                      </a:endParaRPr>
                    </a:p>
                  </a:txBody>
                  <a:tcPr/>
                </a:tc>
                <a:tc>
                  <a:txBody>
                    <a:bodyPr/>
                    <a:lstStyle/>
                    <a:p>
                      <a:r>
                        <a:rPr lang="ru-RU" sz="2000" dirty="0" smtClean="0">
                          <a:solidFill>
                            <a:schemeClr val="tx1"/>
                          </a:solidFill>
                        </a:rPr>
                        <a:t>Регулятивные-     </a:t>
                      </a:r>
                      <a:r>
                        <a:rPr lang="ru-RU" sz="1800" dirty="0" smtClean="0">
                          <a:solidFill>
                            <a:schemeClr val="tx1"/>
                          </a:solidFill>
                        </a:rPr>
                        <a:t>        ( планирование, прогнозирование)</a:t>
                      </a:r>
                    </a:p>
                    <a:p>
                      <a:r>
                        <a:rPr lang="ru-RU" sz="1800" dirty="0" smtClean="0">
                          <a:solidFill>
                            <a:schemeClr val="tx1"/>
                          </a:solidFill>
                        </a:rPr>
                        <a:t>Коммуникативные-</a:t>
                      </a:r>
                    </a:p>
                    <a:p>
                      <a:r>
                        <a:rPr lang="ru-RU" sz="1800" dirty="0" smtClean="0">
                          <a:solidFill>
                            <a:schemeClr val="tx1"/>
                          </a:solidFill>
                        </a:rPr>
                        <a:t>Умение выражать свои мысли, передавать информацию)</a:t>
                      </a:r>
                      <a:endParaRPr lang="ru-RU" sz="1800" dirty="0">
                        <a:solidFill>
                          <a:schemeClr val="tx1"/>
                        </a:solidFill>
                      </a:endParaRPr>
                    </a:p>
                  </a:txBody>
                  <a:tcPr/>
                </a:tc>
              </a:tr>
              <a:tr h="747375">
                <a:tc>
                  <a:txBody>
                    <a:bodyPr/>
                    <a:lstStyle/>
                    <a:p>
                      <a:endParaRPr lang="ru-RU" dirty="0">
                        <a:solidFill>
                          <a:schemeClr val="tx1"/>
                        </a:solidFill>
                      </a:endParaRPr>
                    </a:p>
                  </a:txBody>
                  <a:tcPr/>
                </a:tc>
                <a:tc>
                  <a:txBody>
                    <a:bodyPr/>
                    <a:lstStyle/>
                    <a:p>
                      <a:endParaRPr lang="ru-RU" dirty="0">
                        <a:solidFill>
                          <a:schemeClr val="tx1"/>
                        </a:solidFill>
                      </a:endParaRPr>
                    </a:p>
                  </a:txBody>
                  <a:tcPr/>
                </a:tc>
                <a:tc>
                  <a:txBody>
                    <a:bodyPr/>
                    <a:lstStyle/>
                    <a:p>
                      <a:endParaRPr lang="ru-RU" sz="180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667</TotalTime>
  <Words>1198</Words>
  <Application>Microsoft Office PowerPoint</Application>
  <PresentationFormat>Экран (4:3)</PresentationFormat>
  <Paragraphs>115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  Использование видеотехнологии «Thinking and feeling» на уроке английского языка    Тема: «Personality»                                Класс  7              Название видео: «The Smile man»  </vt:lpstr>
      <vt:lpstr> Цель урока: Развитие языковой компетенции учащихся через обобщение знаний по теме «Personality»  </vt:lpstr>
      <vt:lpstr>1. Predicting the topic of the lesson.  Comment on the English proverb:  </vt:lpstr>
      <vt:lpstr>Презентация PowerPoint</vt:lpstr>
      <vt:lpstr>2. Checking the hometask. </vt:lpstr>
      <vt:lpstr>3. Reading. People and their appearances.</vt:lpstr>
      <vt:lpstr>4. Watching a video sequence. </vt:lpstr>
      <vt:lpstr>Vocabulary work. In 3 groups do the tasks on  the cards.  Card 1. Choose the words to describe  appearance.  Card 2. Choose the words to describe  character.  Card 3. Choose the words to describe  feelings.   </vt:lpstr>
      <vt:lpstr>Перед показом видеоролика учителем ставится вопрос «what`s wrong? Why is the man smiling? Why is the girl crying?</vt:lpstr>
      <vt:lpstr>Перед учащимися ставится задание: выбрать слова, лучше всего описывающие чувства и состояние мужчины в данный момент</vt:lpstr>
      <vt:lpstr>boring, surprised, unhappy, irritated, lonely, furious, attentive, angry, tactful, cheerful, mysterious, worried,  hot-tempered, rude, curious, calm, serious, gloomy, polite, brave, honest, sad, pleasant, shy, careless, lazy, firm </vt:lpstr>
      <vt:lpstr>Перед просмотром учитель даёт задание: How does the man ( the boy) feel? What are the reasons for choosing these feelings? (Задание выполняется в группах c обязательным объяснением причин выбранных слов)</vt:lpstr>
      <vt:lpstr>Перед учащимися ставится задание: распределить слова и выражения на две группы: the man`s and the woman`s feelings Работа по группам (мальчики и девочки).  1. Соотнести слова с переводом – задание на доске. 2. Учащимся предлагается набор карточек со словами из которых нужно выбрать слова и  выражения, ассоциирующиеся с чувствами мужчины и женщины.  </vt:lpstr>
      <vt:lpstr>чувство вины, сознание вины;  страх,  стыд,   ревность, ненависть,  восхищение,  радость,  любовь,  чувствовать себя отлично (быть в отличном настроении),  чувствовать себя плохо (быть в плохом на­строении),  чувствовать себя виноватым,  быть расстроенным,  быть раздраженным/ злиться/гне­ваться,  рассмеяться/расплакаться,   вскипеть, вспыхнуть;   </vt:lpstr>
      <vt:lpstr>6. The end of discussing.  </vt:lpstr>
      <vt:lpstr>8 Hometask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Использование видеотехнологии «Thinking and feeling» на уроке английского языка    Тема: «Personality»           Класс  7            Название видео: «The Smile man»</dc:title>
  <dc:creator>user</dc:creator>
  <cp:lastModifiedBy>Катерина</cp:lastModifiedBy>
  <cp:revision>71</cp:revision>
  <cp:lastPrinted>2018-04-11T21:13:20Z</cp:lastPrinted>
  <dcterms:created xsi:type="dcterms:W3CDTF">2018-03-29T09:53:19Z</dcterms:created>
  <dcterms:modified xsi:type="dcterms:W3CDTF">2019-04-23T13:26:31Z</dcterms:modified>
</cp:coreProperties>
</file>