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6" r:id="rId11"/>
    <p:sldId id="264" r:id="rId12"/>
    <p:sldId id="272" r:id="rId13"/>
    <p:sldId id="268" r:id="rId14"/>
    <p:sldId id="269" r:id="rId15"/>
    <p:sldId id="265" r:id="rId16"/>
    <p:sldId id="270" r:id="rId17"/>
    <p:sldId id="27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9/26/2024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9/26/2024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6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12" Type="http://schemas.openxmlformats.org/officeDocument/2006/relationships/slide" Target="slide15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4.xml"/><Relationship Id="rId5" Type="http://schemas.openxmlformats.org/officeDocument/2006/relationships/slide" Target="slide6.xml"/><Relationship Id="rId10" Type="http://schemas.openxmlformats.org/officeDocument/2006/relationships/slide" Target="slide13.xml"/><Relationship Id="rId4" Type="http://schemas.openxmlformats.org/officeDocument/2006/relationships/slide" Target="slide5.xml"/><Relationship Id="rId9" Type="http://schemas.openxmlformats.org/officeDocument/2006/relationships/slide" Target="slide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ЛИТЕРАТУРА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Создатель: Стародубцева Ксения Андреевна </a:t>
            </a:r>
          </a:p>
          <a:p>
            <a:r>
              <a:rPr lang="ru-RU" dirty="0" smtClean="0"/>
              <a:t>Учитель начальных классов </a:t>
            </a:r>
          </a:p>
          <a:p>
            <a:r>
              <a:rPr lang="ru-RU" dirty="0" smtClean="0"/>
              <a:t>МБОУ «Лицей №34»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645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213633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342" y="493048"/>
            <a:ext cx="3803808" cy="20413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423" y="247727"/>
            <a:ext cx="3490504" cy="22887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5703" y="3201803"/>
            <a:ext cx="3419085" cy="25845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4367" y="3148286"/>
            <a:ext cx="3283266" cy="25536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767" y="134370"/>
            <a:ext cx="3252242" cy="23738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46967" t="51578"/>
          <a:stretch/>
        </p:blipFill>
        <p:spPr>
          <a:xfrm>
            <a:off x="858201" y="3400707"/>
            <a:ext cx="3232879" cy="221386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474641" y="5958141"/>
            <a:ext cx="78033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Поставь в правильной последовательности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5-конечная звезда 11">
            <a:hlinkClick r:id="rId8" action="ppaction://hlinksldjump"/>
          </p:cNvPr>
          <p:cNvSpPr/>
          <p:nvPr/>
        </p:nvSpPr>
        <p:spPr>
          <a:xfrm>
            <a:off x="853440" y="5904411"/>
            <a:ext cx="618309" cy="59218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52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1803" y="102215"/>
            <a:ext cx="99773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Определите последовательность </a:t>
            </a:r>
          </a:p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Знакомства читателя с героями.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67289" y="2079060"/>
            <a:ext cx="1035373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Царица  Царь   Королевич Елисей</a:t>
            </a:r>
          </a:p>
          <a:p>
            <a:endParaRPr lang="ru-RU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Богатыри    Царевна    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281" y="5153187"/>
            <a:ext cx="92813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Царь – Царевна – Царица – Королевич Елисей - Богатыри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8894" y="5153187"/>
            <a:ext cx="9430871" cy="6649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>
            <a:hlinkClick r:id="rId2" action="ppaction://hlinksldjump"/>
          </p:cNvPr>
          <p:cNvSpPr/>
          <p:nvPr/>
        </p:nvSpPr>
        <p:spPr>
          <a:xfrm>
            <a:off x="853440" y="5904411"/>
            <a:ext cx="618309" cy="59218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17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664" y="2615549"/>
            <a:ext cx="1904999" cy="1904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2060" y="4386205"/>
            <a:ext cx="2313214" cy="23132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805" y="2801149"/>
            <a:ext cx="1834026" cy="34387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7549" y="2210886"/>
            <a:ext cx="2457450" cy="18573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9496" y="2690116"/>
            <a:ext cx="1754631" cy="354983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58097" y="138616"/>
            <a:ext cx="1099943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Догадайся по предметам каким героям они принадлежат?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5-конечная звезда 7">
            <a:hlinkClick r:id="rId7" action="ppaction://hlinksldjump"/>
          </p:cNvPr>
          <p:cNvSpPr/>
          <p:nvPr/>
        </p:nvSpPr>
        <p:spPr>
          <a:xfrm>
            <a:off x="853440" y="5904411"/>
            <a:ext cx="618309" cy="59218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80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4954" y="293804"/>
            <a:ext cx="963781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Кто главные героини сказки? Расскажи о них.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2296" y="2627701"/>
            <a:ext cx="11375201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Слова для подсказки:</a:t>
            </a:r>
          </a:p>
          <a:p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Добрая, нежная, ласковая, горделивая, жадная, заботливая, тихая, ревнивая.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5-конечная звезда 3">
            <a:hlinkClick r:id="rId2" action="ppaction://hlinksldjump"/>
          </p:cNvPr>
          <p:cNvSpPr/>
          <p:nvPr/>
        </p:nvSpPr>
        <p:spPr>
          <a:xfrm>
            <a:off x="853440" y="5904411"/>
            <a:ext cx="618309" cy="59218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81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0209" y="322747"/>
            <a:ext cx="11746922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Прочитайте строки где Елисей обращается к солнцу, месяцу, ветру.</a:t>
            </a:r>
          </a:p>
          <a:p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Какие слова помогают представить</a:t>
            </a:r>
          </a:p>
          <a:p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Солнце, месяц и ветер.</a:t>
            </a:r>
          </a:p>
          <a:p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Прочитай их ответы с интонацией.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5-конечная звезда 2">
            <a:hlinkClick r:id="rId2" action="ppaction://hlinksldjump"/>
          </p:cNvPr>
          <p:cNvSpPr/>
          <p:nvPr/>
        </p:nvSpPr>
        <p:spPr>
          <a:xfrm>
            <a:off x="853440" y="5904411"/>
            <a:ext cx="618309" cy="59218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2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3386" y="161382"/>
            <a:ext cx="9310119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Что общего у сказки Пушкина и народной сказки?</a:t>
            </a:r>
          </a:p>
          <a:p>
            <a:pPr algn="ctr"/>
            <a:endParaRPr lang="ru-RU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чём различия?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40566" y="1915708"/>
            <a:ext cx="464518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Волшебные предметы</a:t>
            </a:r>
          </a:p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Троекратные повторы</a:t>
            </a:r>
          </a:p>
          <a:p>
            <a:pPr algn="ctr"/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Борьба добра со злом</a:t>
            </a:r>
          </a:p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Побеждает добро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9122" y="4919008"/>
            <a:ext cx="90524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Есть автор</a:t>
            </a:r>
          </a:p>
          <a:p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Написана в стихотворном виде</a:t>
            </a:r>
          </a:p>
          <a:p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Автор показывает свое отношение к героям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5-конечная звезда 4">
            <a:hlinkClick r:id="rId2" action="ppaction://hlinksldjump"/>
          </p:cNvPr>
          <p:cNvSpPr/>
          <p:nvPr/>
        </p:nvSpPr>
        <p:spPr>
          <a:xfrm>
            <a:off x="10998925" y="6000205"/>
            <a:ext cx="618309" cy="59218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7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6590" y="125523"/>
            <a:ext cx="1087505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Что хотел сказать автор написав</a:t>
            </a:r>
          </a:p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«Сказку о Мёртвой царевне и семи богатырях»?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63336" y="3229430"/>
            <a:ext cx="952717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П</a:t>
            </a:r>
            <a:r>
              <a:rPr lang="ru-RU" sz="2800" dirty="0" smtClean="0"/>
              <a:t>обеда </a:t>
            </a:r>
            <a:r>
              <a:rPr lang="ru-RU" sz="2800" dirty="0"/>
              <a:t>добра над злом, света над тьмой. Также сказка учит основным общечеловеческим ценностям - доброте, чистой и бескорыстной любви, взаимному уважению и уважению к старшим. </a:t>
            </a:r>
            <a:r>
              <a:rPr lang="ru-RU" sz="2800" dirty="0" smtClean="0"/>
              <a:t>Важен внутренний мир человека, а не его внешность. </a:t>
            </a:r>
            <a:endParaRPr lang="ru-RU" sz="2800" dirty="0"/>
          </a:p>
        </p:txBody>
      </p:sp>
      <p:sp>
        <p:nvSpPr>
          <p:cNvPr id="4" name="5-конечная звезда 3">
            <a:hlinkClick r:id="rId2" action="ppaction://hlinksldjump"/>
          </p:cNvPr>
          <p:cNvSpPr/>
          <p:nvPr/>
        </p:nvSpPr>
        <p:spPr>
          <a:xfrm>
            <a:off x="853440" y="5904411"/>
            <a:ext cx="618309" cy="59218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82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12389" y="1068866"/>
            <a:ext cx="67858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Спасибо за внимание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03813" y="2967335"/>
            <a:ext cx="898438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Сказка ложь, да в ней намёк!</a:t>
            </a:r>
          </a:p>
          <a:p>
            <a:pPr algn="ctr"/>
            <a:r>
              <a:rPr lang="ru-RU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Добрым молодцам урок.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930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979263"/>
              </p:ext>
            </p:extLst>
          </p:nvPr>
        </p:nvGraphicFramePr>
        <p:xfrm>
          <a:off x="1149531" y="719666"/>
          <a:ext cx="10032275" cy="3298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3955">
                  <a:extLst>
                    <a:ext uri="{9D8B030D-6E8A-4147-A177-3AD203B41FA5}">
                      <a16:colId xmlns:a16="http://schemas.microsoft.com/office/drawing/2014/main" val="307556377"/>
                    </a:ext>
                  </a:extLst>
                </a:gridCol>
                <a:gridCol w="1349828">
                  <a:extLst>
                    <a:ext uri="{9D8B030D-6E8A-4147-A177-3AD203B41FA5}">
                      <a16:colId xmlns:a16="http://schemas.microsoft.com/office/drawing/2014/main" val="1976989947"/>
                    </a:ext>
                  </a:extLst>
                </a:gridCol>
                <a:gridCol w="1332412">
                  <a:extLst>
                    <a:ext uri="{9D8B030D-6E8A-4147-A177-3AD203B41FA5}">
                      <a16:colId xmlns:a16="http://schemas.microsoft.com/office/drawing/2014/main" val="3076159084"/>
                    </a:ext>
                  </a:extLst>
                </a:gridCol>
                <a:gridCol w="1410788">
                  <a:extLst>
                    <a:ext uri="{9D8B030D-6E8A-4147-A177-3AD203B41FA5}">
                      <a16:colId xmlns:a16="http://schemas.microsoft.com/office/drawing/2014/main" val="1621951719"/>
                    </a:ext>
                  </a:extLst>
                </a:gridCol>
                <a:gridCol w="1515292">
                  <a:extLst>
                    <a:ext uri="{9D8B030D-6E8A-4147-A177-3AD203B41FA5}">
                      <a16:colId xmlns:a16="http://schemas.microsoft.com/office/drawing/2014/main" val="2813305066"/>
                    </a:ext>
                  </a:extLst>
                </a:gridCol>
              </a:tblGrid>
              <a:tr h="774268">
                <a:tc>
                  <a:txBody>
                    <a:bodyPr/>
                    <a:lstStyle/>
                    <a:p>
                      <a:r>
                        <a:rPr lang="ru-RU" sz="4400" dirty="0" smtClean="0"/>
                        <a:t>НАЗВАНИЯ</a:t>
                      </a:r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9291874"/>
                  </a:ext>
                </a:extLst>
              </a:tr>
              <a:tr h="7742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dirty="0" smtClean="0"/>
                        <a:t>А.С.</a:t>
                      </a:r>
                      <a:r>
                        <a:rPr lang="ru-RU" sz="4000" baseline="0" dirty="0" smtClean="0"/>
                        <a:t> Пушкин</a:t>
                      </a:r>
                      <a:endParaRPr lang="ru-RU" sz="4000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hlinkClick r:id="rId2" action="ppaction://hlinksldjump"/>
                        </a:rPr>
                        <a:t>100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hlinkClick r:id="rId3" action="ppaction://hlinksldjump"/>
                        </a:rPr>
                        <a:t>200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hlinkClick r:id="rId4" action="ppaction://hlinksldjump"/>
                        </a:rPr>
                        <a:t>300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hlinkClick r:id="rId5" action="ppaction://hlinksldjump"/>
                        </a:rPr>
                        <a:t>400</a:t>
                      </a:r>
                      <a:endParaRPr lang="ru-RU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109627"/>
                  </a:ext>
                </a:extLst>
              </a:tr>
              <a:tr h="774268"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Главные</a:t>
                      </a:r>
                      <a:r>
                        <a:rPr lang="ru-RU" sz="3600" baseline="0" dirty="0" smtClean="0"/>
                        <a:t> Герои (ГГ)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hlinkClick r:id="rId6" action="ppaction://hlinksldjump"/>
                        </a:rPr>
                        <a:t>100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hlinkClick r:id="rId7" action="ppaction://hlinksldjump"/>
                        </a:rPr>
                        <a:t>200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hlinkClick r:id="rId8" action="ppaction://hlinksldjump"/>
                        </a:rPr>
                        <a:t>300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hlinkClick r:id="rId9" action="ppaction://hlinksldjump"/>
                        </a:rPr>
                        <a:t>400</a:t>
                      </a:r>
                      <a:endParaRPr lang="ru-RU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2625631"/>
                  </a:ext>
                </a:extLst>
              </a:tr>
              <a:tr h="774268">
                <a:tc>
                  <a:txBody>
                    <a:bodyPr/>
                    <a:lstStyle/>
                    <a:p>
                      <a:r>
                        <a:rPr lang="ru-RU" sz="4000" dirty="0" smtClean="0"/>
                        <a:t>О произведении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hlinkClick r:id="rId10" action="ppaction://hlinksldjump"/>
                        </a:rPr>
                        <a:t>100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hlinkClick r:id="rId11" action="ppaction://hlinksldjump"/>
                        </a:rPr>
                        <a:t>200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hlinkClick r:id="rId12" action="ppaction://hlinksldjump"/>
                        </a:rPr>
                        <a:t>300</a:t>
                      </a:r>
                      <a:endParaRPr lang="ru-RU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hlinkClick r:id="rId13" action="ppaction://hlinksldjump"/>
                        </a:rPr>
                        <a:t>400</a:t>
                      </a:r>
                      <a:endParaRPr lang="ru-RU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1275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321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54234" y="1565254"/>
            <a:ext cx="823989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Напишите без ошибок полное имя </a:t>
            </a:r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отчество 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автора?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66953" y="4264912"/>
            <a:ext cx="91716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Александр Сергеевич Пушкин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80457" y="4264912"/>
            <a:ext cx="9501052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5-конечная звезда 4">
            <a:hlinkClick r:id="rId2" action="ppaction://hlinksldjump"/>
          </p:cNvPr>
          <p:cNvSpPr/>
          <p:nvPr/>
        </p:nvSpPr>
        <p:spPr>
          <a:xfrm>
            <a:off x="853440" y="5904411"/>
            <a:ext cx="618309" cy="59218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3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0512" y="354764"/>
            <a:ext cx="919354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Рассмотрите картину Пушкина в лицее.</a:t>
            </a:r>
          </a:p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Найдите ошибку.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860" y="3866094"/>
            <a:ext cx="5216434" cy="29330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228" y="226422"/>
            <a:ext cx="5275150" cy="3420056"/>
          </a:xfrm>
          <a:prstGeom prst="rect">
            <a:avLst/>
          </a:prstGeom>
        </p:spPr>
      </p:pic>
      <p:sp>
        <p:nvSpPr>
          <p:cNvPr id="5" name="5-конечная звезда 4">
            <a:hlinkClick r:id="rId4" action="ppaction://hlinksldjump"/>
          </p:cNvPr>
          <p:cNvSpPr/>
          <p:nvPr/>
        </p:nvSpPr>
        <p:spPr>
          <a:xfrm>
            <a:off x="853440" y="5904411"/>
            <a:ext cx="618309" cy="59218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06061" y="4792101"/>
            <a:ext cx="1062446" cy="192459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42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6977" y="990490"/>
            <a:ext cx="107464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каком году родился А.С. Пушкин?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71022" y="2566741"/>
            <a:ext cx="6284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ИЮНЯ  1799 ГОДА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71022" y="2566741"/>
            <a:ext cx="2680841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857914" y="2566741"/>
            <a:ext cx="339790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>
            <a:hlinkClick r:id="rId2" action="ppaction://hlinksldjump"/>
          </p:cNvPr>
          <p:cNvSpPr/>
          <p:nvPr/>
        </p:nvSpPr>
        <p:spPr>
          <a:xfrm>
            <a:off x="853440" y="5904411"/>
            <a:ext cx="618309" cy="59218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74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17812" y="466182"/>
            <a:ext cx="1007633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Посчитайте и определите, где находился Пушкин в момент написания сказки?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59953" y="3164559"/>
            <a:ext cx="95920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Сказка была написана, когда Пушкину было 34 года.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385145"/>
              </p:ext>
            </p:extLst>
          </p:nvPr>
        </p:nvGraphicFramePr>
        <p:xfrm>
          <a:off x="1559952" y="4816537"/>
          <a:ext cx="10381036" cy="1559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5808">
                  <a:extLst>
                    <a:ext uri="{9D8B030D-6E8A-4147-A177-3AD203B41FA5}">
                      <a16:colId xmlns:a16="http://schemas.microsoft.com/office/drawing/2014/main" val="3346084797"/>
                    </a:ext>
                  </a:extLst>
                </a:gridCol>
                <a:gridCol w="1948001">
                  <a:extLst>
                    <a:ext uri="{9D8B030D-6E8A-4147-A177-3AD203B41FA5}">
                      <a16:colId xmlns:a16="http://schemas.microsoft.com/office/drawing/2014/main" val="1872095785"/>
                    </a:ext>
                  </a:extLst>
                </a:gridCol>
                <a:gridCol w="1443615">
                  <a:extLst>
                    <a:ext uri="{9D8B030D-6E8A-4147-A177-3AD203B41FA5}">
                      <a16:colId xmlns:a16="http://schemas.microsoft.com/office/drawing/2014/main" val="13718462"/>
                    </a:ext>
                  </a:extLst>
                </a:gridCol>
                <a:gridCol w="1695808">
                  <a:extLst>
                    <a:ext uri="{9D8B030D-6E8A-4147-A177-3AD203B41FA5}">
                      <a16:colId xmlns:a16="http://schemas.microsoft.com/office/drawing/2014/main" val="1690430505"/>
                    </a:ext>
                  </a:extLst>
                </a:gridCol>
                <a:gridCol w="1695808">
                  <a:extLst>
                    <a:ext uri="{9D8B030D-6E8A-4147-A177-3AD203B41FA5}">
                      <a16:colId xmlns:a16="http://schemas.microsoft.com/office/drawing/2014/main" val="211129813"/>
                    </a:ext>
                  </a:extLst>
                </a:gridCol>
                <a:gridCol w="1901996">
                  <a:extLst>
                    <a:ext uri="{9D8B030D-6E8A-4147-A177-3AD203B41FA5}">
                      <a16:colId xmlns:a16="http://schemas.microsoft.com/office/drawing/2014/main" val="42765083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1801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1811-1817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1820-1824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 1826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1830-1831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1832-1833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1885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Жил</a:t>
                      </a:r>
                      <a:r>
                        <a:rPr lang="ru-RU" baseline="0" dirty="0" smtClean="0"/>
                        <a:t> в Петербурге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Был в Императорском Царскосельском лицее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</a:t>
                      </a:r>
                      <a:r>
                        <a:rPr lang="ru-RU" baseline="0" dirty="0" smtClean="0"/>
                        <a:t> юге. Кавказ и Крым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Ссылка в село Михайловское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Москва, жил на Арбате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Нижегородская область,</a:t>
                      </a:r>
                      <a:r>
                        <a:rPr lang="ru-RU" baseline="0" dirty="0" smtClean="0"/>
                        <a:t> Болдино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6115260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005760" y="3862388"/>
            <a:ext cx="48797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1799+34=1833 (год)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22541" y="4816537"/>
            <a:ext cx="1918447" cy="1559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>
            <a:hlinkClick r:id="rId2" action="ppaction://hlinksldjump"/>
          </p:cNvPr>
          <p:cNvSpPr/>
          <p:nvPr/>
        </p:nvSpPr>
        <p:spPr>
          <a:xfrm>
            <a:off x="853440" y="5904411"/>
            <a:ext cx="618309" cy="59218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66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367" y="1534614"/>
            <a:ext cx="4551826" cy="21229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748" y="4468200"/>
            <a:ext cx="4666975" cy="21552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9536" y="1534614"/>
            <a:ext cx="4437699" cy="21154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92280" y="298258"/>
            <a:ext cx="55733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 ком эти строки?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64083" y="3449185"/>
            <a:ext cx="18694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Царица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143899" y="3341463"/>
            <a:ext cx="23341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Солнце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628294" y="5977104"/>
            <a:ext cx="30607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Мать царевны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5-конечная звезда 8">
            <a:hlinkClick r:id="rId5" action="ppaction://hlinksldjump"/>
          </p:cNvPr>
          <p:cNvSpPr/>
          <p:nvPr/>
        </p:nvSpPr>
        <p:spPr>
          <a:xfrm>
            <a:off x="853440" y="5904411"/>
            <a:ext cx="618309" cy="59218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26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213633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245" y="410146"/>
            <a:ext cx="3803808" cy="20413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715" y="3337866"/>
            <a:ext cx="3490504" cy="22887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968" y="3337866"/>
            <a:ext cx="3419085" cy="25845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008" y="365523"/>
            <a:ext cx="3283266" cy="25536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2396" y="410146"/>
            <a:ext cx="3252242" cy="23738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46967" t="51578"/>
          <a:stretch/>
        </p:blipFill>
        <p:spPr>
          <a:xfrm>
            <a:off x="8481759" y="3337866"/>
            <a:ext cx="3232879" cy="221386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474641" y="5958141"/>
            <a:ext cx="78033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Поставь в правильной последовательности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773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213633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5137" y="4675907"/>
            <a:ext cx="2085302" cy="11191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08" y="4512786"/>
            <a:ext cx="2272439" cy="14900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9285" y="4522093"/>
            <a:ext cx="1887424" cy="14267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5137" y="3033135"/>
            <a:ext cx="1816189" cy="14125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3875" y="4445726"/>
            <a:ext cx="1908787" cy="13932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46967" t="51578"/>
          <a:stretch/>
        </p:blipFill>
        <p:spPr>
          <a:xfrm>
            <a:off x="5480547" y="4445726"/>
            <a:ext cx="2129490" cy="14582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474641" y="5958141"/>
            <a:ext cx="78033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Поставь в правильной последовательности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874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-0.55743 -0.571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78" y="-2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21146 -0.577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73" y="-2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-0.31081 -0.5916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47" y="-2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0.30612 -0.5828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99" y="-2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-0.62773 -0.0828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93" y="-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16797 -0.3101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Уголки</Template>
  <TotalTime>112</TotalTime>
  <Words>347</Words>
  <Application>Microsoft Office PowerPoint</Application>
  <PresentationFormat>Широкоэкранный</PresentationFormat>
  <Paragraphs>83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Franklin Gothic Book</vt:lpstr>
      <vt:lpstr>Crop</vt:lpstr>
      <vt:lpstr>ЛИТЕРАТУРА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ЛИТЕРАТУРА</dc:title>
  <dc:creator>user</dc:creator>
  <cp:lastModifiedBy>user</cp:lastModifiedBy>
  <cp:revision>12</cp:revision>
  <dcterms:created xsi:type="dcterms:W3CDTF">2024-09-26T16:54:15Z</dcterms:created>
  <dcterms:modified xsi:type="dcterms:W3CDTF">2024-09-26T18:46:37Z</dcterms:modified>
</cp:coreProperties>
</file>