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42"/>
  </p:notesMasterIdLst>
  <p:sldIdLst>
    <p:sldId id="302" r:id="rId4"/>
    <p:sldId id="296" r:id="rId5"/>
    <p:sldId id="298" r:id="rId6"/>
    <p:sldId id="299" r:id="rId7"/>
    <p:sldId id="334" r:id="rId8"/>
    <p:sldId id="332" r:id="rId9"/>
    <p:sldId id="303" r:id="rId10"/>
    <p:sldId id="305" r:id="rId11"/>
    <p:sldId id="256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8" r:id="rId20"/>
    <p:sldId id="262" r:id="rId21"/>
    <p:sldId id="319" r:id="rId22"/>
    <p:sldId id="263" r:id="rId23"/>
    <p:sldId id="320" r:id="rId24"/>
    <p:sldId id="264" r:id="rId25"/>
    <p:sldId id="321" r:id="rId26"/>
    <p:sldId id="266" r:id="rId27"/>
    <p:sldId id="322" r:id="rId28"/>
    <p:sldId id="265" r:id="rId29"/>
    <p:sldId id="323" r:id="rId30"/>
    <p:sldId id="324" r:id="rId31"/>
    <p:sldId id="325" r:id="rId32"/>
    <p:sldId id="317" r:id="rId33"/>
    <p:sldId id="326" r:id="rId34"/>
    <p:sldId id="327" r:id="rId35"/>
    <p:sldId id="287" r:id="rId36"/>
    <p:sldId id="270" r:id="rId37"/>
    <p:sldId id="328" r:id="rId38"/>
    <p:sldId id="329" r:id="rId39"/>
    <p:sldId id="330" r:id="rId40"/>
    <p:sldId id="331" r:id="rId4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6C04E-5CEE-46FC-91E6-71DBFD8FA446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0E04-E48E-4D59-AA80-39DBEE783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4185A1F-949C-4712-BC5B-42BA8767A596}" type="slidenum">
              <a:rPr lang="ru-RU" altLang="ru-RU" smtClean="0">
                <a:latin typeface="Arial" charset="0"/>
              </a:rPr>
              <a:pPr/>
              <a:t>35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3F057FA-A218-41A0-84F3-E25F2E3C6688}" type="slidenum">
              <a:rPr lang="ru-RU" altLang="ru-RU" smtClean="0">
                <a:latin typeface="Arial" charset="0"/>
              </a:rPr>
              <a:pPr/>
              <a:t>37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8F69-CE54-47EF-BBEB-998EC5FD9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06064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CE31-C47C-4550-B87F-A4CD53957A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125296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27DE-177A-424E-A0C2-1E43A68EA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61577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15B-E29C-4BBF-87A3-86FE17C63A1D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7149-CE69-4332-9403-2D8047B0E7C3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32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1313-7E98-48BF-8FE2-832CFAD33465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3DBD-9751-49DA-82CC-043D721D611D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04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3C4E-BB13-4B96-9F44-517F498ABC70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2303-EB8F-4673-949F-3E0B0B4657FE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9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9441-8F44-4CCB-9E90-3267F0E2BB82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24FFB-283B-4D37-B40E-80F219E74951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0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329-3539-4FE1-90FF-C383814BE786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C9F8-CBFA-42BE-BEBF-1C2EE7E5AA02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06ED-B555-4516-A924-1E647139282D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5E04-3C1E-41A2-9D2D-7EDE6EA90AEF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91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69A6-9DD7-450F-907F-8A1C2ED0AAEC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DD69-C788-461D-9D9D-E9E2554BB4EB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56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BEC83-81E4-4F40-8476-38264905D719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A5D38-1711-4D24-BEB9-1AB95DDE9126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6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4CD6-9080-484F-B024-017A73F7D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962387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0B02-CCD3-40CC-9AC2-B55852BEBB69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EA8F-C02A-4C8C-9663-ED9451822EC1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3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F182-1A2A-4094-B760-161F7D3D22DC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7208-EEE5-4D53-BBE7-8F5AC9D333DA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6087-BE85-420D-A78A-84B4A821960B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89DB-1D0C-4264-8876-FBD28C128E4A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7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8F69-CE54-47EF-BBEB-998EC5FD954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2755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4CD6-9080-484F-B024-017A73F7D3F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42302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2366-69CD-4C6E-9367-3CC4D1F40EB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31621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D58B-16F3-4F4B-99CD-901FCC87D6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8540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8EBE-B097-47BD-8468-C03195936EB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59436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4519-8F59-45D1-AA2B-F593BDD2C89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2730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6453-C7A4-4415-92C6-A90A45E384A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7233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2366-69CD-4C6E-9367-3CC4D1F40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2601867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28B5-27E6-4925-AC53-00E406E35EE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36231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DAE8-867F-47F3-8756-BDDA99AE447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89652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CE31-C47C-4550-B87F-A4CD53957A7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41139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27DE-177A-424E-A0C2-1E43A68EAE2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9825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D58B-16F3-4F4B-99CD-901FCC87D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68487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8EBE-B097-47BD-8468-C03195936E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11709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4519-8F59-45D1-AA2B-F593BDD2C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70304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6453-C7A4-4415-92C6-A90A45E384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896207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28B5-27E6-4925-AC53-00E406E35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64900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DAE8-867F-47F3-8756-BDDA99AE44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546673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05C325-EE8D-4A29-BE3E-1EED958A7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A2D7DE7-95C4-45F4-8A82-516B562766B9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25.09.2024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ctr"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3F5A5CC-F2F3-4F09-A528-96588D1D28F7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2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05C325-EE8D-4A29-BE3E-1EED958A7F9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hyperlink" Target="http://agrsmolcompany.ucoz.com/777777777777.jpg" TargetMode="External"/><Relationship Id="rId7" Type="http://schemas.openxmlformats.org/officeDocument/2006/relationships/hyperlink" Target="http://www.gruzoviki.com/upload/photoads/big/23749_1.jpg" TargetMode="External"/><Relationship Id="rId12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hyperlink" Target="http://t1.ftcdn.net/jpg/00/09/73/10/400_F_9731049_8lVDWX6CKaYzdrDOJQzQiD2OxuANDshC.jpg" TargetMode="External"/><Relationship Id="rId5" Type="http://schemas.openxmlformats.org/officeDocument/2006/relationships/hyperlink" Target="http://www.samozdrowie.info.pl/wp-content/uploads/2009/03/610x.jpg" TargetMode="External"/><Relationship Id="rId10" Type="http://schemas.openxmlformats.org/officeDocument/2006/relationships/image" Target="../media/image75.jpeg"/><Relationship Id="rId4" Type="http://schemas.openxmlformats.org/officeDocument/2006/relationships/image" Target="../media/image72.jpeg"/><Relationship Id="rId9" Type="http://schemas.openxmlformats.org/officeDocument/2006/relationships/hyperlink" Target="http://www.food-n-goods.ru/img/1478/6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uzoviki.com/upload/photoads/big/23749_1.jpg" TargetMode="External"/><Relationship Id="rId13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12" Type="http://schemas.openxmlformats.org/officeDocument/2006/relationships/hyperlink" Target="http://t1.ftcdn.net/jpg/00/09/73/10/400_F_9731049_8lVDWX6CKaYzdrDOJQzQiD2OxuANDshC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mozdrowie.info.pl/wp-content/uploads/2009/03/610x.jpg" TargetMode="External"/><Relationship Id="rId11" Type="http://schemas.openxmlformats.org/officeDocument/2006/relationships/image" Target="../media/image75.jpeg"/><Relationship Id="rId5" Type="http://schemas.openxmlformats.org/officeDocument/2006/relationships/image" Target="../media/image77.jpeg"/><Relationship Id="rId10" Type="http://schemas.openxmlformats.org/officeDocument/2006/relationships/hyperlink" Target="http://www.food-n-goods.ru/img/1478/600" TargetMode="External"/><Relationship Id="rId4" Type="http://schemas.openxmlformats.org/officeDocument/2006/relationships/hyperlink" Target="http://agrsmolcompany.ucoz.com/777777777777.jpg" TargetMode="External"/><Relationship Id="rId9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79.pn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rodokk.ru/fotosmall.php?foto=city/Volgorechensk_13.jpg&amp;w=1024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http://img11.nnm.ru/1/6/4/1/4/13a5e990a0ce12cd4a3c24d401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2735683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«Что такое экономика?»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572563"/>
            <a:ext cx="5429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/>
                <a:ea typeface="MS Mincho"/>
              </a:rPr>
              <a:t>Выполнила </a:t>
            </a:r>
            <a:r>
              <a:rPr lang="ru-RU" sz="2400" dirty="0" err="1" smtClean="0">
                <a:latin typeface="Times New Roman"/>
                <a:ea typeface="MS Mincho"/>
              </a:rPr>
              <a:t>Юркова</a:t>
            </a:r>
            <a:r>
              <a:rPr lang="ru-RU" sz="2400" dirty="0" smtClean="0">
                <a:latin typeface="Times New Roman"/>
                <a:ea typeface="MS Mincho"/>
              </a:rPr>
              <a:t> Елена Леонидовна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8342" y="3505124"/>
            <a:ext cx="3844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MS Mincho"/>
              </a:rPr>
              <a:t> Окружающий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MS Mincho"/>
              </a:rPr>
              <a:t>мир. 2 класс.</a:t>
            </a:r>
          </a:p>
        </p:txBody>
      </p:sp>
    </p:spTree>
    <p:extLst>
      <p:ext uri="{BB962C8B-B14F-4D97-AF65-F5344CB8AC3E}">
        <p14:creationId xmlns:p14="http://schemas.microsoft.com/office/powerpoint/2010/main" val="26661500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9832" y="1052284"/>
            <a:ext cx="53823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Я думаю, что узнаю…</a:t>
            </a:r>
          </a:p>
          <a:p>
            <a:endParaRPr lang="ru-RU" sz="6000" dirty="0"/>
          </a:p>
          <a:p>
            <a:r>
              <a:rPr lang="ru-RU" sz="6000" dirty="0"/>
              <a:t>Мне хотелось бы узнать о…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5" y="2523527"/>
            <a:ext cx="2380149" cy="234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4847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348">
            <a:off x="1052499" y="1373203"/>
            <a:ext cx="2862251" cy="37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7663" y="148478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Откройте учебник на </a:t>
            </a:r>
            <a:endParaRPr lang="ru-RU" sz="3200" dirty="0" smtClean="0"/>
          </a:p>
          <a:p>
            <a:r>
              <a:rPr lang="ru-RU" sz="3200" dirty="0" smtClean="0"/>
              <a:t>с</a:t>
            </a:r>
            <a:r>
              <a:rPr lang="ru-RU" sz="3200" dirty="0"/>
              <a:t>. </a:t>
            </a:r>
            <a:r>
              <a:rPr lang="ru-RU" sz="3200" dirty="0" smtClean="0"/>
              <a:t>104 </a:t>
            </a:r>
            <a:r>
              <a:rPr lang="ru-RU" sz="3200" dirty="0"/>
              <a:t>и прочитайте о чем же мы узнаем на уроке. </a:t>
            </a:r>
          </a:p>
          <a:p>
            <a:r>
              <a:rPr lang="ru-RU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0451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23" b="2389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2411413" y="2492375"/>
              <a:ext cx="4321175" cy="504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051050" y="1700213"/>
            <a:ext cx="1081088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79613" y="1628775"/>
            <a:ext cx="19637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/>
              <a:t>экономика</a:t>
            </a:r>
            <a:endParaRPr lang="ru-RU" altLang="ru-RU" sz="180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73463"/>
            <a:ext cx="5795963" cy="328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2492375"/>
            <a:ext cx="8893175" cy="394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/>
              <a:t>               </a:t>
            </a:r>
            <a:r>
              <a:rPr lang="ru-RU" altLang="ru-RU" sz="3600" b="1">
                <a:solidFill>
                  <a:srgbClr val="FF0000"/>
                </a:solidFill>
              </a:rPr>
              <a:t>Эконо́мика</a:t>
            </a:r>
          </a:p>
          <a:p>
            <a:r>
              <a:rPr lang="ru-RU" altLang="ru-RU" sz="2000" b="1"/>
              <a:t> </a:t>
            </a:r>
            <a:r>
              <a:rPr lang="ru-RU" altLang="ru-RU" sz="2000"/>
              <a:t>(от др.-греч. οἶκος — </a:t>
            </a:r>
            <a:r>
              <a:rPr lang="ru-RU" altLang="ru-RU" sz="2000" b="1"/>
              <a:t>дом</a:t>
            </a:r>
            <a:r>
              <a:rPr lang="ru-RU" altLang="ru-RU" sz="2000"/>
              <a:t> и νόμος — </a:t>
            </a:r>
            <a:r>
              <a:rPr lang="ru-RU" altLang="ru-RU" sz="2000" b="1"/>
              <a:t>закон</a:t>
            </a:r>
            <a:r>
              <a:rPr lang="ru-RU" altLang="ru-RU" sz="2800"/>
              <a:t>, </a:t>
            </a:r>
          </a:p>
          <a:p>
            <a:r>
              <a:rPr lang="ru-RU" altLang="ru-RU" sz="1600"/>
              <a:t>буквально</a:t>
            </a:r>
            <a:r>
              <a:rPr lang="ru-RU" altLang="ru-RU" sz="2800"/>
              <a:t> </a:t>
            </a:r>
            <a:r>
              <a:rPr lang="ru-RU" altLang="ru-RU" sz="1600"/>
              <a:t>—</a:t>
            </a:r>
            <a:r>
              <a:rPr lang="ru-RU" altLang="ru-RU" sz="2800"/>
              <a:t> </a:t>
            </a:r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ведения             хозяйства</a:t>
            </a:r>
            <a:r>
              <a:rPr lang="ru-RU" altLang="ru-RU" sz="1600"/>
              <a:t>) —</a:t>
            </a:r>
            <a:endParaRPr lang="ru-RU" altLang="ru-RU" sz="2800"/>
          </a:p>
          <a:p>
            <a:r>
              <a:rPr lang="ru-RU" altLang="ru-RU" sz="2800"/>
              <a:t> </a:t>
            </a:r>
            <a:r>
              <a:rPr lang="ru-RU" altLang="ru-RU" sz="2800" b="1">
                <a:solidFill>
                  <a:srgbClr val="FF0000"/>
                </a:solidFill>
              </a:rPr>
              <a:t>хозяйственная деятельность </a:t>
            </a:r>
            <a:r>
              <a:rPr lang="ru-RU" altLang="ru-RU" sz="2800"/>
              <a:t>(</a:t>
            </a:r>
            <a:r>
              <a:rPr lang="ru-RU" altLang="ru-RU" sz="2400">
                <a:latin typeface="Arial Narrow" pitchFamily="34" charset="0"/>
              </a:rPr>
              <a:t>производство, распределение, </a:t>
            </a:r>
          </a:p>
          <a:p>
            <a:r>
              <a:rPr lang="ru-RU" altLang="ru-RU" sz="2400">
                <a:latin typeface="Arial Narrow" pitchFamily="34" charset="0"/>
              </a:rPr>
              <a:t>  обмен и потребление благ</a:t>
            </a:r>
            <a:r>
              <a:rPr lang="ru-RU" altLang="ru-RU" sz="2800"/>
              <a:t>).</a:t>
            </a:r>
          </a:p>
          <a:p>
            <a:endParaRPr lang="ru-RU" altLang="ru-RU" sz="2800"/>
          </a:p>
          <a:p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7156592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Откройте рабочую тетрадь  на с. 67.</a:t>
            </a:r>
          </a:p>
          <a:p>
            <a:r>
              <a:rPr lang="ru-RU" sz="3200" dirty="0" smtClean="0"/>
              <a:t>Разгадайте кроссворд и узнаете, что же такое «ЭКОНОМИКА»</a:t>
            </a:r>
          </a:p>
          <a:p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553">
            <a:off x="1070123" y="1998410"/>
            <a:ext cx="2734108" cy="33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79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1809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43213" y="260350"/>
            <a:ext cx="4033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b="1">
                <a:solidFill>
                  <a:srgbClr val="FF0000"/>
                </a:solidFill>
              </a:rPr>
              <a:t> Х</a:t>
            </a:r>
            <a:r>
              <a:rPr lang="ru-RU" altLang="ru-RU" sz="4800">
                <a:solidFill>
                  <a:srgbClr val="FF0000"/>
                </a:solidFill>
              </a:rPr>
              <a:t> </a:t>
            </a:r>
            <a:r>
              <a:rPr lang="ru-RU" altLang="ru-RU" sz="4800">
                <a:solidFill>
                  <a:srgbClr val="000000"/>
                </a:solidFill>
              </a:rPr>
              <a:t> Л  Е  </a:t>
            </a:r>
          </a:p>
        </p:txBody>
      </p:sp>
      <p:grpSp>
        <p:nvGrpSpPr>
          <p:cNvPr id="15363" name="Группа 136"/>
          <p:cNvGrpSpPr>
            <a:grpSpLocks/>
          </p:cNvGrpSpPr>
          <p:nvPr/>
        </p:nvGrpSpPr>
        <p:grpSpPr bwMode="auto">
          <a:xfrm>
            <a:off x="214313" y="357188"/>
            <a:ext cx="8643937" cy="6215062"/>
            <a:chOff x="857224" y="1142984"/>
            <a:chExt cx="5572164" cy="3857652"/>
          </a:xfrm>
        </p:grpSpPr>
        <p:grpSp>
          <p:nvGrpSpPr>
            <p:cNvPr id="15396" name="Группа 77"/>
            <p:cNvGrpSpPr>
              <a:grpSpLocks/>
            </p:cNvGrpSpPr>
            <p:nvPr/>
          </p:nvGrpSpPr>
          <p:grpSpPr bwMode="auto">
            <a:xfrm>
              <a:off x="1714480" y="2857496"/>
              <a:ext cx="2143140" cy="1285884"/>
              <a:chOff x="1714480" y="2857496"/>
              <a:chExt cx="2143140" cy="1285884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000128" y="2857496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572366" y="2857496"/>
                <a:ext cx="427762" cy="4286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143580" y="3286124"/>
                <a:ext cx="42878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714795" y="3286124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000128" y="3714752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428913" y="3286124"/>
                <a:ext cx="42878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97" name="Группа 76"/>
            <p:cNvGrpSpPr>
              <a:grpSpLocks/>
            </p:cNvGrpSpPr>
            <p:nvPr/>
          </p:nvGrpSpPr>
          <p:grpSpPr bwMode="auto">
            <a:xfrm>
              <a:off x="857224" y="1142984"/>
              <a:ext cx="5572164" cy="3857652"/>
              <a:chOff x="857224" y="1142984"/>
              <a:chExt cx="5572164" cy="3857652"/>
            </a:xfrm>
          </p:grpSpPr>
          <p:grpSp>
            <p:nvGrpSpPr>
              <p:cNvPr id="15398" name="Группа 71"/>
              <p:cNvGrpSpPr>
                <a:grpSpLocks/>
              </p:cNvGrpSpPr>
              <p:nvPr/>
            </p:nvGrpSpPr>
            <p:grpSpPr bwMode="auto">
              <a:xfrm>
                <a:off x="1714480" y="1142984"/>
                <a:ext cx="3857652" cy="1285884"/>
                <a:chOff x="1714480" y="1142984"/>
                <a:chExt cx="3857652" cy="1285884"/>
              </a:xfrm>
            </p:grpSpPr>
            <p:grpSp>
              <p:nvGrpSpPr>
                <p:cNvPr id="15435" name="Группа 22"/>
                <p:cNvGrpSpPr>
                  <a:grpSpLocks/>
                </p:cNvGrpSpPr>
                <p:nvPr/>
              </p:nvGrpSpPr>
              <p:grpSpPr bwMode="auto">
                <a:xfrm>
                  <a:off x="3000364" y="1571612"/>
                  <a:ext cx="428628" cy="857256"/>
                  <a:chOff x="3000364" y="1571612"/>
                  <a:chExt cx="428628" cy="857256"/>
                </a:xfrm>
              </p:grpSpPr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3000128" y="1571612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3000128" y="2000240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5436" name="Группа 19"/>
                <p:cNvGrpSpPr>
                  <a:grpSpLocks/>
                </p:cNvGrpSpPr>
                <p:nvPr/>
              </p:nvGrpSpPr>
              <p:grpSpPr bwMode="auto">
                <a:xfrm>
                  <a:off x="1714480" y="1142984"/>
                  <a:ext cx="3857652" cy="1285884"/>
                  <a:chOff x="1714480" y="1142984"/>
                  <a:chExt cx="3857652" cy="1285884"/>
                </a:xfrm>
              </p:grpSpPr>
              <p:sp>
                <p:nvSpPr>
                  <p:cNvPr id="3" name="Прямоугольник 2"/>
                  <p:cNvSpPr/>
                  <p:nvPr/>
                </p:nvSpPr>
                <p:spPr>
                  <a:xfrm>
                    <a:off x="4286484" y="2000240"/>
                    <a:ext cx="427762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3428913" y="1571612"/>
                    <a:ext cx="428786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" name="Прямоугольник 11"/>
                  <p:cNvSpPr/>
                  <p:nvPr/>
                </p:nvSpPr>
                <p:spPr>
                  <a:xfrm>
                    <a:off x="3857699" y="2000240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3428913" y="2000240"/>
                    <a:ext cx="428786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15441" name="Группа 18"/>
                  <p:cNvGrpSpPr>
                    <a:grpSpLocks/>
                  </p:cNvGrpSpPr>
                  <p:nvPr/>
                </p:nvGrpSpPr>
                <p:grpSpPr bwMode="auto">
                  <a:xfrm>
                    <a:off x="1714480" y="1142984"/>
                    <a:ext cx="2571768" cy="1285884"/>
                    <a:chOff x="1714480" y="1142984"/>
                    <a:chExt cx="2571768" cy="1285884"/>
                  </a:xfrm>
                </p:grpSpPr>
                <p:sp>
                  <p:nvSpPr>
                    <p:cNvPr id="6" name="Прямоугольник 5"/>
                    <p:cNvSpPr/>
                    <p:nvPr/>
                  </p:nvSpPr>
                  <p:spPr>
                    <a:xfrm>
                      <a:off x="2572366" y="1571612"/>
                      <a:ext cx="428785" cy="42862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7" name="Прямоугольник 6"/>
                    <p:cNvSpPr/>
                    <p:nvPr/>
                  </p:nvSpPr>
                  <p:spPr>
                    <a:xfrm>
                      <a:off x="2143580" y="1571612"/>
                      <a:ext cx="428786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" name="Прямоугольник 9"/>
                    <p:cNvSpPr/>
                    <p:nvPr/>
                  </p:nvSpPr>
                  <p:spPr>
                    <a:xfrm>
                      <a:off x="1714795" y="1571612"/>
                      <a:ext cx="428785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grpSp>
                  <p:nvGrpSpPr>
                    <p:cNvPr id="15447" name="Группа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71736" y="1142984"/>
                      <a:ext cx="1714512" cy="428628"/>
                      <a:chOff x="2571736" y="1142984"/>
                      <a:chExt cx="1714512" cy="428628"/>
                    </a:xfrm>
                  </p:grpSpPr>
                  <p:sp>
                    <p:nvSpPr>
                      <p:cNvPr id="2" name="Прямоугольник 1"/>
                      <p:cNvSpPr/>
                      <p:nvPr/>
                    </p:nvSpPr>
                    <p:spPr>
                      <a:xfrm>
                        <a:off x="2590787" y="1142984"/>
                        <a:ext cx="428785" cy="42862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" name="Прямоугольник 3"/>
                      <p:cNvSpPr/>
                      <p:nvPr/>
                    </p:nvSpPr>
                    <p:spPr>
                      <a:xfrm>
                        <a:off x="3429937" y="1142984"/>
                        <a:ext cx="427762" cy="428628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" name="Прямоугольник 7"/>
                      <p:cNvSpPr/>
                      <p:nvPr/>
                    </p:nvSpPr>
                    <p:spPr>
                      <a:xfrm>
                        <a:off x="3857699" y="1142984"/>
                        <a:ext cx="428785" cy="428628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1" name="Прямоугольник 10"/>
                      <p:cNvSpPr/>
                      <p:nvPr/>
                    </p:nvSpPr>
                    <p:spPr>
                      <a:xfrm>
                        <a:off x="3019572" y="1142984"/>
                        <a:ext cx="410365" cy="428628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5" name="Прямоугольник 14"/>
                    <p:cNvSpPr/>
                    <p:nvPr/>
                  </p:nvSpPr>
                  <p:spPr>
                    <a:xfrm>
                      <a:off x="2572366" y="2000240"/>
                      <a:ext cx="428785" cy="42862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16" name="Прямоугольник 15"/>
                  <p:cNvSpPr/>
                  <p:nvPr/>
                </p:nvSpPr>
                <p:spPr>
                  <a:xfrm>
                    <a:off x="5143032" y="2000240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4714246" y="2000240"/>
                    <a:ext cx="428786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15399" name="Группа 75"/>
              <p:cNvGrpSpPr>
                <a:grpSpLocks/>
              </p:cNvGrpSpPr>
              <p:nvPr/>
            </p:nvGrpSpPr>
            <p:grpSpPr bwMode="auto">
              <a:xfrm>
                <a:off x="857224" y="2428868"/>
                <a:ext cx="5572164" cy="2143140"/>
                <a:chOff x="857224" y="2428868"/>
                <a:chExt cx="5572164" cy="2143140"/>
              </a:xfrm>
            </p:grpSpPr>
            <p:grpSp>
              <p:nvGrpSpPr>
                <p:cNvPr id="15409" name="Группа 74"/>
                <p:cNvGrpSpPr>
                  <a:grpSpLocks/>
                </p:cNvGrpSpPr>
                <p:nvPr/>
              </p:nvGrpSpPr>
              <p:grpSpPr bwMode="auto">
                <a:xfrm>
                  <a:off x="857224" y="2428868"/>
                  <a:ext cx="3429024" cy="1714512"/>
                  <a:chOff x="857224" y="2428868"/>
                  <a:chExt cx="3429024" cy="1714512"/>
                </a:xfrm>
              </p:grpSpPr>
              <p:grpSp>
                <p:nvGrpSpPr>
                  <p:cNvPr id="15420" name="Группа 73"/>
                  <p:cNvGrpSpPr>
                    <a:grpSpLocks/>
                  </p:cNvGrpSpPr>
                  <p:nvPr/>
                </p:nvGrpSpPr>
                <p:grpSpPr bwMode="auto">
                  <a:xfrm>
                    <a:off x="1714480" y="2428868"/>
                    <a:ext cx="2571768" cy="1285884"/>
                    <a:chOff x="1714480" y="2428868"/>
                    <a:chExt cx="2571768" cy="1285884"/>
                  </a:xfrm>
                </p:grpSpPr>
                <p:sp>
                  <p:nvSpPr>
                    <p:cNvPr id="33" name="Прямоугольник 32"/>
                    <p:cNvSpPr/>
                    <p:nvPr/>
                  </p:nvSpPr>
                  <p:spPr>
                    <a:xfrm>
                      <a:off x="1714795" y="2857496"/>
                      <a:ext cx="428785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3001151" y="2428868"/>
                      <a:ext cx="427762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2572366" y="2428868"/>
                      <a:ext cx="428785" cy="42862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2143580" y="2428868"/>
                      <a:ext cx="428786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8" name="Прямоугольник 37"/>
                    <p:cNvSpPr/>
                    <p:nvPr/>
                  </p:nvSpPr>
                  <p:spPr>
                    <a:xfrm>
                      <a:off x="2143580" y="2857496"/>
                      <a:ext cx="428786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>
                      <a:off x="3428913" y="2857496"/>
                      <a:ext cx="428786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1" name="Прямоугольник 40"/>
                    <p:cNvSpPr/>
                    <p:nvPr/>
                  </p:nvSpPr>
                  <p:spPr>
                    <a:xfrm>
                      <a:off x="3001151" y="3286124"/>
                      <a:ext cx="427762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2" name="Прямоугольник 41"/>
                    <p:cNvSpPr/>
                    <p:nvPr/>
                  </p:nvSpPr>
                  <p:spPr>
                    <a:xfrm>
                      <a:off x="2572366" y="3286124"/>
                      <a:ext cx="428785" cy="428628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5" name="Прямоугольник 44"/>
                    <p:cNvSpPr/>
                    <p:nvPr/>
                  </p:nvSpPr>
                  <p:spPr>
                    <a:xfrm>
                      <a:off x="3857699" y="2857496"/>
                      <a:ext cx="428785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46" name="Прямоугольник 45"/>
                  <p:cNvSpPr/>
                  <p:nvPr/>
                </p:nvSpPr>
                <p:spPr>
                  <a:xfrm>
                    <a:off x="2143580" y="3714752"/>
                    <a:ext cx="428786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2572366" y="3714752"/>
                    <a:ext cx="427762" cy="42862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8" name="Прямоугольник 47"/>
                  <p:cNvSpPr/>
                  <p:nvPr/>
                </p:nvSpPr>
                <p:spPr>
                  <a:xfrm>
                    <a:off x="1714795" y="3714752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9" name="Прямоугольник 48"/>
                  <p:cNvSpPr/>
                  <p:nvPr/>
                </p:nvSpPr>
                <p:spPr>
                  <a:xfrm>
                    <a:off x="857224" y="3714752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0" name="Прямоугольник 49"/>
                  <p:cNvSpPr/>
                  <p:nvPr/>
                </p:nvSpPr>
                <p:spPr>
                  <a:xfrm>
                    <a:off x="1286009" y="3714752"/>
                    <a:ext cx="428786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3" name="Прямоугольник 52"/>
                <p:cNvSpPr/>
                <p:nvPr/>
              </p:nvSpPr>
              <p:spPr>
                <a:xfrm>
                  <a:off x="4286484" y="4143380"/>
                  <a:ext cx="428786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3857699" y="4143380"/>
                  <a:ext cx="428785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3000128" y="4143380"/>
                  <a:ext cx="428785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3428913" y="4143380"/>
                  <a:ext cx="428786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Прямоугольник 56"/>
                <p:cNvSpPr/>
                <p:nvPr/>
              </p:nvSpPr>
              <p:spPr>
                <a:xfrm>
                  <a:off x="2571342" y="4143380"/>
                  <a:ext cx="428786" cy="42862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>
                  <a:off x="2143580" y="4143380"/>
                  <a:ext cx="427762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Прямоугольник 58"/>
                <p:cNvSpPr/>
                <p:nvPr/>
              </p:nvSpPr>
              <p:spPr>
                <a:xfrm>
                  <a:off x="5571817" y="4143380"/>
                  <a:ext cx="428786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Прямоугольник 59"/>
                <p:cNvSpPr/>
                <p:nvPr/>
              </p:nvSpPr>
              <p:spPr>
                <a:xfrm>
                  <a:off x="5143032" y="4143380"/>
                  <a:ext cx="428785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4715270" y="4143380"/>
                  <a:ext cx="427762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Прямоугольник 61"/>
                <p:cNvSpPr/>
                <p:nvPr/>
              </p:nvSpPr>
              <p:spPr>
                <a:xfrm>
                  <a:off x="6000603" y="4143380"/>
                  <a:ext cx="428785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3" name="Прямоугольник 62"/>
              <p:cNvSpPr/>
              <p:nvPr/>
            </p:nvSpPr>
            <p:spPr>
              <a:xfrm>
                <a:off x="3428913" y="4572008"/>
                <a:ext cx="42878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857699" y="4572008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286484" y="4572008"/>
                <a:ext cx="42878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715270" y="4572008"/>
                <a:ext cx="427762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5143032" y="4572008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5571817" y="4572008"/>
                <a:ext cx="42878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2143580" y="4572008"/>
                <a:ext cx="427762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571342" y="4572008"/>
                <a:ext cx="428786" cy="4286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000128" y="4572008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1500188" y="1000125"/>
            <a:ext cx="2057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>
                <a:solidFill>
                  <a:srgbClr val="000000"/>
                </a:solidFill>
              </a:rPr>
              <a:t>О  </a:t>
            </a:r>
            <a:r>
              <a:rPr lang="ru-RU" altLang="ru-RU" sz="4800" dirty="0" smtClean="0">
                <a:solidFill>
                  <a:srgbClr val="000000"/>
                </a:solidFill>
              </a:rPr>
              <a:t> В  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altLang="ru-RU" sz="4800" dirty="0" smtClean="0">
                <a:solidFill>
                  <a:srgbClr val="000000"/>
                </a:solidFill>
              </a:rPr>
              <a:t>  </a:t>
            </a:r>
            <a:endParaRPr lang="ru-RU" altLang="ru-RU" sz="4800" dirty="0">
              <a:solidFill>
                <a:srgbClr val="000000"/>
              </a:solidFill>
            </a:endParaRP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2555875" y="1714500"/>
            <a:ext cx="29448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b="1" dirty="0">
                <a:solidFill>
                  <a:srgbClr val="FF0000"/>
                </a:solidFill>
              </a:rPr>
              <a:t>   З</a:t>
            </a:r>
            <a:r>
              <a:rPr lang="ru-RU" altLang="ru-RU" sz="4800" dirty="0">
                <a:solidFill>
                  <a:srgbClr val="000000"/>
                </a:solidFill>
              </a:rPr>
              <a:t>  Е </a:t>
            </a:r>
            <a:r>
              <a:rPr lang="ru-RU" altLang="ru-RU" sz="4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4800" dirty="0">
                <a:solidFill>
                  <a:srgbClr val="000000"/>
                </a:solidFill>
              </a:rPr>
              <a:t>Р</a:t>
            </a:r>
            <a:r>
              <a:rPr lang="ru-RU" altLang="ru-RU" sz="4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48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sz="4800" dirty="0" smtClean="0">
                <a:solidFill>
                  <a:srgbClr val="000000"/>
                </a:solidFill>
              </a:rPr>
              <a:t>К   </a:t>
            </a:r>
            <a:endParaRPr lang="ru-RU" altLang="ru-RU" sz="4800" dirty="0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2214563" y="2428875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>
                <a:solidFill>
                  <a:srgbClr val="000000"/>
                </a:solidFill>
              </a:rPr>
              <a:t>М </a:t>
            </a:r>
            <a:r>
              <a:rPr lang="ru-RU" altLang="ru-RU" sz="4800" b="1">
                <a:solidFill>
                  <a:srgbClr val="FF0000"/>
                </a:solidFill>
              </a:rPr>
              <a:t>Я</a:t>
            </a:r>
            <a:r>
              <a:rPr lang="ru-RU" altLang="ru-RU" sz="4800">
                <a:solidFill>
                  <a:srgbClr val="000000"/>
                </a:solidFill>
              </a:rPr>
              <a:t>  Ч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1643063" y="3071813"/>
            <a:ext cx="3171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>
                <a:solidFill>
                  <a:srgbClr val="000000"/>
                </a:solidFill>
              </a:rPr>
              <a:t>Ч  А  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Й  </a:t>
            </a:r>
            <a:r>
              <a:rPr lang="ru-RU" altLang="ru-RU" sz="4800" dirty="0" smtClean="0">
                <a:solidFill>
                  <a:srgbClr val="000000"/>
                </a:solidFill>
              </a:rPr>
              <a:t>Н</a:t>
            </a:r>
            <a:r>
              <a:rPr lang="ru-RU" altLang="ru-RU" sz="4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4800" dirty="0" smtClean="0">
                <a:solidFill>
                  <a:srgbClr val="000000"/>
                </a:solidFill>
              </a:rPr>
              <a:t>И</a:t>
            </a:r>
            <a:endParaRPr lang="ru-RU" altLang="ru-RU" sz="4800" dirty="0">
              <a:solidFill>
                <a:srgbClr val="000000"/>
              </a:solidFill>
            </a:endParaRP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2209800" y="3786188"/>
            <a:ext cx="27527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ru-RU" altLang="ru-RU" sz="4800" b="1">
                <a:solidFill>
                  <a:srgbClr val="FF0000"/>
                </a:solidFill>
              </a:rPr>
              <a:t>С  </a:t>
            </a:r>
            <a:r>
              <a:rPr lang="ru-RU" altLang="ru-RU" sz="4800">
                <a:solidFill>
                  <a:srgbClr val="000000"/>
                </a:solidFill>
              </a:rPr>
              <a:t>К </a:t>
            </a:r>
            <a:r>
              <a:rPr lang="ru-RU" altLang="ru-RU" sz="4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4800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2214563" y="5143500"/>
            <a:ext cx="33797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>
                <a:solidFill>
                  <a:srgbClr val="000000"/>
                </a:solidFill>
              </a:rPr>
              <a:t>А  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В    </a:t>
            </a:r>
            <a:r>
              <a:rPr lang="ru-RU" altLang="ru-RU" sz="4800" dirty="0" smtClean="0">
                <a:solidFill>
                  <a:srgbClr val="000000"/>
                </a:solidFill>
              </a:rPr>
              <a:t>Т  </a:t>
            </a:r>
            <a:r>
              <a:rPr lang="ru-RU" altLang="ru-RU" sz="4800" dirty="0">
                <a:solidFill>
                  <a:srgbClr val="000000"/>
                </a:solidFill>
              </a:rPr>
              <a:t>О М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2286000" y="5786438"/>
            <a:ext cx="25828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>
                <a:solidFill>
                  <a:srgbClr val="000000"/>
                </a:solidFill>
              </a:rPr>
              <a:t>К  </a:t>
            </a:r>
            <a:r>
              <a:rPr lang="ru-RU" altLang="ru-RU" sz="4800" b="1">
                <a:solidFill>
                  <a:srgbClr val="FF0000"/>
                </a:solidFill>
              </a:rPr>
              <a:t>О </a:t>
            </a:r>
            <a:r>
              <a:rPr lang="ru-RU" altLang="ru-RU" sz="4800">
                <a:solidFill>
                  <a:srgbClr val="000000"/>
                </a:solidFill>
              </a:rPr>
              <a:t>М П</a:t>
            </a:r>
          </a:p>
        </p:txBody>
      </p:sp>
      <p:sp>
        <p:nvSpPr>
          <p:cNvPr id="15371" name="TextBox 79"/>
          <p:cNvSpPr txBox="1">
            <a:spLocks noChangeArrowheads="1"/>
          </p:cNvSpPr>
          <p:nvPr/>
        </p:nvSpPr>
        <p:spPr bwMode="auto">
          <a:xfrm>
            <a:off x="5594350" y="1682750"/>
            <a:ext cx="4746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>
                <a:solidFill>
                  <a:srgbClr val="000000"/>
                </a:solidFill>
              </a:rPr>
              <a:t>А</a:t>
            </a:r>
            <a:r>
              <a:rPr lang="ru-RU" altLang="ru-RU" sz="4800">
                <a:solidFill>
                  <a:srgbClr val="000000"/>
                </a:solidFill>
                <a:latin typeface="Arial" charset="0"/>
              </a:rPr>
              <a:t> </a:t>
            </a:r>
            <a:endParaRPr lang="ru-RU" altLang="ru-RU" sz="4800">
              <a:solidFill>
                <a:srgbClr val="000000"/>
              </a:solidFill>
            </a:endParaRPr>
          </a:p>
        </p:txBody>
      </p:sp>
      <p:sp>
        <p:nvSpPr>
          <p:cNvPr id="15372" name="TextBox 80"/>
          <p:cNvSpPr txBox="1">
            <a:spLocks noChangeArrowheads="1"/>
          </p:cNvSpPr>
          <p:nvPr/>
        </p:nvSpPr>
        <p:spPr bwMode="auto">
          <a:xfrm>
            <a:off x="4857750" y="3071813"/>
            <a:ext cx="6429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4800">
              <a:solidFill>
                <a:srgbClr val="000000"/>
              </a:solidFill>
              <a:latin typeface="Arial" charset="0"/>
            </a:endParaRPr>
          </a:p>
          <a:p>
            <a:r>
              <a:rPr lang="ru-RU" altLang="ru-RU" sz="480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15373" name="TextBox 81"/>
          <p:cNvSpPr txBox="1">
            <a:spLocks noChangeArrowheads="1"/>
          </p:cNvSpPr>
          <p:nvPr/>
        </p:nvSpPr>
        <p:spPr bwMode="auto">
          <a:xfrm>
            <a:off x="1500188" y="3786188"/>
            <a:ext cx="714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4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4" name="TextBox 82"/>
          <p:cNvSpPr txBox="1">
            <a:spLocks noChangeArrowheads="1"/>
          </p:cNvSpPr>
          <p:nvPr/>
        </p:nvSpPr>
        <p:spPr bwMode="auto">
          <a:xfrm>
            <a:off x="3500438" y="4500563"/>
            <a:ext cx="469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>
                <a:solidFill>
                  <a:srgbClr val="000000"/>
                </a:solidFill>
              </a:rPr>
              <a:t>Ы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14888" y="260350"/>
            <a:ext cx="868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 Б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56088" y="1012825"/>
            <a:ext cx="501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И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44888" y="1027113"/>
            <a:ext cx="698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/>
              <a:t>Щ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97600" y="1673225"/>
            <a:ext cx="13287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Л О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62525" y="3071813"/>
            <a:ext cx="43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К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93850" y="3765550"/>
            <a:ext cx="566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/>
              <a:t>Н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49488" y="3787775"/>
            <a:ext cx="55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О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84913" y="5191125"/>
            <a:ext cx="24860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/>
              <a:t>Б  И </a:t>
            </a:r>
            <a:r>
              <a:rPr lang="ru-RU" altLang="ru-RU" sz="4800" dirty="0" smtClean="0"/>
              <a:t>  Л</a:t>
            </a:r>
            <a:r>
              <a:rPr lang="ru-RU" altLang="ru-RU" sz="4800" dirty="0" smtClean="0">
                <a:latin typeface="Arial" charset="0"/>
              </a:rPr>
              <a:t> </a:t>
            </a:r>
            <a:r>
              <a:rPr lang="ru-RU" altLang="ru-RU" sz="4800" dirty="0"/>
              <a:t>Ь 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578475" y="5137150"/>
            <a:ext cx="574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О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910138" y="5780088"/>
            <a:ext cx="538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Ь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35600" y="5811838"/>
            <a:ext cx="32162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/>
              <a:t>Ю </a:t>
            </a:r>
            <a:r>
              <a:rPr lang="ru-RU" altLang="ru-RU" sz="4800" dirty="0" smtClean="0"/>
              <a:t> Т  </a:t>
            </a:r>
            <a:r>
              <a:rPr lang="ru-RU" altLang="ru-RU" sz="4800" dirty="0"/>
              <a:t>Е   Р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70063"/>
            <a:ext cx="11874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548063"/>
            <a:ext cx="192563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1027113"/>
            <a:ext cx="14636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20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0"/>
            <a:ext cx="19319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20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259388"/>
            <a:ext cx="11906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20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463925"/>
            <a:ext cx="17859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20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1288"/>
            <a:ext cx="13398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20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390900"/>
            <a:ext cx="1346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20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538413"/>
            <a:ext cx="18780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2055"/>
          <p:cNvSpPr txBox="1">
            <a:spLocks noChangeArrowheads="1"/>
          </p:cNvSpPr>
          <p:nvPr/>
        </p:nvSpPr>
        <p:spPr bwMode="auto">
          <a:xfrm>
            <a:off x="214313" y="4500563"/>
            <a:ext cx="32861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/>
              <a:t>Ф  Р  У  К  </a:t>
            </a:r>
            <a:r>
              <a:rPr lang="ru-RU" altLang="ru-RU" sz="4800" dirty="0" smtClean="0"/>
              <a:t> 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Т</a:t>
            </a:r>
            <a:endParaRPr lang="ru-RU" alt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70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8" grpId="0"/>
      <p:bldP spid="139" grpId="0"/>
      <p:bldP spid="140" grpId="0"/>
      <p:bldP spid="141" grpId="0"/>
      <p:bldP spid="142" grpId="0"/>
      <p:bldP spid="144" grpId="0"/>
      <p:bldP spid="145" grpId="0"/>
      <p:bldP spid="15371" grpId="0"/>
      <p:bldP spid="1537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20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3737" y="764704"/>
            <a:ext cx="7128792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-Буквальный перевод – «искусство ведения домашнего хозяйства». 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- Еще древние греки понимали, что хозяйство нужно вести по определенным законам и правилам.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- Наша страна – это тоже наш дом. Поэтому мы поговорим с вами об экономике страны.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Экономика – это хозяйственная </a:t>
            </a:r>
            <a:endParaRPr lang="ru-RU" sz="2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деятельность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людей в стране </a:t>
            </a:r>
            <a:endParaRPr lang="ru-RU" sz="2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– хозяйство.</a:t>
            </a:r>
            <a:endParaRPr lang="ru-RU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653136"/>
            <a:ext cx="210052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0247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3737" y="764704"/>
            <a:ext cx="7128792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210052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2107" y="3540761"/>
            <a:ext cx="2982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промышленность</a:t>
            </a:r>
            <a:r>
              <a:rPr lang="ru-RU" b="1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021742"/>
            <a:ext cx="2472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строительство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3613666"/>
            <a:ext cx="1927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сельское </a:t>
            </a:r>
          </a:p>
          <a:p>
            <a:r>
              <a:rPr lang="ru-RU" sz="2400" b="1" dirty="0"/>
              <a:t>хозяйство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15964" y="3059668"/>
            <a:ext cx="1578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торговля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72816"/>
            <a:ext cx="1080120" cy="165618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13801" y="1816901"/>
            <a:ext cx="73850" cy="10930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52120" y="1772816"/>
            <a:ext cx="331964" cy="176045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44208" y="1772816"/>
            <a:ext cx="762230" cy="134251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42134" y="11174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Отрасли экономики:</a:t>
            </a:r>
            <a:br>
              <a:rPr lang="ru-RU" sz="36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6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5920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1663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9600"/>
                </a:solidFill>
                <a:latin typeface="Comic Sans MS" pitchFamily="66" charset="0"/>
              </a:rPr>
              <a:t> </a:t>
            </a:r>
            <a:r>
              <a:rPr lang="ru-RU" sz="3200" dirty="0">
                <a:solidFill>
                  <a:srgbClr val="009600"/>
                </a:solidFill>
                <a:latin typeface="Comic Sans MS" pitchFamily="66" charset="0"/>
              </a:rPr>
              <a:t>Подумай</a:t>
            </a:r>
            <a:r>
              <a:rPr lang="ru-RU" dirty="0">
                <a:solidFill>
                  <a:srgbClr val="0096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865" y="980728"/>
            <a:ext cx="8229600" cy="208915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 dirty="0"/>
              <a:t>наша экономика начинается каждый день с того, что каждый день мы сталкиваемся с разными предметами: одежда, обувь, мебель, книги, продукты питания. Где для нас это все производят? </a:t>
            </a:r>
            <a:endParaRPr lang="ru-RU" dirty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21512" name="Picture 8" descr="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25146"/>
            <a:ext cx="2476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84213" y="58054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699792" y="6096242"/>
            <a:ext cx="3725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Промышленность</a:t>
            </a:r>
          </a:p>
        </p:txBody>
      </p:sp>
      <p:pic>
        <p:nvPicPr>
          <p:cNvPr id="21515" name="Picture 11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7916"/>
            <a:ext cx="1430139" cy="25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962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254" y="3883599"/>
            <a:ext cx="3317764" cy="2332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325" y="1608138"/>
            <a:ext cx="316230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1335594" y="692696"/>
            <a:ext cx="6551612" cy="647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Промышленность</a:t>
            </a:r>
          </a:p>
        </p:txBody>
      </p:sp>
      <p:pic>
        <p:nvPicPr>
          <p:cNvPr id="17416" name="Picture 8" descr="http://image.zn.ua/media/images/original/Sep2011/368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064" y="3888296"/>
            <a:ext cx="3144028" cy="2079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sdelanounas.ru/i/d/3/d3d3LnVtcG8ucnUvUGhvdG8vMDFhMGI2MDgtOWRiNC00NjcxLTg3YjYtODc5MTBiODI1YTkxLkpQRw==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254" y="1648153"/>
            <a:ext cx="3089920" cy="205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9600"/>
                </a:solidFill>
                <a:latin typeface="Comic Sans MS" pitchFamily="66" charset="0"/>
              </a:rPr>
              <a:t> Подумай.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208915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Хлеб, молоко, овощи, мясо? Это к нам приходит откуда? 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2722563" y="3140968"/>
            <a:ext cx="3708400" cy="2376487"/>
            <a:chOff x="249" y="2115"/>
            <a:chExt cx="2336" cy="1497"/>
          </a:xfrm>
        </p:grpSpPr>
        <p:pic>
          <p:nvPicPr>
            <p:cNvPr id="21510" name="Picture 6" descr="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115"/>
              <a:ext cx="1202" cy="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9" name="Picture 5" descr="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15"/>
              <a:ext cx="1198" cy="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705186" y="5819776"/>
            <a:ext cx="4076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Сельское хозяйство</a:t>
            </a:r>
          </a:p>
        </p:txBody>
      </p:sp>
      <p:pic>
        <p:nvPicPr>
          <p:cNvPr id="21515" name="Picture 11" descr="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7563"/>
            <a:ext cx="1790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860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 smtClean="0"/>
          </a:p>
        </p:txBody>
      </p:sp>
      <p:sp>
        <p:nvSpPr>
          <p:cNvPr id="3075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1400" smtClean="0"/>
          </a:p>
        </p:txBody>
      </p:sp>
      <p:pic>
        <p:nvPicPr>
          <p:cNvPr id="2052" name="Picture 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74455"/>
            <a:ext cx="5166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Мы- умные</a:t>
            </a:r>
            <a:r>
              <a:rPr lang="ru-RU" sz="3200" b="1" dirty="0" smtClean="0"/>
              <a:t>!</a:t>
            </a:r>
          </a:p>
          <a:p>
            <a:r>
              <a:rPr lang="ru-RU" sz="3200" b="1" dirty="0" smtClean="0"/>
              <a:t>Мы- </a:t>
            </a:r>
            <a:r>
              <a:rPr lang="ru-RU" sz="3200" b="1" dirty="0"/>
              <a:t>дружные!</a:t>
            </a:r>
          </a:p>
          <a:p>
            <a:r>
              <a:rPr lang="ru-RU" sz="3200" b="1" dirty="0"/>
              <a:t>Мы- внимательные! Мы-старательные!</a:t>
            </a:r>
          </a:p>
          <a:p>
            <a:r>
              <a:rPr lang="ru-RU" sz="3200" b="1" dirty="0"/>
              <a:t>Мы отлично учимся!</a:t>
            </a:r>
          </a:p>
          <a:p>
            <a:r>
              <a:rPr lang="ru-RU" sz="3200" b="1" dirty="0"/>
              <a:t>Всё у нас получится! </a:t>
            </a:r>
          </a:p>
        </p:txBody>
      </p:sp>
    </p:spTree>
    <p:extLst>
      <p:ext uri="{BB962C8B-B14F-4D97-AF65-F5344CB8AC3E}">
        <p14:creationId xmlns:p14="http://schemas.microsoft.com/office/powerpoint/2010/main" val="40695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258888" y="476672"/>
            <a:ext cx="6551612" cy="64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Сельское хозяйство</a:t>
            </a:r>
          </a:p>
        </p:txBody>
      </p:sp>
      <p:pic>
        <p:nvPicPr>
          <p:cNvPr id="9226" name="Picture 10" descr="fruit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975" y="3854450"/>
            <a:ext cx="2428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МОЛОК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795" y="1715292"/>
            <a:ext cx="1322387" cy="1892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559" y="1431942"/>
            <a:ext cx="2689257" cy="201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793" y="1347058"/>
            <a:ext cx="2886206" cy="215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989" y="3674855"/>
            <a:ext cx="3535085" cy="26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6" name="Picture 20" descr="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65400"/>
            <a:ext cx="18764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2951162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7" name="Picture 11" descr="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9275"/>
            <a:ext cx="3500438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3933825"/>
            <a:ext cx="8436867" cy="2663825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ru-RU" sz="2800" dirty="0">
                <a:solidFill>
                  <a:srgbClr val="663300"/>
                </a:solidFill>
                <a:latin typeface="Comic Sans MS" pitchFamily="66" charset="0"/>
              </a:rPr>
              <a:t>	</a:t>
            </a:r>
            <a:r>
              <a:rPr lang="ru-RU" sz="2400" b="1" dirty="0">
                <a:solidFill>
                  <a:srgbClr val="663300"/>
                </a:solidFill>
                <a:latin typeface="Comic Sans MS" pitchFamily="66" charset="0"/>
              </a:rPr>
              <a:t>Без этой части экономики мы с вами не</a:t>
            </a:r>
          </a:p>
          <a:p>
            <a:pPr marL="609600" indent="-609600" algn="just">
              <a:buFontTx/>
              <a:buNone/>
            </a:pPr>
            <a:r>
              <a:rPr lang="ru-RU" sz="2400" b="1" dirty="0">
                <a:solidFill>
                  <a:srgbClr val="663300"/>
                </a:solidFill>
                <a:latin typeface="Comic Sans MS" pitchFamily="66" charset="0"/>
              </a:rPr>
              <a:t>смогли бы жить, так как оказались бы на улице.</a:t>
            </a:r>
          </a:p>
          <a:p>
            <a:pPr marL="609600" indent="-609600" algn="just">
              <a:buFontTx/>
              <a:buNone/>
            </a:pPr>
            <a:r>
              <a:rPr lang="ru-RU" sz="2400" b="1" dirty="0">
                <a:solidFill>
                  <a:srgbClr val="663300"/>
                </a:solidFill>
                <a:latin typeface="Comic Sans MS" pitchFamily="66" charset="0"/>
              </a:rPr>
              <a:t>Не было бы заводов и фабрик, не было бы </a:t>
            </a:r>
          </a:p>
          <a:p>
            <a:pPr marL="609600" indent="-609600" algn="just">
              <a:buFontTx/>
              <a:buNone/>
            </a:pPr>
            <a:r>
              <a:rPr lang="ru-RU" sz="2400" b="1" dirty="0">
                <a:solidFill>
                  <a:srgbClr val="663300"/>
                </a:solidFill>
                <a:latin typeface="Comic Sans MS" pitchFamily="66" charset="0"/>
              </a:rPr>
              <a:t>промышленности, так как станки не могли </a:t>
            </a:r>
          </a:p>
          <a:p>
            <a:pPr marL="609600" indent="-609600" algn="just">
              <a:buFontTx/>
              <a:buNone/>
            </a:pPr>
            <a:r>
              <a:rPr lang="ru-RU" sz="2400" b="1" dirty="0">
                <a:solidFill>
                  <a:srgbClr val="663300"/>
                </a:solidFill>
                <a:latin typeface="Comic Sans MS" pitchFamily="66" charset="0"/>
              </a:rPr>
              <a:t>бы круглый год работать под открытым небом</a:t>
            </a:r>
            <a:r>
              <a:rPr lang="ru-RU" sz="2800" dirty="0">
                <a:solidFill>
                  <a:srgbClr val="6633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879725" y="3068638"/>
            <a:ext cx="306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Строительство</a:t>
            </a:r>
          </a:p>
        </p:txBody>
      </p:sp>
      <p:pic>
        <p:nvPicPr>
          <p:cNvPr id="39951" name="Picture 15" descr="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04813"/>
            <a:ext cx="256222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5" name="Picture 19" descr="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28775"/>
            <a:ext cx="197802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4" name="Picture 18" descr="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1368425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2" name="Picture 16" descr="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3233738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045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475" y="836613"/>
            <a:ext cx="3055938" cy="321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353810" y="440271"/>
            <a:ext cx="6551612" cy="7928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Строительство</a:t>
            </a:r>
          </a:p>
        </p:txBody>
      </p:sp>
      <p:pic>
        <p:nvPicPr>
          <p:cNvPr id="10246" name="Picture 6" descr="000803_1071_1193_vnv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844800"/>
            <a:ext cx="2909887" cy="358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000803_1071_1225_vnv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738" y="2857500"/>
            <a:ext cx="1782762" cy="337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9" name="Picture 21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388778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20" descr="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92150"/>
            <a:ext cx="2476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3644900"/>
            <a:ext cx="8507413" cy="2998788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Но сама промышленность или сельское</a:t>
            </a:r>
          </a:p>
          <a:p>
            <a:pPr marL="609600" indent="-609600" algn="just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хозяйство не пришли к нам в дом. Мы</a:t>
            </a:r>
          </a:p>
          <a:p>
            <a:pPr marL="84138" indent="-84138" algn="just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приобрели за деньги </a:t>
            </a: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их продукты, приходя в различные магазина, рынки, торговые точки.</a:t>
            </a:r>
          </a:p>
          <a:p>
            <a:pPr marL="609600" indent="-609600" algn="just">
              <a:buFontTx/>
              <a:buNone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Какая </a:t>
            </a: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часть экономики </a:t>
            </a: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помогла </a:t>
            </a: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нам в этом?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419475" y="3068638"/>
            <a:ext cx="2122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Торговля.</a:t>
            </a:r>
          </a:p>
        </p:txBody>
      </p:sp>
      <p:pic>
        <p:nvPicPr>
          <p:cNvPr id="37899" name="Picture 11" descr="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713"/>
            <a:ext cx="2252662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 descr="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92150"/>
            <a:ext cx="2592387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15" descr="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2157412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68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258888" y="404664"/>
            <a:ext cx="6551612" cy="720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Торговля</a:t>
            </a:r>
          </a:p>
        </p:txBody>
      </p:sp>
      <p:pic>
        <p:nvPicPr>
          <p:cNvPr id="12293" name="Picture 5" descr="000803_1071_1190_vnv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452563"/>
            <a:ext cx="33020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000803_1071_1217_vnv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238" y="1916113"/>
            <a:ext cx="3490912" cy="419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5593" y="4173538"/>
            <a:ext cx="8580438" cy="2087563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Эта часть экономики помогает доставить </a:t>
            </a:r>
          </a:p>
          <a:p>
            <a:pPr marL="609600" indent="-609600" algn="ctr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материалы для строительства новых домов,</a:t>
            </a:r>
          </a:p>
          <a:p>
            <a:pPr marL="609600" indent="-609600" algn="ctr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обработать землю и доставить зерно на </a:t>
            </a:r>
          </a:p>
          <a:p>
            <a:pPr marL="182563" indent="-182563" algn="ctr">
              <a:buFontTx/>
              <a:buNone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элеватор,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мне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 вашим родителям, чтобы попасть на работу, если мы далеко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живём.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563938" y="3429000"/>
            <a:ext cx="223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Транспорт</a:t>
            </a:r>
          </a:p>
        </p:txBody>
      </p:sp>
      <p:pic>
        <p:nvPicPr>
          <p:cNvPr id="41993" name="Picture 9" descr="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05038"/>
            <a:ext cx="2836862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Копия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27305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 descr="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219075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2781300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7" name="Picture 13" descr="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23526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26638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9" name="Picture 15" descr="9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08050"/>
            <a:ext cx="2447925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9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08050"/>
            <a:ext cx="2303463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155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5472113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258888" y="404664"/>
            <a:ext cx="6551612" cy="720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Транспорт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45.radikal.ru/i110/1002/ab/c884070cb72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913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4005263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промышленность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853677" y="4812287"/>
            <a:ext cx="3508653" cy="360039"/>
          </a:xfrm>
          <a:prstGeom prst="rect">
            <a:avLst/>
          </a:prstGeom>
          <a:noFill/>
        </p:spPr>
        <p:txBody>
          <a:bodyPr vert="vert270" anchor="ctr" anchorCtr="1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Э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К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ОНОМИ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К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2636838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 dirty="0">
                <a:solidFill>
                  <a:srgbClr val="FF0000"/>
                </a:solidFill>
                <a:latin typeface="Calibri" pitchFamily="34" charset="0"/>
              </a:rPr>
              <a:t>торговля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1484313"/>
            <a:ext cx="2808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строительство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0"/>
            <a:ext cx="244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транспорт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48488" y="0"/>
            <a:ext cx="2016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сельское хозяйство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1863" y="1844675"/>
            <a:ext cx="3348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здравоохранение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1863" y="3860800"/>
            <a:ext cx="2808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образование</a:t>
            </a:r>
          </a:p>
        </p:txBody>
      </p:sp>
      <p:sp useBgFill="1"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1116013" y="6524625"/>
            <a:ext cx="1871662" cy="369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17412" name="Picture 4" descr="C:\Users\Катрин\Pictures\img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37063"/>
            <a:ext cx="1690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Users\Катрин\Pictures\img1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0575"/>
            <a:ext cx="1528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40200" y="0"/>
            <a:ext cx="244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сфера услуг</a:t>
            </a:r>
          </a:p>
        </p:txBody>
      </p:sp>
      <p:pic>
        <p:nvPicPr>
          <p:cNvPr id="17414" name="Picture 6" descr="C:\Users\Катрин\Pictures\img1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6250"/>
            <a:ext cx="1223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:\Users\Катрин\Pictures\img1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24400"/>
            <a:ext cx="11525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C:\Users\Катрин\Pictures\img17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346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C:\Users\Катрин\Pictures\img17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20938"/>
            <a:ext cx="12477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molodejjport.ru/wp-content/uploads/2011/08/1307550307_214184832_1-.jpg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936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9275"/>
            <a:ext cx="14716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01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70C0"/>
                </a:solidFill>
                <a:latin typeface="Haettenschweiler" pitchFamily="34" charset="0"/>
              </a:rPr>
              <a:t>«Как к нам стакан молока пришёл?»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6896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10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Как к нам стакан молока пришёл?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9876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Картинка 2 из 207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333057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Картинка 22 из 197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00213"/>
            <a:ext cx="29162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Картинка 26 из 2207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30591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Картинка 7 из 598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21163"/>
            <a:ext cx="32400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Картинка 119 из 92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611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348">
            <a:off x="1052499" y="1373203"/>
            <a:ext cx="2862251" cy="37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7663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Откройте учебник на </a:t>
            </a:r>
            <a:endParaRPr lang="ru-RU" sz="3200" dirty="0" smtClean="0"/>
          </a:p>
          <a:p>
            <a:r>
              <a:rPr lang="ru-RU" sz="3200" dirty="0" smtClean="0"/>
              <a:t>с</a:t>
            </a:r>
            <a:r>
              <a:rPr lang="ru-RU" sz="3200" dirty="0"/>
              <a:t>. 103 и прочитайте </a:t>
            </a:r>
            <a:r>
              <a:rPr lang="ru-RU" sz="3200" dirty="0" smtClean="0"/>
              <a:t>название темы.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12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367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 что все части экономики – тесно взаимосвязаны.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8" y="1790819"/>
            <a:ext cx="2304254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Картинка 2 из 20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785926"/>
            <a:ext cx="2641289" cy="19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Картинка 22 из 197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55893"/>
            <a:ext cx="2267744" cy="196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Картинка 26 из 2207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4" y="3972520"/>
            <a:ext cx="2557962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артинка 7 из 598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70" y="4049322"/>
            <a:ext cx="2681096" cy="212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Картинка 119 из 92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26754"/>
            <a:ext cx="2284018" cy="212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2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Откройте рабочую тетрадь  на с. 68.</a:t>
            </a:r>
          </a:p>
          <a:p>
            <a:r>
              <a:rPr lang="ru-RU" sz="3200" dirty="0" smtClean="0"/>
              <a:t>Определить и подписать отросли экономики</a:t>
            </a:r>
          </a:p>
          <a:p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553">
            <a:off x="1070123" y="1998410"/>
            <a:ext cx="2734108" cy="33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98072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9600"/>
                </a:solidFill>
                <a:latin typeface="Comic Sans MS" pitchFamily="66" charset="0"/>
              </a:rPr>
              <a:t>Работа в паре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5410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9671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3308" y="950968"/>
            <a:ext cx="74510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Основой любой деятельности  является ЧЕЛОВЕК. Он производит и потребляет различные предметы, товары – блага.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Блага</a:t>
            </a:r>
            <a:r>
              <a:rPr lang="ru-RU" sz="2800" b="1" dirty="0" smtClean="0"/>
              <a:t> </a:t>
            </a:r>
            <a:r>
              <a:rPr lang="ru-RU" sz="2800" b="1" dirty="0"/>
              <a:t>– то, что необходимо человеку для жизни</a:t>
            </a:r>
          </a:p>
        </p:txBody>
      </p:sp>
      <p:pic>
        <p:nvPicPr>
          <p:cNvPr id="7" name="Picture 93" descr="E:\Коллекция картинок\ClipArt1\J01964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04" y="3381554"/>
            <a:ext cx="16129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2" y="3975174"/>
            <a:ext cx="25123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10" y="5157192"/>
            <a:ext cx="1938294" cy="10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95246"/>
            <a:ext cx="1985238" cy="24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869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95338" y="566738"/>
            <a:ext cx="76327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</a:t>
            </a:r>
            <a:r>
              <a:rPr lang="ru-RU" sz="2800" dirty="0"/>
              <a:t> – двигатель экономики. Они текут от покупателя к продавцу, и рынок живет веселой жизнью. 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8175" y="1901825"/>
            <a:ext cx="4579938" cy="447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088" y="3419475"/>
            <a:ext cx="3230562" cy="215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619250" y="764704"/>
            <a:ext cx="6048375" cy="792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Это интересно!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949450"/>
            <a:ext cx="28686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211638" y="2278063"/>
            <a:ext cx="4268787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Работа по учебнику.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Из истории денег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С. 106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87675" y="5608638"/>
          <a:ext cx="4048125" cy="1171575"/>
        </p:xfrm>
        <a:graphic>
          <a:graphicData uri="http://schemas.openxmlformats.org/drawingml/2006/table">
            <a:tbl>
              <a:tblPr firstRow="1" firstCol="1" bandRow="1"/>
              <a:tblGrid>
                <a:gridCol w="1349375"/>
                <a:gridCol w="1349375"/>
                <a:gridCol w="1349375"/>
              </a:tblGrid>
              <a:tr h="701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SimSun"/>
                        </a:rPr>
                        <a:t>Я получу…     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SimSun"/>
                        </a:rPr>
                        <a:t>(перед проверкой)</a:t>
                      </a:r>
                      <a:endParaRPr lang="ru-RU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SimSun"/>
                        </a:rPr>
                        <a:t>Я ставлю себе… 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SimSun"/>
                        </a:rPr>
                        <a:t>(после проверки)</a:t>
                      </a:r>
                      <a:endParaRPr lang="ru-RU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SimSun"/>
                        </a:rPr>
                        <a:t>Оценка учителя</a:t>
                      </a:r>
                      <a:endParaRPr lang="ru-RU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16" name="Прямоугольник 9"/>
          <p:cNvSpPr>
            <a:spLocks noChangeArrowheads="1"/>
          </p:cNvSpPr>
          <p:nvPr/>
        </p:nvSpPr>
        <p:spPr bwMode="auto">
          <a:xfrm>
            <a:off x="301625" y="0"/>
            <a:ext cx="75834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/>
              <a:t>Тест по теме «</a:t>
            </a:r>
            <a:r>
              <a:rPr lang="ru-RU" altLang="ru-RU" sz="1400" b="1" i="1" dirty="0"/>
              <a:t>Что такое экономика?»</a:t>
            </a:r>
            <a:endParaRPr lang="ru-RU" altLang="ru-RU" sz="1400" dirty="0"/>
          </a:p>
          <a:p>
            <a:r>
              <a:rPr lang="ru-RU" altLang="ru-RU" sz="1400" b="1" dirty="0"/>
              <a:t> 1</a:t>
            </a:r>
            <a:r>
              <a:rPr lang="ru-RU" altLang="ru-RU" sz="1400" dirty="0"/>
              <a:t>. </a:t>
            </a:r>
            <a:r>
              <a:rPr lang="ru-RU" altLang="ru-RU" sz="1400" b="1" dirty="0"/>
              <a:t>Закончи определение: «Экономика – это..»</a:t>
            </a:r>
            <a:endParaRPr lang="ru-RU" altLang="ru-RU" sz="1400" dirty="0"/>
          </a:p>
          <a:p>
            <a:r>
              <a:rPr lang="ru-RU" altLang="ru-RU" sz="1400" dirty="0"/>
              <a:t>а) забота о природе</a:t>
            </a:r>
          </a:p>
          <a:p>
            <a:r>
              <a:rPr lang="ru-RU" altLang="ru-RU" sz="1400" dirty="0"/>
              <a:t>б) возможность зарабатывать деньги </a:t>
            </a:r>
          </a:p>
          <a:p>
            <a:r>
              <a:rPr lang="ru-RU" altLang="ru-RU" sz="1400" dirty="0"/>
              <a:t>в) хозяйственная деятельность человека</a:t>
            </a:r>
          </a:p>
        </p:txBody>
      </p:sp>
      <p:sp>
        <p:nvSpPr>
          <p:cNvPr id="25617" name="Прямоугольник 10"/>
          <p:cNvSpPr>
            <a:spLocks noChangeArrowheads="1"/>
          </p:cNvSpPr>
          <p:nvPr/>
        </p:nvSpPr>
        <p:spPr bwMode="auto">
          <a:xfrm>
            <a:off x="179388" y="1169988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/>
              <a:t>2. Какая отрасль экономики даёт нам хлеб, молоко, мясо?</a:t>
            </a:r>
            <a:endParaRPr lang="ru-RU" altLang="ru-RU" sz="1400" dirty="0"/>
          </a:p>
          <a:p>
            <a:r>
              <a:rPr lang="ru-RU" altLang="ru-RU" sz="1400" dirty="0"/>
              <a:t>а) промышленность </a:t>
            </a:r>
          </a:p>
          <a:p>
            <a:r>
              <a:rPr lang="ru-RU" altLang="ru-RU" sz="1400" dirty="0"/>
              <a:t>б) сельское хозяйство </a:t>
            </a:r>
          </a:p>
          <a:p>
            <a:r>
              <a:rPr lang="ru-RU" altLang="ru-RU" sz="1400" dirty="0"/>
              <a:t>в) торговля </a:t>
            </a:r>
          </a:p>
        </p:txBody>
      </p:sp>
      <p:sp>
        <p:nvSpPr>
          <p:cNvPr id="25618" name="Прямоугольник 11"/>
          <p:cNvSpPr>
            <a:spLocks noChangeArrowheads="1"/>
          </p:cNvSpPr>
          <p:nvPr/>
        </p:nvSpPr>
        <p:spPr bwMode="auto">
          <a:xfrm>
            <a:off x="179388" y="1978025"/>
            <a:ext cx="6769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/>
              <a:t>3</a:t>
            </a:r>
            <a:r>
              <a:rPr lang="ru-RU" altLang="ru-RU" sz="1400" dirty="0"/>
              <a:t>. </a:t>
            </a:r>
            <a:r>
              <a:rPr lang="ru-RU" altLang="ru-RU" sz="1400" b="1" dirty="0"/>
              <a:t>Какая отрасль экономики производит одежду, обувь, мебель?</a:t>
            </a:r>
            <a:endParaRPr lang="ru-RU" altLang="ru-RU" sz="1400" dirty="0"/>
          </a:p>
          <a:p>
            <a:r>
              <a:rPr lang="ru-RU" altLang="ru-RU" sz="1400" dirty="0"/>
              <a:t>а) промышленность </a:t>
            </a:r>
          </a:p>
          <a:p>
            <a:r>
              <a:rPr lang="ru-RU" altLang="ru-RU" sz="1400" dirty="0"/>
              <a:t>б) сельское хозяйство </a:t>
            </a:r>
          </a:p>
          <a:p>
            <a:r>
              <a:rPr lang="ru-RU" altLang="ru-RU" sz="1400" dirty="0"/>
              <a:t>в) торговля </a:t>
            </a:r>
          </a:p>
        </p:txBody>
      </p:sp>
      <p:sp>
        <p:nvSpPr>
          <p:cNvPr id="25619" name="Прямоугольник 12"/>
          <p:cNvSpPr>
            <a:spLocks noChangeArrowheads="1"/>
          </p:cNvSpPr>
          <p:nvPr/>
        </p:nvSpPr>
        <p:spPr bwMode="auto">
          <a:xfrm>
            <a:off x="161925" y="2776538"/>
            <a:ext cx="7939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/>
              <a:t>4. Какая отрасль экономики помогает нам приобретать продукты и вещи?</a:t>
            </a:r>
            <a:endParaRPr lang="ru-RU" altLang="ru-RU" sz="1400" dirty="0"/>
          </a:p>
          <a:p>
            <a:r>
              <a:rPr lang="ru-RU" altLang="ru-RU" sz="1400" dirty="0"/>
              <a:t>а) промышленность </a:t>
            </a:r>
          </a:p>
          <a:p>
            <a:r>
              <a:rPr lang="ru-RU" altLang="ru-RU" sz="1400" dirty="0"/>
              <a:t>б) сельское хозяйство </a:t>
            </a:r>
          </a:p>
          <a:p>
            <a:r>
              <a:rPr lang="ru-RU" altLang="ru-RU" sz="1400" dirty="0"/>
              <a:t>в) торговля </a:t>
            </a:r>
          </a:p>
        </p:txBody>
      </p:sp>
      <p:sp>
        <p:nvSpPr>
          <p:cNvPr id="25620" name="Прямоугольник 13"/>
          <p:cNvSpPr>
            <a:spLocks noChangeArrowheads="1"/>
          </p:cNvSpPr>
          <p:nvPr/>
        </p:nvSpPr>
        <p:spPr bwMode="auto">
          <a:xfrm>
            <a:off x="142875" y="3606800"/>
            <a:ext cx="8605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/>
              <a:t>5. Какая отрасль экономики доставляет продукты и товары?</a:t>
            </a:r>
            <a:endParaRPr lang="ru-RU" altLang="ru-RU" sz="1400" dirty="0"/>
          </a:p>
          <a:p>
            <a:r>
              <a:rPr lang="ru-RU" altLang="ru-RU" sz="1400" dirty="0"/>
              <a:t>а) торговля </a:t>
            </a:r>
          </a:p>
          <a:p>
            <a:r>
              <a:rPr lang="ru-RU" altLang="ru-RU" sz="1400" dirty="0"/>
              <a:t>б) транспорт </a:t>
            </a:r>
          </a:p>
          <a:p>
            <a:r>
              <a:rPr lang="ru-RU" altLang="ru-RU" sz="1400" dirty="0"/>
              <a:t>в) строительство </a:t>
            </a:r>
          </a:p>
        </p:txBody>
      </p:sp>
      <p:sp>
        <p:nvSpPr>
          <p:cNvPr id="25621" name="Прямоугольник 14"/>
          <p:cNvSpPr>
            <a:spLocks noChangeArrowheads="1"/>
          </p:cNvSpPr>
          <p:nvPr/>
        </p:nvSpPr>
        <p:spPr bwMode="auto">
          <a:xfrm>
            <a:off x="201613" y="4438650"/>
            <a:ext cx="7899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1400" b="1" dirty="0"/>
          </a:p>
          <a:p>
            <a:r>
              <a:rPr lang="ru-RU" altLang="ru-RU" sz="1400" b="1" dirty="0"/>
              <a:t>6. Какая отрасль экономики возводит различные постройки?</a:t>
            </a:r>
            <a:endParaRPr lang="ru-RU" altLang="ru-RU" sz="1400" dirty="0"/>
          </a:p>
          <a:p>
            <a:r>
              <a:rPr lang="ru-RU" altLang="ru-RU" sz="1400" dirty="0"/>
              <a:t>а) торговля </a:t>
            </a:r>
          </a:p>
          <a:p>
            <a:r>
              <a:rPr lang="ru-RU" altLang="ru-RU" sz="1400" dirty="0"/>
              <a:t>б) транспорт </a:t>
            </a:r>
          </a:p>
          <a:p>
            <a:r>
              <a:rPr lang="ru-RU" altLang="ru-RU" sz="1400" dirty="0"/>
              <a:t>в) строительство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263" y="712788"/>
            <a:ext cx="266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088" y="1420813"/>
            <a:ext cx="266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50" y="2000250"/>
            <a:ext cx="24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788" y="3194050"/>
            <a:ext cx="265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925" y="3817938"/>
            <a:ext cx="163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5888" y="5083175"/>
            <a:ext cx="473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>
                <a:solidFill>
                  <a:srgbClr val="FF0000"/>
                </a:solidFill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20636290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037" y="765175"/>
            <a:ext cx="8208963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Итог урока.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800" b="1" dirty="0"/>
              <a:t>Продолжите фразу:</a:t>
            </a:r>
          </a:p>
          <a:p>
            <a:pPr>
              <a:defRPr/>
            </a:pPr>
            <a:endParaRPr lang="ru-RU" dirty="0"/>
          </a:p>
          <a:p>
            <a:pPr marL="342900" indent="-342900">
              <a:buFontTx/>
              <a:buChar char="-"/>
              <a:defRPr/>
            </a:pPr>
            <a:r>
              <a:rPr lang="ru-RU" sz="2400" b="1" i="1" dirty="0">
                <a:solidFill>
                  <a:srgbClr val="0070C0"/>
                </a:solidFill>
              </a:rPr>
              <a:t>Было интересно узнать, что…</a:t>
            </a:r>
          </a:p>
          <a:p>
            <a:pPr marL="342900" indent="-342900">
              <a:buFontTx/>
              <a:buChar char="-"/>
              <a:defRPr/>
            </a:pPr>
            <a:endParaRPr lang="ru-RU" sz="2400" b="1" i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>
                <a:solidFill>
                  <a:srgbClr val="0070C0"/>
                </a:solidFill>
              </a:rPr>
              <a:t>Меня удивило …</a:t>
            </a:r>
          </a:p>
          <a:p>
            <a:pPr marL="342900" indent="-342900">
              <a:buFontTx/>
              <a:buChar char="-"/>
              <a:defRPr/>
            </a:pPr>
            <a:endParaRPr lang="ru-RU" sz="2400" b="1" i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>
                <a:solidFill>
                  <a:srgbClr val="0070C0"/>
                </a:solidFill>
              </a:rPr>
              <a:t>Было трудно…</a:t>
            </a:r>
          </a:p>
          <a:p>
            <a:pPr marL="342900" indent="-342900">
              <a:buFontTx/>
              <a:buChar char="-"/>
              <a:defRPr/>
            </a:pPr>
            <a:endParaRPr lang="ru-RU" sz="2400" b="1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</a:rPr>
              <a:t>- Теперь я знаю, что…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3015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57213"/>
            <a:ext cx="8229600" cy="1143000"/>
          </a:xfrm>
        </p:spPr>
        <p:txBody>
          <a:bodyPr/>
          <a:lstStyle/>
          <a:p>
            <a:r>
              <a:rPr lang="ru-RU" altLang="ru-RU" dirty="0" smtClean="0"/>
              <a:t>Домашнее задание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071923" y="5330411"/>
            <a:ext cx="5535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dirty="0"/>
              <a:t>с.104-107; </a:t>
            </a:r>
            <a:r>
              <a:rPr lang="ru-RU" altLang="ru-RU" b="1" i="1" dirty="0"/>
              <a:t>т</a:t>
            </a:r>
            <a:r>
              <a:rPr lang="ru-RU" altLang="ru-RU" dirty="0"/>
              <a:t>. №4, №5, с.68-69</a:t>
            </a:r>
            <a:r>
              <a:rPr lang="ru-RU" altLang="ru-RU" sz="2400" dirty="0">
                <a:latin typeface="Arial" charset="0"/>
              </a:rPr>
              <a:t>.</a:t>
            </a:r>
          </a:p>
        </p:txBody>
      </p:sp>
      <p:pic>
        <p:nvPicPr>
          <p:cNvPr id="2765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213"/>
            <a:ext cx="2503488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44" y="1809751"/>
            <a:ext cx="25257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7729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 smtClean="0"/>
          </a:p>
        </p:txBody>
      </p:sp>
      <p:sp>
        <p:nvSpPr>
          <p:cNvPr id="3075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1400" smtClean="0"/>
          </a:p>
        </p:txBody>
      </p:sp>
      <p:pic>
        <p:nvPicPr>
          <p:cNvPr id="2052" name="Picture 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20549474">
            <a:off x="242994" y="1480349"/>
            <a:ext cx="43600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Спасибо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566086">
            <a:off x="229560" y="3005482"/>
            <a:ext cx="41472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за урок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0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784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Жизнь города и села.</a:t>
            </a:r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900113" y="1773238"/>
            <a:ext cx="273526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Город</a:t>
            </a: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5724525" y="1557338"/>
            <a:ext cx="25923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Село</a:t>
            </a:r>
          </a:p>
        </p:txBody>
      </p:sp>
      <p:pic>
        <p:nvPicPr>
          <p:cNvPr id="9221" name="i-main-pic" descr="Картинка 44 из 19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41402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-main-pic" descr="Картинка 10 из 21937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24175"/>
            <a:ext cx="442753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5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s017.radikal.ru/i401/1412/69/5c4da81a421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58" y="3140969"/>
            <a:ext cx="6655457" cy="24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4568" y="1340768"/>
            <a:ext cx="5965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или село?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706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600200"/>
            <a:ext cx="770485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Впишите    пропущенные слова (</a:t>
            </a:r>
            <a:r>
              <a:rPr lang="ru-RU" b="1" i="1" dirty="0" smtClean="0"/>
              <a:t>крупный,   небольшой</a:t>
            </a:r>
            <a:r>
              <a:rPr lang="ru-RU" b="1" dirty="0" smtClean="0"/>
              <a:t>) так, чтобы определение было верным.</a:t>
            </a:r>
          </a:p>
          <a:p>
            <a:r>
              <a:rPr lang="ru-RU" dirty="0" smtClean="0"/>
              <a:t>Город - это 	             населенный пункт.</a:t>
            </a:r>
          </a:p>
          <a:p>
            <a:r>
              <a:rPr lang="ru-RU" dirty="0" smtClean="0"/>
              <a:t>Село-это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                  населенный пункт.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«Город и село»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382156" y="3144841"/>
            <a:ext cx="18573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крупный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59832" y="4293096"/>
            <a:ext cx="2502024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небольшой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80" y="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018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751344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25813" algn="l"/>
              </a:tabLst>
            </a:pPr>
            <a:r>
              <a:rPr lang="ru-RU" sz="2400" b="1" dirty="0" smtClean="0"/>
              <a:t>1.Проселочные </a:t>
            </a:r>
            <a:r>
              <a:rPr lang="ru-RU" sz="2400" b="1" dirty="0"/>
              <a:t>дороги 	</a:t>
            </a:r>
          </a:p>
          <a:p>
            <a:pPr>
              <a:tabLst>
                <a:tab pos="3325813" algn="l"/>
              </a:tabLst>
            </a:pPr>
            <a:r>
              <a:rPr lang="ru-RU" sz="2400" b="1" dirty="0" smtClean="0"/>
              <a:t>2.Дороги</a:t>
            </a:r>
            <a:r>
              <a:rPr lang="ru-RU" sz="2400" b="1" dirty="0"/>
              <a:t>, покрытые асфальтом 	</a:t>
            </a:r>
          </a:p>
          <a:p>
            <a:pPr>
              <a:tabLst>
                <a:tab pos="3325813" algn="l"/>
              </a:tabLst>
            </a:pPr>
            <a:r>
              <a:rPr lang="ru-RU" sz="2400" b="1" dirty="0" smtClean="0"/>
              <a:t>3.Много </a:t>
            </a:r>
            <a:r>
              <a:rPr lang="ru-RU" sz="2400" b="1" dirty="0"/>
              <a:t>фабрик и заводов	</a:t>
            </a:r>
            <a:endParaRPr lang="ru-RU" sz="2400" b="1" dirty="0" smtClean="0"/>
          </a:p>
          <a:p>
            <a:pPr>
              <a:tabLst>
                <a:tab pos="3325813" algn="l"/>
              </a:tabLst>
            </a:pPr>
            <a:r>
              <a:rPr lang="ru-RU" sz="2400" b="1" dirty="0" smtClean="0"/>
              <a:t>4.Основное </a:t>
            </a:r>
            <a:r>
              <a:rPr lang="ru-RU" sz="2400" b="1" dirty="0"/>
              <a:t>занятие людей - выращивание растений, разведение животных </a:t>
            </a:r>
            <a:endParaRPr lang="ru-RU" sz="2400" b="1" dirty="0" smtClean="0"/>
          </a:p>
          <a:p>
            <a:pPr>
              <a:tabLst>
                <a:tab pos="3325813" algn="l"/>
              </a:tabLst>
            </a:pPr>
            <a:r>
              <a:rPr lang="ru-RU" sz="2400" b="1" dirty="0" smtClean="0"/>
              <a:t>5.Люди </a:t>
            </a:r>
            <a:r>
              <a:rPr lang="ru-RU" sz="2400" b="1" dirty="0"/>
              <a:t>трудятся на фабриках, заводах 	</a:t>
            </a:r>
          </a:p>
          <a:p>
            <a:pPr>
              <a:tabLst>
                <a:tab pos="3325813" algn="l"/>
              </a:tabLst>
            </a:pPr>
            <a:r>
              <a:rPr lang="ru-RU" sz="2400" b="1" dirty="0" smtClean="0"/>
              <a:t>6.Троллейбусы</a:t>
            </a:r>
            <a:r>
              <a:rPr lang="ru-RU" sz="2400" b="1" dirty="0"/>
              <a:t>, автобусы, трамваи, машины (общественный транспорт) </a:t>
            </a:r>
            <a:endParaRPr lang="ru-RU" sz="2400" b="1" dirty="0" smtClean="0"/>
          </a:p>
          <a:p>
            <a:pPr>
              <a:tabLst>
                <a:tab pos="3325813" algn="l"/>
              </a:tabLst>
            </a:pPr>
            <a:r>
              <a:rPr lang="ru-RU" sz="2400" b="1" dirty="0" smtClean="0"/>
              <a:t>7.Машины</a:t>
            </a:r>
            <a:r>
              <a:rPr lang="ru-RU" sz="2400" b="1" dirty="0"/>
              <a:t>, велосипеды, мотоциклы, лошади (личный транспорт) 	</a:t>
            </a:r>
          </a:p>
          <a:p>
            <a:pPr>
              <a:tabLst>
                <a:tab pos="3325813" algn="l"/>
              </a:tabLst>
            </a:pPr>
            <a:r>
              <a:rPr lang="ru-RU" sz="2400" b="1" dirty="0" smtClean="0"/>
              <a:t>8.Практически </a:t>
            </a:r>
            <a:r>
              <a:rPr lang="ru-RU" sz="2400" b="1" dirty="0"/>
              <a:t>нет музеев, нет кинотеатров, театров	</a:t>
            </a:r>
            <a:endParaRPr lang="ru-RU" sz="2400" b="1" dirty="0" smtClean="0"/>
          </a:p>
          <a:p>
            <a:pPr>
              <a:tabLst>
                <a:tab pos="3325813" algn="l"/>
              </a:tabLst>
            </a:pPr>
            <a:r>
              <a:rPr lang="ru-RU" sz="2400" b="1" dirty="0" smtClean="0"/>
              <a:t>9.Много </a:t>
            </a:r>
            <a:r>
              <a:rPr lang="ru-RU" sz="2400" b="1" dirty="0"/>
              <a:t>музеев, кинотеатров, театров 	</a:t>
            </a:r>
          </a:p>
          <a:p>
            <a:pPr>
              <a:tabLst>
                <a:tab pos="3325813" algn="l"/>
              </a:tabLst>
            </a:pPr>
            <a:r>
              <a:rPr lang="ru-RU" sz="2400" b="1" dirty="0" smtClean="0"/>
              <a:t>10.Много </a:t>
            </a:r>
            <a:r>
              <a:rPr lang="ru-RU" sz="2400" b="1" dirty="0"/>
              <a:t>зелени, чистый воздух 	</a:t>
            </a:r>
          </a:p>
          <a:p>
            <a:pPr>
              <a:tabLst>
                <a:tab pos="3325813" algn="l"/>
              </a:tabLst>
            </a:pPr>
            <a:r>
              <a:rPr lang="ru-RU" sz="2400" b="1" dirty="0" smtClean="0"/>
              <a:t>11.Мало </a:t>
            </a:r>
            <a:r>
              <a:rPr lang="ru-RU" sz="2400" b="1" dirty="0"/>
              <a:t>зелени, загазованный воздух 	</a:t>
            </a:r>
          </a:p>
        </p:txBody>
      </p:sp>
    </p:spTree>
    <p:extLst>
      <p:ext uri="{BB962C8B-B14F-4D97-AF65-F5344CB8AC3E}">
        <p14:creationId xmlns:p14="http://schemas.microsoft.com/office/powerpoint/2010/main" val="12454129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5400"/>
                </a:solidFill>
                <a:latin typeface="Comic Sans MS" pitchFamily="66" charset="0"/>
              </a:rPr>
              <a:t>Соберите рассыпавшееся слово.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750" y="1844675"/>
            <a:ext cx="1584325" cy="1439863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28575">
            <a:solidFill>
              <a:srgbClr val="5C2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4C2600"/>
                </a:solidFill>
              </a:rPr>
              <a:t>но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627313" y="1844675"/>
            <a:ext cx="1584325" cy="1439863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5400"/>
                </a:solidFill>
              </a:rPr>
              <a:t>эко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716463" y="1844675"/>
            <a:ext cx="1584325" cy="1439863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B800B8"/>
                </a:solidFill>
              </a:rPr>
              <a:t>ка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804025" y="1844675"/>
            <a:ext cx="1584325" cy="1439863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99"/>
                </a:solidFill>
              </a:rPr>
              <a:t>ми</a:t>
            </a: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771775" y="2276475"/>
            <a:ext cx="5256213" cy="1439863"/>
            <a:chOff x="1066" y="2387"/>
            <a:chExt cx="3311" cy="907"/>
          </a:xfrm>
        </p:grpSpPr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>
              <a:off x="1066" y="2387"/>
              <a:ext cx="998" cy="907"/>
            </a:xfrm>
            <a:prstGeom prst="cube">
              <a:avLst>
                <a:gd name="adj" fmla="val 25000"/>
              </a:avLst>
            </a:prstGeom>
            <a:solidFill>
              <a:srgbClr val="66FF99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4000">
                  <a:solidFill>
                    <a:srgbClr val="005400"/>
                  </a:solidFill>
                </a:rPr>
                <a:t>эко</a:t>
              </a:r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1837" y="2387"/>
              <a:ext cx="998" cy="907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28575">
              <a:solidFill>
                <a:srgbClr val="5C2E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4000">
                  <a:solidFill>
                    <a:srgbClr val="4C2600"/>
                  </a:solidFill>
                </a:rPr>
                <a:t>но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>
              <a:off x="2608" y="2387"/>
              <a:ext cx="998" cy="907"/>
            </a:xfrm>
            <a:prstGeom prst="cube">
              <a:avLst>
                <a:gd name="adj" fmla="val 25000"/>
              </a:avLst>
            </a:prstGeom>
            <a:solidFill>
              <a:srgbClr val="00FFFF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4000">
                  <a:solidFill>
                    <a:srgbClr val="000099"/>
                  </a:solidFill>
                </a:rPr>
                <a:t>ми</a:t>
              </a:r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79" y="2387"/>
              <a:ext cx="998" cy="907"/>
            </a:xfrm>
            <a:prstGeom prst="cube">
              <a:avLst>
                <a:gd name="adj" fmla="val 25000"/>
              </a:avLst>
            </a:prstGeom>
            <a:solidFill>
              <a:srgbClr val="FFCCFF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4000">
                  <a:solidFill>
                    <a:srgbClr val="B800B8"/>
                  </a:solidFill>
                </a:rPr>
                <a:t>ка</a:t>
              </a:r>
            </a:p>
          </p:txBody>
        </p:sp>
      </p:grpSp>
      <p:pic>
        <p:nvPicPr>
          <p:cNvPr id="3090" name="Picture 18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252095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522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  <p:bldP spid="3077" grpId="0" animBg="1"/>
      <p:bldP spid="3077" grpId="1" animBg="1"/>
      <p:bldP spid="3078" grpId="0" animBg="1"/>
      <p:bldP spid="3078" grpId="1" animBg="1"/>
      <p:bldP spid="3079" grpId="0" animBg="1"/>
      <p:bldP spid="30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30"/>
            <a:ext cx="9183558" cy="6862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909" y="-5514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1520" y="1148283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a Crouz" panose="02000300000000000000" pitchFamily="2" charset="0"/>
                <a:ea typeface="DotumChe" panose="020B0609000101010101" pitchFamily="49" charset="-127"/>
              </a:rPr>
              <a:t>Что такое </a:t>
            </a:r>
          </a:p>
          <a:p>
            <a:pPr algn="ctr" eaLnBrk="1" hangingPunct="1">
              <a:defRPr/>
            </a:pPr>
            <a:r>
              <a:rPr lang="ru-RU" altLang="ru-RU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a Crouz" panose="02000300000000000000" pitchFamily="2" charset="0"/>
                <a:ea typeface="DotumChe" panose="020B0609000101010101" pitchFamily="49" charset="-127"/>
              </a:rPr>
              <a:t>экономика</a:t>
            </a:r>
            <a:r>
              <a:rPr lang="ru-RU" altLang="ru-RU" sz="10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a Crouz" panose="02000300000000000000" pitchFamily="2" charset="0"/>
                <a:ea typeface="DotumChe" panose="020B0609000101010101" pitchFamily="49" charset="-127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653136"/>
            <a:ext cx="442915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ln w="1905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089" y="72782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702</Words>
  <Application>Microsoft Office PowerPoint</Application>
  <PresentationFormat>Экран (4:3)</PresentationFormat>
  <Paragraphs>210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Оформление по умолчанию</vt:lpstr>
      <vt:lpstr>Текстура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«Город и село»</vt:lpstr>
      <vt:lpstr>Презентация PowerPoint</vt:lpstr>
      <vt:lpstr>Соберите рассыпавшееся слово.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Подумай.</vt:lpstr>
      <vt:lpstr>Презентация PowerPoint</vt:lpstr>
      <vt:lpstr> Подумай.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«Как к нам стакан молока пришёл?»</vt:lpstr>
      <vt:lpstr>Как к нам стакан молока пришёл?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Company>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мир. 2 класс</dc:title>
  <dc:subject>Что такое экономика</dc:subject>
  <dc:creator>Синецкая Г.Г.</dc:creator>
  <cp:lastModifiedBy>Ал</cp:lastModifiedBy>
  <cp:revision>49</cp:revision>
  <cp:lastPrinted>2018-03-04T20:05:20Z</cp:lastPrinted>
  <dcterms:created xsi:type="dcterms:W3CDTF">2006-12-02T15:04:16Z</dcterms:created>
  <dcterms:modified xsi:type="dcterms:W3CDTF">2024-09-25T19:33:34Z</dcterms:modified>
</cp:coreProperties>
</file>