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6" r:id="rId5"/>
    <p:sldId id="261" r:id="rId6"/>
    <p:sldId id="265" r:id="rId7"/>
    <p:sldId id="263" r:id="rId8"/>
    <p:sldId id="264" r:id="rId9"/>
    <p:sldId id="267" r:id="rId10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708920"/>
            <a:ext cx="6400800" cy="8640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937418" y="6488668"/>
            <a:ext cx="3206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http://presentation-creation.ru/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48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13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14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41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299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9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24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924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913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56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131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E63C0-FFC3-4FE3-802E-76FFA05CCEA7}" type="datetimeFigureOut">
              <a:rPr lang="ru-RU" smtClean="0"/>
              <a:pPr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69978-B09B-4009-8DA4-BD772438A6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05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0" i="0" u="none" strike="noStrike" dirty="0">
                <a:solidFill>
                  <a:srgbClr val="FF6600"/>
                </a:solidFill>
                <a:effectLst/>
                <a:highlight>
                  <a:srgbClr val="FFFFFF"/>
                </a:highlight>
                <a:latin typeface="Verdana" panose="020B0604030504040204" pitchFamily="34" charset="0"/>
              </a:rPr>
              <a:t>Оператор присваивания и ветвления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Задание № 23 ЕГЭ информатика</a:t>
            </a:r>
          </a:p>
        </p:txBody>
      </p:sp>
    </p:spTree>
    <p:extLst>
      <p:ext uri="{BB962C8B-B14F-4D97-AF65-F5344CB8AC3E}">
        <p14:creationId xmlns:p14="http://schemas.microsoft.com/office/powerpoint/2010/main" val="215085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A48E8-BAA9-479F-9552-8B2CAC2A5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E56AD9-2C8E-7F97-8540-4CF58CBD6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Функция (</a:t>
            </a:r>
            <a:r>
              <a:rPr lang="ru-RU" b="1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def</a:t>
            </a: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) в Python — это фрагмент кода, который выполняет определённые операции и отдаёт результат. </a:t>
            </a:r>
            <a:endParaRPr lang="en-US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GraphikLCG-Regular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GraphikLCG-Regular"/>
            </a:endParaRPr>
          </a:p>
          <a:p>
            <a:pPr marL="0" indent="0">
              <a:buNone/>
            </a:pPr>
            <a:endParaRPr lang="ru-RU" b="0" i="0" dirty="0">
              <a:solidFill>
                <a:srgbClr val="000000"/>
              </a:solidFill>
              <a:effectLst/>
              <a:highlight>
                <a:srgbClr val="FFFFFF"/>
              </a:highlight>
              <a:latin typeface="GraphikLCG-Regular"/>
            </a:endParaRPr>
          </a:p>
          <a:p>
            <a:pPr marL="0" indent="0" algn="ctr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Его можно написать один раз и </a:t>
            </a:r>
            <a:r>
              <a:rPr lang="ru-RU" b="0" i="0" dirty="0" err="1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переиспользовать</a:t>
            </a:r>
            <a:r>
              <a:rPr lang="ru-RU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raphikLCG-Regular"/>
              </a:rPr>
              <a:t> во всей программе. 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828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73B317-4A04-D4BE-0F98-E5D9395B3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764704"/>
            <a:ext cx="8661648" cy="58326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</a:t>
            </a:r>
            <a:r>
              <a:rPr lang="ru-RU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завершает </a:t>
            </a:r>
            <a:r>
              <a:rPr lang="ru-RU" sz="2400" dirty="0">
                <a:solidFill>
                  <a:srgbClr val="242424"/>
                </a:solidFill>
                <a:highlight>
                  <a:srgbClr val="FFFFFF"/>
                </a:highlight>
                <a:latin typeface="-apple-system"/>
              </a:rPr>
              <a:t>вызов функции и </a:t>
            </a:r>
            <a:r>
              <a:rPr lang="ru-RU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возвращает результат вызывающей стороне. Это ключевой компонент любой функции или метода в коде, который включает в себя ключевое слово</a:t>
            </a:r>
            <a:r>
              <a:rPr lang="en-US" sz="2400" dirty="0">
                <a:solidFill>
                  <a:srgbClr val="242424"/>
                </a:solidFill>
                <a:highlight>
                  <a:srgbClr val="FFFFFF"/>
                </a:highlight>
                <a:latin typeface="-apple-system"/>
              </a:rPr>
              <a:t>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</a:t>
            </a:r>
            <a:r>
              <a:rPr lang="en-US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 </a:t>
            </a:r>
            <a:r>
              <a:rPr lang="ru-RU" sz="2400" b="0" i="0" dirty="0">
                <a:solidFill>
                  <a:srgbClr val="242424"/>
                </a:solidFill>
                <a:effectLst/>
                <a:highlight>
                  <a:srgbClr val="FFFFFF"/>
                </a:highlight>
                <a:latin typeface="-apple-system"/>
              </a:rPr>
              <a:t>и значение, которое будет возвращено после этого. </a:t>
            </a:r>
            <a:endParaRPr lang="en-US" sz="2400" b="0" i="0" dirty="0">
              <a:solidFill>
                <a:srgbClr val="242424"/>
              </a:solidFill>
              <a:effectLst/>
              <a:highlight>
                <a:srgbClr val="FFFFFF"/>
              </a:highlight>
              <a:latin typeface="-apple-system"/>
            </a:endParaRPr>
          </a:p>
          <a:p>
            <a:pPr marL="0" indent="0">
              <a:buNone/>
            </a:pPr>
            <a:endParaRPr lang="en-US" sz="2400" b="0" i="0" dirty="0">
              <a:solidFill>
                <a:srgbClr val="242424"/>
              </a:solidFill>
              <a:effectLst/>
              <a:highlight>
                <a:srgbClr val="FFFFFF"/>
              </a:highlight>
              <a:latin typeface="-apple-syste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-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Код после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не выполняется</a:t>
            </a: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 - 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не может быть использован вне функции</a:t>
            </a: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ru-RU" sz="2400" dirty="0">
                <a:solidFill>
                  <a:srgbClr val="242424"/>
                </a:solidFill>
                <a:latin typeface="-apple-system"/>
              </a:rPr>
              <a:t>-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Если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return()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 не содержит никакого выражения, то возвращается значение 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rgbClr val="BD4147"/>
                </a:solidFill>
                <a:effectLst/>
                <a:latin typeface="Monaco"/>
              </a:rPr>
              <a:t>None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-apple-system"/>
              </a:rPr>
              <a:t>.</a:t>
            </a: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en-US" altLang="ru-RU" sz="24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286491"/>
                </a:solidFill>
                <a:effectLst/>
                <a:highlight>
                  <a:srgbClr val="F7F7FA"/>
                </a:highlight>
                <a:latin typeface="inherit"/>
              </a:rPr>
              <a:t>def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 </a:t>
            </a:r>
            <a:r>
              <a:rPr lang="en-US" sz="2400" b="1" i="0" dirty="0">
                <a:solidFill>
                  <a:srgbClr val="0086B3"/>
                </a:solidFill>
                <a:effectLst/>
                <a:highlight>
                  <a:srgbClr val="F7F7FA"/>
                </a:highlight>
                <a:latin typeface="inherit"/>
              </a:rPr>
              <a:t>func_name</a:t>
            </a:r>
            <a:r>
              <a:rPr lang="en-US" sz="2400" b="1" i="0" dirty="0">
                <a:solidFill>
                  <a:srgbClr val="777777"/>
                </a:solidFill>
                <a:effectLst/>
                <a:highlight>
                  <a:srgbClr val="F7F7FA"/>
                </a:highlight>
                <a:latin typeface="inherit"/>
              </a:rPr>
              <a:t>()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:</a:t>
            </a:r>
            <a:endParaRPr lang="en-US" sz="2400" b="1" dirty="0">
              <a:solidFill>
                <a:srgbClr val="AAAAAA"/>
              </a:solidFill>
              <a:highlight>
                <a:srgbClr val="F7F7FA"/>
              </a:highlight>
              <a:latin typeface="Source Code Pro" panose="020F0502020204030204" pitchFamily="49" charset="0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AAAAAA"/>
                </a:solidFill>
                <a:effectLst/>
                <a:highlight>
                  <a:srgbClr val="F7F7FA"/>
                </a:highlight>
                <a:latin typeface="Source Code Pro" panose="020F0502020204030204" pitchFamily="49" charset="0"/>
              </a:rPr>
              <a:t>   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...</a:t>
            </a:r>
            <a:endParaRPr lang="en-US" sz="2400" b="1" i="0" dirty="0">
              <a:solidFill>
                <a:srgbClr val="AAAAAA"/>
              </a:solidFill>
              <a:effectLst/>
              <a:highlight>
                <a:srgbClr val="F7F7FA"/>
              </a:highlight>
              <a:latin typeface="Source Code Pro" panose="020F0502020204030204" pitchFamily="49" charset="0"/>
            </a:endParaRPr>
          </a:p>
          <a:p>
            <a:pPr marL="0" indent="0" algn="l">
              <a:buNone/>
            </a:pPr>
            <a:r>
              <a:rPr lang="en-US" sz="2400" b="1" i="0" dirty="0">
                <a:solidFill>
                  <a:srgbClr val="286491"/>
                </a:solidFill>
                <a:effectLst/>
                <a:highlight>
                  <a:srgbClr val="F7F7FA"/>
                </a:highlight>
                <a:latin typeface="inherit"/>
              </a:rPr>
              <a:t>        return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 </a:t>
            </a:r>
            <a:r>
              <a:rPr lang="en-US" sz="2400" b="1" i="0" dirty="0">
                <a:solidFill>
                  <a:srgbClr val="777777"/>
                </a:solidFill>
                <a:effectLst/>
                <a:highlight>
                  <a:srgbClr val="F7F7FA"/>
                </a:highlight>
                <a:latin typeface="inherit"/>
              </a:rPr>
              <a:t>[</a:t>
            </a:r>
            <a:r>
              <a:rPr lang="en-US" sz="2400" b="1" i="0" dirty="0">
                <a:solidFill>
                  <a:srgbClr val="2F3235"/>
                </a:solidFill>
                <a:effectLst/>
                <a:highlight>
                  <a:srgbClr val="F7F7FA"/>
                </a:highlight>
                <a:latin typeface="inherit"/>
              </a:rPr>
              <a:t>expression</a:t>
            </a:r>
            <a:r>
              <a:rPr lang="en-US" sz="2400" b="1" i="0" dirty="0">
                <a:solidFill>
                  <a:srgbClr val="777777"/>
                </a:solidFill>
                <a:effectLst/>
                <a:highlight>
                  <a:srgbClr val="F7F7FA"/>
                </a:highlight>
                <a:latin typeface="inherit"/>
              </a:rPr>
              <a:t>]</a:t>
            </a:r>
            <a:endParaRPr lang="en-US" sz="2400" b="1" i="0" dirty="0">
              <a:solidFill>
                <a:srgbClr val="AAAAAA"/>
              </a:solidFill>
              <a:effectLst/>
              <a:highlight>
                <a:srgbClr val="F7F7FA"/>
              </a:highlight>
              <a:latin typeface="Source Code Pro" panose="020F0502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n-US" altLang="ru-RU" dirty="0">
              <a:solidFill>
                <a:srgbClr val="242424"/>
              </a:solidFill>
              <a:latin typeface="-apple-system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rgbClr val="242424"/>
              </a:solidFill>
              <a:effectLst/>
              <a:latin typeface="-apple-system"/>
            </a:endParaRPr>
          </a:p>
          <a:p>
            <a:pPr marL="0" indent="0">
              <a:buNone/>
            </a:pPr>
            <a:endParaRPr lang="en-US" dirty="0">
              <a:solidFill>
                <a:srgbClr val="242424"/>
              </a:solidFill>
              <a:highlight>
                <a:srgbClr val="FFFFFF"/>
              </a:highlight>
              <a:latin typeface="-apple-system"/>
            </a:endParaRPr>
          </a:p>
          <a:p>
            <a:pPr marL="0" indent="0">
              <a:buNone/>
            </a:pPr>
            <a:endParaRPr lang="en-US" b="0" i="0" dirty="0">
              <a:solidFill>
                <a:srgbClr val="242424"/>
              </a:solidFill>
              <a:effectLst/>
              <a:highlight>
                <a:srgbClr val="FFFFFF"/>
              </a:highlight>
              <a:latin typeface="-apple-system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88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DED9CB-333E-2F96-9860-74F2E13EB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321" y="2204864"/>
            <a:ext cx="7956368" cy="211289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50C2844-6F34-620A-7270-C6DAD770C6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8075970" cy="194421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BC69A08-303F-BB24-CD90-AB0DAD3B54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312" y="4509120"/>
            <a:ext cx="7951377" cy="200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97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4CE0A49A-D0D4-3249-E9DB-FD4B97E03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3928" y="476672"/>
            <a:ext cx="2530624" cy="4606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№ 1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03FF3CD-019D-DA61-33F9-95D215F55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957223"/>
            <a:ext cx="7803446" cy="174163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40ACF6F-DE82-79D4-2093-3AF4F32E2DEA}"/>
              </a:ext>
            </a:extLst>
          </p:cNvPr>
          <p:cNvSpPr txBox="1"/>
          <p:nvPr/>
        </p:nvSpPr>
        <p:spPr>
          <a:xfrm>
            <a:off x="683568" y="3573379"/>
            <a:ext cx="48245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a=[0]*100</a:t>
            </a:r>
          </a:p>
          <a:p>
            <a:r>
              <a:rPr lang="en-US" dirty="0"/>
              <a:t>a[2]=1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(2,51):</a:t>
            </a:r>
          </a:p>
          <a:p>
            <a:r>
              <a:rPr lang="en-US" dirty="0"/>
              <a:t>    if i+2&lt;=50: a[i+2]+=a[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5*</a:t>
            </a:r>
            <a:r>
              <a:rPr lang="en-US" dirty="0" err="1"/>
              <a:t>i</a:t>
            </a:r>
            <a:r>
              <a:rPr lang="en-US" dirty="0"/>
              <a:t>&lt;=50: a[5*</a:t>
            </a:r>
            <a:r>
              <a:rPr lang="en-US" dirty="0" err="1"/>
              <a:t>i</a:t>
            </a:r>
            <a:r>
              <a:rPr lang="en-US" dirty="0"/>
              <a:t>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print (a[50])</a:t>
            </a:r>
          </a:p>
        </p:txBody>
      </p:sp>
      <p:sp>
        <p:nvSpPr>
          <p:cNvPr id="11" name="Объект 3">
            <a:extLst>
              <a:ext uri="{FF2B5EF4-FFF2-40B4-BE49-F238E27FC236}">
                <a16:creationId xmlns:a16="http://schemas.microsoft.com/office/drawing/2014/main" id="{D31F42F8-B283-58A5-4D07-09C18EC0C18C}"/>
              </a:ext>
            </a:extLst>
          </p:cNvPr>
          <p:cNvSpPr txBox="1">
            <a:spLocks/>
          </p:cNvSpPr>
          <p:nvPr/>
        </p:nvSpPr>
        <p:spPr>
          <a:xfrm>
            <a:off x="7092280" y="5877662"/>
            <a:ext cx="864096" cy="460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5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1446D6-0E65-0C4F-DDCD-B2EC4E262271}"/>
              </a:ext>
            </a:extLst>
          </p:cNvPr>
          <p:cNvSpPr txBox="1"/>
          <p:nvPr/>
        </p:nvSpPr>
        <p:spPr>
          <a:xfrm>
            <a:off x="5868144" y="3464351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def f(x, y):</a:t>
            </a:r>
          </a:p>
          <a:p>
            <a:r>
              <a:rPr lang="en-US" dirty="0"/>
              <a:t>    if x == y: </a:t>
            </a:r>
          </a:p>
          <a:p>
            <a:r>
              <a:rPr lang="en-US" dirty="0"/>
              <a:t>        return 1</a:t>
            </a:r>
          </a:p>
          <a:p>
            <a:r>
              <a:rPr lang="en-US" dirty="0"/>
              <a:t>    if x &gt; y: </a:t>
            </a:r>
          </a:p>
          <a:p>
            <a:r>
              <a:rPr lang="en-US" dirty="0"/>
              <a:t>        return 0</a:t>
            </a:r>
          </a:p>
          <a:p>
            <a:r>
              <a:rPr lang="en-US" dirty="0"/>
              <a:t>    return f(x + 2, y)+f(x * 5, y)</a:t>
            </a:r>
          </a:p>
          <a:p>
            <a:r>
              <a:rPr lang="en-US" dirty="0"/>
              <a:t>print(f(2, 50))</a:t>
            </a: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1AD3877-A031-9FC8-78CF-324083F92613}"/>
              </a:ext>
            </a:extLst>
          </p:cNvPr>
          <p:cNvSpPr/>
          <p:nvPr/>
        </p:nvSpPr>
        <p:spPr>
          <a:xfrm>
            <a:off x="3635896" y="3933056"/>
            <a:ext cx="13179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или</a:t>
            </a:r>
          </a:p>
        </p:txBody>
      </p:sp>
    </p:spTree>
    <p:extLst>
      <p:ext uri="{BB962C8B-B14F-4D97-AF65-F5344CB8AC3E}">
        <p14:creationId xmlns:p14="http://schemas.microsoft.com/office/powerpoint/2010/main" val="403005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4CE0A49A-D0D4-3249-E9DB-FD4B97E03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3928" y="476672"/>
            <a:ext cx="2530624" cy="4606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№ </a:t>
            </a:r>
            <a:r>
              <a:rPr lang="en-US" dirty="0"/>
              <a:t>2</a:t>
            </a:r>
            <a:endParaRPr lang="ru-RU" dirty="0"/>
          </a:p>
        </p:txBody>
      </p:sp>
      <p:sp>
        <p:nvSpPr>
          <p:cNvPr id="11" name="Объект 3">
            <a:extLst>
              <a:ext uri="{FF2B5EF4-FFF2-40B4-BE49-F238E27FC236}">
                <a16:creationId xmlns:a16="http://schemas.microsoft.com/office/drawing/2014/main" id="{D31F42F8-B283-58A5-4D07-09C18EC0C18C}"/>
              </a:ext>
            </a:extLst>
          </p:cNvPr>
          <p:cNvSpPr txBox="1">
            <a:spLocks/>
          </p:cNvSpPr>
          <p:nvPr/>
        </p:nvSpPr>
        <p:spPr>
          <a:xfrm>
            <a:off x="6876256" y="5949280"/>
            <a:ext cx="864096" cy="460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22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AE562ED-3F36-2609-E514-8261B542C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8" y="937320"/>
            <a:ext cx="9144000" cy="17618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F55C8D4-2FD2-7926-8CAA-4C8AA8757027}"/>
              </a:ext>
            </a:extLst>
          </p:cNvPr>
          <p:cNvSpPr txBox="1"/>
          <p:nvPr/>
        </p:nvSpPr>
        <p:spPr>
          <a:xfrm>
            <a:off x="827584" y="3317282"/>
            <a:ext cx="457671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a=[0]*100</a:t>
            </a:r>
          </a:p>
          <a:p>
            <a:r>
              <a:rPr lang="en-US" dirty="0"/>
              <a:t>a[3]=1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(3,16):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==6: a[</a:t>
            </a:r>
            <a:r>
              <a:rPr lang="en-US" dirty="0" err="1"/>
              <a:t>i</a:t>
            </a:r>
            <a:r>
              <a:rPr lang="en-US" dirty="0"/>
              <a:t>]=0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==12: a[</a:t>
            </a:r>
            <a:r>
              <a:rPr lang="en-US" dirty="0" err="1"/>
              <a:t>i</a:t>
            </a:r>
            <a:r>
              <a:rPr lang="en-US" dirty="0"/>
              <a:t>]=0</a:t>
            </a:r>
          </a:p>
          <a:p>
            <a:r>
              <a:rPr lang="en-US" dirty="0"/>
              <a:t>    if i+1&lt;=16: a[i+1]+=a[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*2&lt;=16: a[</a:t>
            </a:r>
            <a:r>
              <a:rPr lang="en-US" dirty="0" err="1"/>
              <a:t>i</a:t>
            </a:r>
            <a:r>
              <a:rPr lang="en-US" dirty="0"/>
              <a:t>*2]+=a[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i+3&lt;=16: a[i+3]+=a[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print (a[16])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545C84-4D22-0D69-AB00-42821FA0E374}"/>
              </a:ext>
            </a:extLst>
          </p:cNvPr>
          <p:cNvSpPr txBox="1"/>
          <p:nvPr/>
        </p:nvSpPr>
        <p:spPr>
          <a:xfrm>
            <a:off x="4860032" y="3429000"/>
            <a:ext cx="4576712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def f(x, y):</a:t>
            </a:r>
          </a:p>
          <a:p>
            <a:r>
              <a:rPr lang="en-US" dirty="0"/>
              <a:t>    if x &gt; y or x == 6 or x == 12:</a:t>
            </a:r>
          </a:p>
          <a:p>
            <a:r>
              <a:rPr lang="en-US" dirty="0"/>
              <a:t>        return 0</a:t>
            </a:r>
          </a:p>
          <a:p>
            <a:r>
              <a:rPr lang="en-US" dirty="0"/>
              <a:t>    if x == y:</a:t>
            </a:r>
          </a:p>
          <a:p>
            <a:r>
              <a:rPr lang="en-US" dirty="0"/>
              <a:t>        return 1</a:t>
            </a:r>
          </a:p>
          <a:p>
            <a:r>
              <a:rPr lang="en-US" dirty="0"/>
              <a:t>    return f(x + 1, y) + f(x * 2, y) + f(x + 3, y)</a:t>
            </a:r>
          </a:p>
          <a:p>
            <a:r>
              <a:rPr lang="en-US" dirty="0"/>
              <a:t>print(f(3, 16))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F32FCDB-BA10-C3D4-9EB2-AE486BC1B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1448" y="3861048"/>
            <a:ext cx="1322947" cy="92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46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4CE0A49A-D0D4-3249-E9DB-FD4B97E03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3928" y="476672"/>
            <a:ext cx="2530624" cy="4606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№ </a:t>
            </a:r>
            <a:r>
              <a:rPr lang="en-US" dirty="0"/>
              <a:t>3</a:t>
            </a:r>
            <a:endParaRPr lang="ru-RU" dirty="0"/>
          </a:p>
        </p:txBody>
      </p:sp>
      <p:sp>
        <p:nvSpPr>
          <p:cNvPr id="11" name="Объект 3">
            <a:extLst>
              <a:ext uri="{FF2B5EF4-FFF2-40B4-BE49-F238E27FC236}">
                <a16:creationId xmlns:a16="http://schemas.microsoft.com/office/drawing/2014/main" id="{D31F42F8-B283-58A5-4D07-09C18EC0C18C}"/>
              </a:ext>
            </a:extLst>
          </p:cNvPr>
          <p:cNvSpPr txBox="1">
            <a:spLocks/>
          </p:cNvSpPr>
          <p:nvPr/>
        </p:nvSpPr>
        <p:spPr>
          <a:xfrm>
            <a:off x="6876256" y="5949280"/>
            <a:ext cx="864096" cy="460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520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952AF95-6A7E-B7A8-AA0C-850F5EED7D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1052736"/>
            <a:ext cx="9144000" cy="16032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ED0AD5-606B-C8B2-15FA-CB299B9A13AE}"/>
              </a:ext>
            </a:extLst>
          </p:cNvPr>
          <p:cNvSpPr txBox="1"/>
          <p:nvPr/>
        </p:nvSpPr>
        <p:spPr>
          <a:xfrm>
            <a:off x="611560" y="2924943"/>
            <a:ext cx="496855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a=[0]*100</a:t>
            </a:r>
          </a:p>
          <a:p>
            <a:r>
              <a:rPr lang="en-US" dirty="0"/>
              <a:t>a[3]=1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(1,10):</a:t>
            </a:r>
          </a:p>
          <a:p>
            <a:r>
              <a:rPr lang="en-US" dirty="0"/>
              <a:t>    if i+1&lt;=9: a[i+1]+=a[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i+2&lt;=9: a[i+2]+=a[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(9,21):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 ==14: a[</a:t>
            </a:r>
            <a:r>
              <a:rPr lang="en-US" dirty="0" err="1"/>
              <a:t>i</a:t>
            </a:r>
            <a:r>
              <a:rPr lang="en-US" dirty="0"/>
              <a:t>]=0</a:t>
            </a:r>
          </a:p>
          <a:p>
            <a:r>
              <a:rPr lang="en-US" dirty="0"/>
              <a:t>    if i+1&lt;=20: a[i+1]+=a[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i+2&lt;=20: a[i+2]+=a[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print (a[20])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B2882A-7139-0AD4-7AD1-6DB0B9C1B76D}"/>
              </a:ext>
            </a:extLst>
          </p:cNvPr>
          <p:cNvSpPr txBox="1"/>
          <p:nvPr/>
        </p:nvSpPr>
        <p:spPr>
          <a:xfrm>
            <a:off x="5553653" y="3186319"/>
            <a:ext cx="489386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def f(x, y): </a:t>
            </a:r>
          </a:p>
          <a:p>
            <a:r>
              <a:rPr lang="en-US" dirty="0"/>
              <a:t>    if x &gt; y or x == 15:</a:t>
            </a:r>
          </a:p>
          <a:p>
            <a:r>
              <a:rPr lang="en-US" dirty="0"/>
              <a:t>        return 0</a:t>
            </a:r>
          </a:p>
          <a:p>
            <a:r>
              <a:rPr lang="en-US" dirty="0"/>
              <a:t>    if x == y:</a:t>
            </a:r>
          </a:p>
          <a:p>
            <a:r>
              <a:rPr lang="en-US" dirty="0"/>
              <a:t>        return 1</a:t>
            </a:r>
          </a:p>
          <a:p>
            <a:r>
              <a:rPr lang="en-US" dirty="0"/>
              <a:t>    return f(x + 1, y) + f(x + 2, y)</a:t>
            </a:r>
          </a:p>
          <a:p>
            <a:r>
              <a:rPr lang="en-US" dirty="0"/>
              <a:t>print(f(3, 9) * f(9, 20))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9BF4DE0-7D9B-B0A1-393D-42F3D6D30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3738645"/>
            <a:ext cx="1322947" cy="92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54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4CE0A49A-D0D4-3249-E9DB-FD4B97E03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3928" y="476672"/>
            <a:ext cx="2530624" cy="46064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№ </a:t>
            </a:r>
            <a:r>
              <a:rPr lang="en-US" dirty="0"/>
              <a:t>4</a:t>
            </a:r>
            <a:endParaRPr lang="ru-RU" dirty="0"/>
          </a:p>
        </p:txBody>
      </p:sp>
      <p:sp>
        <p:nvSpPr>
          <p:cNvPr id="11" name="Объект 3">
            <a:extLst>
              <a:ext uri="{FF2B5EF4-FFF2-40B4-BE49-F238E27FC236}">
                <a16:creationId xmlns:a16="http://schemas.microsoft.com/office/drawing/2014/main" id="{D31F42F8-B283-58A5-4D07-09C18EC0C18C}"/>
              </a:ext>
            </a:extLst>
          </p:cNvPr>
          <p:cNvSpPr txBox="1">
            <a:spLocks/>
          </p:cNvSpPr>
          <p:nvPr/>
        </p:nvSpPr>
        <p:spPr>
          <a:xfrm>
            <a:off x="6876256" y="5949280"/>
            <a:ext cx="864096" cy="460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60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9C6AE6-0188-D9BA-25BE-7EC38A3C0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60" y="993046"/>
            <a:ext cx="9144000" cy="16585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2F98E2-6AC0-7F20-71E7-D2C85C37C10E}"/>
              </a:ext>
            </a:extLst>
          </p:cNvPr>
          <p:cNvSpPr txBox="1"/>
          <p:nvPr/>
        </p:nvSpPr>
        <p:spPr>
          <a:xfrm>
            <a:off x="539552" y="2651602"/>
            <a:ext cx="403244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a=[0]*100</a:t>
            </a:r>
          </a:p>
          <a:p>
            <a:r>
              <a:rPr lang="en-US" dirty="0"/>
              <a:t>a[2]=1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(2,8):</a:t>
            </a:r>
          </a:p>
          <a:p>
            <a:r>
              <a:rPr lang="en-US" dirty="0"/>
              <a:t>    if i+1&lt;=8: a[i+1]+=a[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i+2&lt;=8: a[i+2]+=a[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*3&lt;=8: a[</a:t>
            </a:r>
            <a:r>
              <a:rPr lang="en-US" dirty="0" err="1"/>
              <a:t>i</a:t>
            </a:r>
            <a:r>
              <a:rPr lang="en-US" dirty="0"/>
              <a:t>*3]+=a[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(8,10):</a:t>
            </a:r>
          </a:p>
          <a:p>
            <a:r>
              <a:rPr lang="en-US" dirty="0"/>
              <a:t>    if i+1&lt;=10: a[i+1]+=a[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i+2&lt;=10: a[i+2]+=a[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*3&lt;=10: a[</a:t>
            </a:r>
            <a:r>
              <a:rPr lang="en-US" dirty="0" err="1"/>
              <a:t>i</a:t>
            </a:r>
            <a:r>
              <a:rPr lang="en-US" dirty="0"/>
              <a:t>*3]+=a[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 (10,12):</a:t>
            </a:r>
          </a:p>
          <a:p>
            <a:r>
              <a:rPr lang="en-US" dirty="0"/>
              <a:t>    if i+1&lt;=12: a[i+1]+=a[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i+2&lt;=12: a[i+2]+=a[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*3&lt;=12: a[</a:t>
            </a:r>
            <a:r>
              <a:rPr lang="en-US" dirty="0" err="1"/>
              <a:t>i</a:t>
            </a:r>
            <a:r>
              <a:rPr lang="en-US" dirty="0"/>
              <a:t>*3]+=a[</a:t>
            </a:r>
            <a:r>
              <a:rPr lang="en-US" dirty="0" err="1"/>
              <a:t>i</a:t>
            </a:r>
            <a:r>
              <a:rPr lang="en-US" dirty="0"/>
              <a:t>]</a:t>
            </a:r>
          </a:p>
          <a:p>
            <a:r>
              <a:rPr lang="en-US" dirty="0"/>
              <a:t>print (a[12])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809EF9-9FA4-F497-9A43-A02497C23A45}"/>
              </a:ext>
            </a:extLst>
          </p:cNvPr>
          <p:cNvSpPr txBox="1"/>
          <p:nvPr/>
        </p:nvSpPr>
        <p:spPr>
          <a:xfrm>
            <a:off x="4788024" y="3009905"/>
            <a:ext cx="4810284" cy="2392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def f(x, y):</a:t>
            </a:r>
          </a:p>
          <a:p>
            <a:r>
              <a:rPr lang="en-US" dirty="0"/>
              <a:t>    if x &gt; y:</a:t>
            </a:r>
          </a:p>
          <a:p>
            <a:r>
              <a:rPr lang="en-US" dirty="0"/>
              <a:t>        return 0</a:t>
            </a:r>
          </a:p>
          <a:p>
            <a:r>
              <a:rPr lang="en-US" dirty="0"/>
              <a:t>    if x == y:</a:t>
            </a:r>
          </a:p>
          <a:p>
            <a:r>
              <a:rPr lang="en-US" dirty="0"/>
              <a:t>        return 1</a:t>
            </a:r>
          </a:p>
          <a:p>
            <a:r>
              <a:rPr lang="en-US" dirty="0"/>
              <a:t>    else:</a:t>
            </a:r>
          </a:p>
          <a:p>
            <a:r>
              <a:rPr lang="en-US" dirty="0"/>
              <a:t>        return f(x + 1, y) + f(x + 2, y) + f(x * 3, y)</a:t>
            </a:r>
          </a:p>
          <a:p>
            <a:r>
              <a:rPr lang="en-US" dirty="0"/>
              <a:t>print(f(2, 8) * f(8, 10) * f(10, 12))</a:t>
            </a:r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6A30D0D-D4D8-DF34-7082-08DD19798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5077" y="3743062"/>
            <a:ext cx="1322947" cy="92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08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2F3439-CA9F-48AC-A127-34583BA8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№ 5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BCC61B6-2FE0-77F4-8A03-B8606593DD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031" y="1124744"/>
            <a:ext cx="6330969" cy="252728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F4BB245-10A4-77EE-6F54-D9D1D168D449}"/>
              </a:ext>
            </a:extLst>
          </p:cNvPr>
          <p:cNvSpPr txBox="1"/>
          <p:nvPr/>
        </p:nvSpPr>
        <p:spPr>
          <a:xfrm>
            <a:off x="755576" y="3933056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def f(x, y):</a:t>
            </a:r>
          </a:p>
          <a:p>
            <a:r>
              <a:rPr lang="en-US" dirty="0"/>
              <a:t>    if x &gt; y or x==11: return 0</a:t>
            </a:r>
          </a:p>
          <a:p>
            <a:r>
              <a:rPr lang="en-US" dirty="0"/>
              <a:t>    if x == y: return 1</a:t>
            </a:r>
          </a:p>
          <a:p>
            <a:r>
              <a:rPr lang="en-US" dirty="0"/>
              <a:t>    return f(x + 1, y) + f(x * 2, y) + f(x **2, y)</a:t>
            </a:r>
          </a:p>
          <a:p>
            <a:r>
              <a:rPr lang="en-US" dirty="0"/>
              <a:t>print(f(2, 20))</a:t>
            </a:r>
          </a:p>
        </p:txBody>
      </p:sp>
      <p:sp>
        <p:nvSpPr>
          <p:cNvPr id="8" name="Объект 3">
            <a:extLst>
              <a:ext uri="{FF2B5EF4-FFF2-40B4-BE49-F238E27FC236}">
                <a16:creationId xmlns:a16="http://schemas.microsoft.com/office/drawing/2014/main" id="{4139917F-3956-FDCC-2187-4095026B1867}"/>
              </a:ext>
            </a:extLst>
          </p:cNvPr>
          <p:cNvSpPr txBox="1">
            <a:spLocks/>
          </p:cNvSpPr>
          <p:nvPr/>
        </p:nvSpPr>
        <p:spPr>
          <a:xfrm>
            <a:off x="6876256" y="5949280"/>
            <a:ext cx="864096" cy="46064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37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6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d93d21d45e4a6f1bf974f3b59492ca7c6c9cd1"/>
</p:tagLst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930</Words>
  <Application>Microsoft Office PowerPoint</Application>
  <PresentationFormat>Экран (4:3)</PresentationFormat>
  <Paragraphs>104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-apple-system</vt:lpstr>
      <vt:lpstr>Arial</vt:lpstr>
      <vt:lpstr>Calibri</vt:lpstr>
      <vt:lpstr>GraphikLCG-Regular</vt:lpstr>
      <vt:lpstr>inherit</vt:lpstr>
      <vt:lpstr>Monaco</vt:lpstr>
      <vt:lpstr>Source Code Pro</vt:lpstr>
      <vt:lpstr>Verdana</vt:lpstr>
      <vt:lpstr>Тема Office</vt:lpstr>
      <vt:lpstr>Оператор присваивания и ветвления</vt:lpstr>
      <vt:lpstr>def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№ 5</vt:lpstr>
    </vt:vector>
  </TitlesOfParts>
  <Company>http://presentation-creation.ru/</Company>
  <LinksUpToDate>false</LinksUpToDate>
  <SharedDoc>false</SharedDoc>
  <HyperlinkBase>http://presentation-creation.ru/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 Мобильная связь</dc:title>
  <dc:creator>obstinate</dc:creator>
  <dc:description>Шаблон презентации с сайта http://presentation-creation.ru</dc:description>
  <cp:lastModifiedBy>User</cp:lastModifiedBy>
  <cp:revision>104</cp:revision>
  <dcterms:created xsi:type="dcterms:W3CDTF">2017-02-11T17:45:41Z</dcterms:created>
  <dcterms:modified xsi:type="dcterms:W3CDTF">2024-09-24T09:07:27Z</dcterms:modified>
</cp:coreProperties>
</file>