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8" r:id="rId4"/>
    <p:sldId id="269" r:id="rId5"/>
    <p:sldId id="263" r:id="rId6"/>
    <p:sldId id="262" r:id="rId7"/>
    <p:sldId id="270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708920"/>
            <a:ext cx="6400800" cy="8640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http://presentation-creation.ru/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748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13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14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41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29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9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24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924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91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56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13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E63C0-FFC3-4FE3-802E-76FFA05CCEA7}" type="datetimeFigureOut">
              <a:rPr lang="ru-RU" smtClean="0"/>
              <a:pPr/>
              <a:t>15.09.2024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05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РЕКУРСИВНЫЕ АЛГОРИТМЫ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Задание № 16 ЕГЭ информатика</a:t>
            </a:r>
          </a:p>
        </p:txBody>
      </p:sp>
    </p:spTree>
    <p:extLst>
      <p:ext uri="{BB962C8B-B14F-4D97-AF65-F5344CB8AC3E}">
        <p14:creationId xmlns:p14="http://schemas.microsoft.com/office/powerpoint/2010/main" val="215085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A187B-B02D-84D8-59C7-AD6577A0E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 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4FE82D-86EC-1ADE-A47B-844DD5847F3D}"/>
              </a:ext>
            </a:extLst>
          </p:cNvPr>
          <p:cNvSpPr txBox="1"/>
          <p:nvPr/>
        </p:nvSpPr>
        <p:spPr>
          <a:xfrm>
            <a:off x="457200" y="3532607"/>
            <a:ext cx="500404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def f(n):</a:t>
            </a:r>
          </a:p>
          <a:p>
            <a:r>
              <a:rPr lang="en-US" sz="2800" dirty="0"/>
              <a:t>    if n==1:return 1</a:t>
            </a:r>
          </a:p>
          <a:p>
            <a:r>
              <a:rPr lang="en-US" sz="2800" dirty="0"/>
              <a:t>    if n&gt;1:return f(n-1)-2*g(n-1)</a:t>
            </a:r>
          </a:p>
          <a:p>
            <a:r>
              <a:rPr lang="en-US" sz="2800" dirty="0"/>
              <a:t>def g(n):</a:t>
            </a:r>
          </a:p>
          <a:p>
            <a:r>
              <a:rPr lang="en-US" sz="2800" dirty="0"/>
              <a:t>    if n==1:return 1</a:t>
            </a:r>
          </a:p>
          <a:p>
            <a:r>
              <a:rPr lang="en-US" sz="2800" dirty="0"/>
              <a:t>    if n&gt;1:return f(n-1)+2*g(n-1)</a:t>
            </a:r>
          </a:p>
          <a:p>
            <a:r>
              <a:rPr lang="en-US" sz="2800" dirty="0"/>
              <a:t>print (g(21))</a:t>
            </a:r>
            <a:endParaRPr lang="ru-RU" sz="2800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230E658-8906-6798-D15F-FA8B4C742A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397675"/>
            <a:ext cx="4414227" cy="194421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C906CCA-A6B1-852C-0E52-E5044D085453}"/>
              </a:ext>
            </a:extLst>
          </p:cNvPr>
          <p:cNvSpPr txBox="1"/>
          <p:nvPr/>
        </p:nvSpPr>
        <p:spPr>
          <a:xfrm>
            <a:off x="7020272" y="6352877"/>
            <a:ext cx="18722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Ответ: 802165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ECDCFF09-09A1-1DE2-944F-7A0ECD940F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7453" y="1786337"/>
            <a:ext cx="3515216" cy="42487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507393-E40C-E536-E9B0-6916B8C11ED6}"/>
              </a:ext>
            </a:extLst>
          </p:cNvPr>
          <p:cNvSpPr txBox="1"/>
          <p:nvPr/>
        </p:nvSpPr>
        <p:spPr>
          <a:xfrm>
            <a:off x="6444208" y="1384185"/>
            <a:ext cx="20162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</a:rPr>
              <a:t>С помощью </a:t>
            </a:r>
            <a:r>
              <a:rPr lang="en-US" b="1" dirty="0">
                <a:solidFill>
                  <a:srgbClr val="0070C0"/>
                </a:solidFill>
                <a:latin typeface="Calibri" panose="020F0502020204030204" pitchFamily="34" charset="0"/>
              </a:rPr>
              <a:t>Excel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98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62AF3F-CC87-4888-F859-666C768EE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 6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C02B18-81AA-F244-DB81-316CFC9B0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24" y="1268760"/>
            <a:ext cx="9144000" cy="13163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495EEE0-311C-2A32-8F54-DCAB48C7016D}"/>
              </a:ext>
            </a:extLst>
          </p:cNvPr>
          <p:cNvSpPr txBox="1"/>
          <p:nvPr/>
        </p:nvSpPr>
        <p:spPr>
          <a:xfrm>
            <a:off x="457200" y="2718586"/>
            <a:ext cx="656307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def f(n):</a:t>
            </a:r>
          </a:p>
          <a:p>
            <a:r>
              <a:rPr lang="en-US" sz="2800" dirty="0"/>
              <a:t>    if n&lt;=3:return 1</a:t>
            </a:r>
          </a:p>
          <a:p>
            <a:r>
              <a:rPr lang="en-US" sz="2800" dirty="0"/>
              <a:t>    if n&gt;3 and n%3==0:</a:t>
            </a:r>
            <a:r>
              <a:rPr lang="ru-RU" sz="2800" dirty="0"/>
              <a:t> </a:t>
            </a:r>
            <a:r>
              <a:rPr lang="en-US" sz="2800" dirty="0"/>
              <a:t>return f(n/3)+4*n</a:t>
            </a:r>
          </a:p>
          <a:p>
            <a:r>
              <a:rPr lang="en-US" sz="2800" dirty="0"/>
              <a:t>    if n&gt;3 and n%3!=0:</a:t>
            </a:r>
            <a:r>
              <a:rPr lang="ru-RU" sz="2800" dirty="0"/>
              <a:t> </a:t>
            </a:r>
            <a:r>
              <a:rPr lang="en-US" sz="2800" dirty="0"/>
              <a:t>return n*n*n-26</a:t>
            </a:r>
          </a:p>
          <a:p>
            <a:r>
              <a:rPr lang="en-US" sz="2800" dirty="0"/>
              <a:t>for n in range (1,10000):</a:t>
            </a:r>
          </a:p>
          <a:p>
            <a:r>
              <a:rPr lang="en-US" sz="2800" dirty="0"/>
              <a:t>    if f(n)&lt;300:</a:t>
            </a:r>
          </a:p>
          <a:p>
            <a:r>
              <a:rPr lang="en-US" sz="2800" dirty="0"/>
              <a:t>        print (n)</a:t>
            </a:r>
            <a:endParaRPr lang="ru-RU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A0647D-2D51-614A-9C51-9E5226662B08}"/>
              </a:ext>
            </a:extLst>
          </p:cNvPr>
          <p:cNvSpPr txBox="1"/>
          <p:nvPr/>
        </p:nvSpPr>
        <p:spPr>
          <a:xfrm>
            <a:off x="7596336" y="6183252"/>
            <a:ext cx="12058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Ответ: 36</a:t>
            </a:r>
          </a:p>
        </p:txBody>
      </p:sp>
    </p:spTree>
    <p:extLst>
      <p:ext uri="{BB962C8B-B14F-4D97-AF65-F5344CB8AC3E}">
        <p14:creationId xmlns:p14="http://schemas.microsoft.com/office/powerpoint/2010/main" val="24715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DA43B0-3B27-5D58-AE87-875C1056C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YS Text"/>
              </a:rPr>
              <a:t>Рекурсия — это техника в программировании, при которой функция вызывает сама себя для решения подзадачи, которая является частью исходной задачи.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05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A48E8-BAA9-479F-9552-8B2CAC2A5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E56AD9-2C8E-7F97-8540-4CF58CBD6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Функция (</a:t>
            </a:r>
            <a:r>
              <a:rPr lang="ru-RU" b="1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def</a:t>
            </a:r>
            <a:r>
              <a:rPr lang="ru-RU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) в Python — это фрагмент кода, который выполняет определённые операции и отдаёт результат. </a:t>
            </a:r>
            <a:endParaRPr lang="en-US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GraphikLCG-Regular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GraphikLCG-Regular"/>
            </a:endParaRPr>
          </a:p>
          <a:p>
            <a:pPr marL="0" indent="0">
              <a:buNone/>
            </a:pPr>
            <a:endParaRPr lang="ru-RU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GraphikLCG-Regular"/>
            </a:endParaRPr>
          </a:p>
          <a:p>
            <a:pPr marL="0" indent="0" algn="ctr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Его можно написать один раз и </a:t>
            </a:r>
            <a:r>
              <a:rPr lang="ru-RU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переиспользовать</a:t>
            </a:r>
            <a:r>
              <a:rPr lang="ru-RU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 во всей программе. 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8283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073B317-4A04-D4BE-0F98-E5D9395B3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764704"/>
            <a:ext cx="8661648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return()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 </a:t>
            </a:r>
            <a:r>
              <a:rPr lang="ru-RU" sz="24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-apple-system"/>
              </a:rPr>
              <a:t>завершает </a:t>
            </a:r>
            <a:r>
              <a:rPr lang="ru-RU" sz="2400" dirty="0">
                <a:solidFill>
                  <a:srgbClr val="242424"/>
                </a:solidFill>
                <a:highlight>
                  <a:srgbClr val="FFFFFF"/>
                </a:highlight>
                <a:latin typeface="-apple-system"/>
              </a:rPr>
              <a:t>вызов функции и </a:t>
            </a:r>
            <a:r>
              <a:rPr lang="ru-RU" sz="24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-apple-system"/>
              </a:rPr>
              <a:t>возвращает результат вызывающей стороне. Это ключевой компонент любой функции или метода в коде, который включает в себя ключевое слово</a:t>
            </a:r>
            <a:r>
              <a:rPr lang="en-US" sz="2400" dirty="0">
                <a:solidFill>
                  <a:srgbClr val="242424"/>
                </a:solidFill>
                <a:highlight>
                  <a:srgbClr val="FFFFFF"/>
                </a:highlight>
                <a:latin typeface="-apple-system"/>
              </a:rPr>
              <a:t>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</a:t>
            </a:r>
            <a:r>
              <a:rPr lang="en-US" sz="24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-apple-system"/>
              </a:rPr>
              <a:t> </a:t>
            </a:r>
            <a:r>
              <a:rPr lang="ru-RU" sz="24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-apple-system"/>
              </a:rPr>
              <a:t>и значение, которое будет возвращено после этого. </a:t>
            </a:r>
            <a:endParaRPr lang="en-US" sz="2400" b="0" i="0" dirty="0">
              <a:solidFill>
                <a:srgbClr val="242424"/>
              </a:solidFill>
              <a:effectLst/>
              <a:highlight>
                <a:srgbClr val="FFFFFF"/>
              </a:highlight>
              <a:latin typeface="-apple-system"/>
            </a:endParaRPr>
          </a:p>
          <a:p>
            <a:pPr marL="0" indent="0">
              <a:buNone/>
            </a:pPr>
            <a:endParaRPr lang="en-US" sz="2400" b="0" i="0" dirty="0">
              <a:solidFill>
                <a:srgbClr val="242424"/>
              </a:solidFill>
              <a:effectLst/>
              <a:highlight>
                <a:srgbClr val="FFFFFF"/>
              </a:highlight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-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Код после 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return()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 не выполняется</a:t>
            </a:r>
            <a:endParaRPr kumimoji="0" lang="en-US" altLang="ru-RU" sz="24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 - 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return()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 не может быть использован вне функции</a:t>
            </a:r>
            <a:endParaRPr kumimoji="0" lang="en-US" altLang="ru-RU" sz="24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ru-RU" sz="2400" dirty="0">
                <a:solidFill>
                  <a:srgbClr val="242424"/>
                </a:solidFill>
                <a:latin typeface="-apple-system"/>
              </a:rPr>
              <a:t>-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Если 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return()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 не содержит никакого выражения, то возвращается значение 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None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.</a:t>
            </a:r>
            <a:endParaRPr kumimoji="0" lang="en-US" altLang="ru-RU" sz="24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24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286491"/>
                </a:solidFill>
                <a:effectLst/>
                <a:highlight>
                  <a:srgbClr val="F7F7FA"/>
                </a:highlight>
                <a:latin typeface="inherit"/>
              </a:rPr>
              <a:t>def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 </a:t>
            </a:r>
            <a:r>
              <a:rPr lang="en-US" sz="2400" b="1" i="0" dirty="0" err="1">
                <a:solidFill>
                  <a:srgbClr val="0086B3"/>
                </a:solidFill>
                <a:effectLst/>
                <a:highlight>
                  <a:srgbClr val="F7F7FA"/>
                </a:highlight>
                <a:latin typeface="inherit"/>
              </a:rPr>
              <a:t>func_name</a:t>
            </a:r>
            <a:r>
              <a:rPr lang="en-US" sz="2400" b="1" i="0" dirty="0">
                <a:solidFill>
                  <a:srgbClr val="777777"/>
                </a:solidFill>
                <a:effectLst/>
                <a:highlight>
                  <a:srgbClr val="F7F7FA"/>
                </a:highlight>
                <a:latin typeface="inherit"/>
              </a:rPr>
              <a:t>()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:</a:t>
            </a:r>
            <a:endParaRPr lang="en-US" sz="2400" b="1" dirty="0">
              <a:solidFill>
                <a:srgbClr val="AAAAAA"/>
              </a:solidFill>
              <a:highlight>
                <a:srgbClr val="F7F7FA"/>
              </a:highlight>
              <a:latin typeface="Source Code Pro" panose="020F0502020204030204" pitchFamily="49" charset="0"/>
            </a:endParaRP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AAAAAA"/>
                </a:solidFill>
                <a:effectLst/>
                <a:highlight>
                  <a:srgbClr val="F7F7FA"/>
                </a:highlight>
                <a:latin typeface="Source Code Pro" panose="020F0502020204030204" pitchFamily="49" charset="0"/>
              </a:rPr>
              <a:t>   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...</a:t>
            </a:r>
            <a:endParaRPr lang="en-US" sz="2400" b="1" i="0" dirty="0">
              <a:solidFill>
                <a:srgbClr val="AAAAAA"/>
              </a:solidFill>
              <a:effectLst/>
              <a:highlight>
                <a:srgbClr val="F7F7FA"/>
              </a:highlight>
              <a:latin typeface="Source Code Pro" panose="020F0502020204030204" pitchFamily="49" charset="0"/>
            </a:endParaRP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286491"/>
                </a:solidFill>
                <a:effectLst/>
                <a:highlight>
                  <a:srgbClr val="F7F7FA"/>
                </a:highlight>
                <a:latin typeface="inherit"/>
              </a:rPr>
              <a:t>        return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 </a:t>
            </a:r>
            <a:r>
              <a:rPr lang="en-US" sz="2400" b="1" i="0" dirty="0">
                <a:solidFill>
                  <a:srgbClr val="777777"/>
                </a:solidFill>
                <a:effectLst/>
                <a:highlight>
                  <a:srgbClr val="F7F7FA"/>
                </a:highlight>
                <a:latin typeface="inherit"/>
              </a:rPr>
              <a:t>[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expression</a:t>
            </a:r>
            <a:r>
              <a:rPr lang="en-US" sz="2400" b="1" i="0" dirty="0">
                <a:solidFill>
                  <a:srgbClr val="777777"/>
                </a:solidFill>
                <a:effectLst/>
                <a:highlight>
                  <a:srgbClr val="F7F7FA"/>
                </a:highlight>
                <a:latin typeface="inherit"/>
              </a:rPr>
              <a:t>]</a:t>
            </a:r>
            <a:endParaRPr lang="en-US" sz="2400" b="1" i="0" dirty="0">
              <a:solidFill>
                <a:srgbClr val="AAAAAA"/>
              </a:solidFill>
              <a:effectLst/>
              <a:highlight>
                <a:srgbClr val="F7F7FA"/>
              </a:highlight>
              <a:latin typeface="Source Code Pro" panose="020F0502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ru-RU" dirty="0">
              <a:solidFill>
                <a:srgbClr val="242424"/>
              </a:solidFill>
              <a:latin typeface="-apple-system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en-US" dirty="0">
              <a:solidFill>
                <a:srgbClr val="242424"/>
              </a:solidFill>
              <a:highlight>
                <a:srgbClr val="FFFFFF"/>
              </a:highlight>
              <a:latin typeface="-apple-system"/>
            </a:endParaRPr>
          </a:p>
          <a:p>
            <a:pPr marL="0" indent="0">
              <a:buNone/>
            </a:pPr>
            <a:endParaRPr lang="en-US" b="0" i="0" dirty="0">
              <a:solidFill>
                <a:srgbClr val="242424"/>
              </a:solidFill>
              <a:effectLst/>
              <a:highlight>
                <a:srgbClr val="FFFFFF"/>
              </a:highlight>
              <a:latin typeface="-apple-system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88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A24FB2-F3E1-14B7-B346-54B1D2E3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 </a:t>
            </a:r>
            <a:r>
              <a:rPr lang="en-US" dirty="0"/>
              <a:t>1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AC195C-E79D-3C9A-0067-EB70FD3F723C}"/>
              </a:ext>
            </a:extLst>
          </p:cNvPr>
          <p:cNvSpPr txBox="1"/>
          <p:nvPr/>
        </p:nvSpPr>
        <p:spPr>
          <a:xfrm>
            <a:off x="1187624" y="2924944"/>
            <a:ext cx="676875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def f(n):</a:t>
            </a:r>
          </a:p>
          <a:p>
            <a:r>
              <a:rPr lang="en-US" sz="2800" dirty="0"/>
              <a:t>    if n == 1:</a:t>
            </a:r>
          </a:p>
          <a:p>
            <a:r>
              <a:rPr lang="en-US" sz="2800" dirty="0"/>
              <a:t>        return 1</a:t>
            </a:r>
          </a:p>
          <a:p>
            <a:r>
              <a:rPr lang="en-US" sz="2800" dirty="0"/>
              <a:t>    if n == 2:</a:t>
            </a:r>
          </a:p>
          <a:p>
            <a:r>
              <a:rPr lang="en-US" sz="2800" dirty="0"/>
              <a:t>        return 3</a:t>
            </a:r>
          </a:p>
          <a:p>
            <a:r>
              <a:rPr lang="en-US" sz="2800" dirty="0"/>
              <a:t>    if n &gt; 2:</a:t>
            </a:r>
          </a:p>
          <a:p>
            <a:r>
              <a:rPr lang="en-US" sz="2800" dirty="0"/>
              <a:t>        return f(n-1) * n + f(n-2) * (n-1)</a:t>
            </a:r>
          </a:p>
          <a:p>
            <a:r>
              <a:rPr lang="en-US" sz="2800" dirty="0"/>
              <a:t>print(f(5))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2E2451B-F022-A83A-7879-A4BD8C3CD5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72" y="1417638"/>
            <a:ext cx="7704856" cy="14469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8FB0FC-D699-6687-4B1C-74F262B0A9B0}"/>
              </a:ext>
            </a:extLst>
          </p:cNvPr>
          <p:cNvSpPr txBox="1"/>
          <p:nvPr/>
        </p:nvSpPr>
        <p:spPr>
          <a:xfrm>
            <a:off x="7236296" y="6101713"/>
            <a:ext cx="16561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Ответ: 309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57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A24FB2-F3E1-14B7-B346-54B1D2E3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 </a:t>
            </a:r>
            <a:r>
              <a:rPr lang="en-US" dirty="0"/>
              <a:t>2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035EDC-6767-2C53-42E4-7C9B592AC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402768"/>
            <a:ext cx="8143756" cy="13681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AC195C-E79D-3C9A-0067-EB70FD3F723C}"/>
              </a:ext>
            </a:extLst>
          </p:cNvPr>
          <p:cNvSpPr txBox="1"/>
          <p:nvPr/>
        </p:nvSpPr>
        <p:spPr>
          <a:xfrm>
            <a:off x="971600" y="3023948"/>
            <a:ext cx="4572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def f(n):</a:t>
            </a:r>
          </a:p>
          <a:p>
            <a:r>
              <a:rPr lang="en-US" sz="2800" dirty="0"/>
              <a:t>    if n == 1:</a:t>
            </a:r>
          </a:p>
          <a:p>
            <a:r>
              <a:rPr lang="en-US" sz="2800" dirty="0"/>
              <a:t>        return 1</a:t>
            </a:r>
          </a:p>
          <a:p>
            <a:r>
              <a:rPr lang="en-US" sz="2800" dirty="0"/>
              <a:t>    if n % 2 == 0:</a:t>
            </a:r>
          </a:p>
          <a:p>
            <a:r>
              <a:rPr lang="en-US" sz="2800" dirty="0"/>
              <a:t>        return n + f(n-1)</a:t>
            </a:r>
          </a:p>
          <a:p>
            <a:r>
              <a:rPr lang="en-US" sz="2800" dirty="0"/>
              <a:t>    if n&gt;1 and n % 2 != 0:</a:t>
            </a:r>
          </a:p>
          <a:p>
            <a:r>
              <a:rPr lang="en-US" sz="2800" dirty="0"/>
              <a:t>        return 2 * f(n-2)</a:t>
            </a:r>
          </a:p>
          <a:p>
            <a:r>
              <a:rPr lang="en-US" sz="2800" dirty="0"/>
              <a:t>print(f(26))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60E0A5-E229-2D8D-3260-761D1EF1DD3E}"/>
              </a:ext>
            </a:extLst>
          </p:cNvPr>
          <p:cNvSpPr txBox="1"/>
          <p:nvPr/>
        </p:nvSpPr>
        <p:spPr>
          <a:xfrm>
            <a:off x="6876256" y="6101713"/>
            <a:ext cx="20162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Ответ: 4122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77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2DF8F8D-B76A-BD34-4D9E-07B5FDEC0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47667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irce"/>
              </a:rPr>
              <a:t>По умолчанию глубина рекурсии в языке Питон ограничена 1000 вызовов. Это ограничение можно поднять при помощи функции  </a:t>
            </a:r>
            <a:r>
              <a:rPr lang="ru-RU" b="1" i="0" dirty="0" err="1">
                <a:solidFill>
                  <a:srgbClr val="0070C0"/>
                </a:solidFill>
                <a:effectLst/>
                <a:highlight>
                  <a:srgbClr val="FFFFFF"/>
                </a:highlight>
                <a:latin typeface="Circe"/>
              </a:rPr>
              <a:t>setrecursionlimit</a:t>
            </a:r>
            <a:r>
              <a:rPr lang="ru-RU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irce"/>
              </a:rPr>
              <a:t> из модуля </a:t>
            </a:r>
            <a:r>
              <a:rPr lang="ru-RU" b="0" i="0" dirty="0" err="1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irce"/>
              </a:rPr>
              <a:t>system</a:t>
            </a:r>
            <a:r>
              <a:rPr lang="ru-RU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irce"/>
              </a:rPr>
              <a:t>. Например, чтобы увеличить возможную глубину рекурсии до 10000 нужно в начале программы выполнить две инструкции: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6BE1FE-71F0-2D1D-7A4E-EA30EE6B39B9}"/>
              </a:ext>
            </a:extLst>
          </p:cNvPr>
          <p:cNvSpPr txBox="1"/>
          <p:nvPr/>
        </p:nvSpPr>
        <p:spPr>
          <a:xfrm>
            <a:off x="1547664" y="4402470"/>
            <a:ext cx="66247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from sys import*</a:t>
            </a:r>
          </a:p>
          <a:p>
            <a:r>
              <a:rPr lang="en-US" sz="3600" dirty="0"/>
              <a:t>setrecursionlimit(10000)</a:t>
            </a:r>
          </a:p>
        </p:txBody>
      </p:sp>
    </p:spTree>
    <p:extLst>
      <p:ext uri="{BB962C8B-B14F-4D97-AF65-F5344CB8AC3E}">
        <p14:creationId xmlns:p14="http://schemas.microsoft.com/office/powerpoint/2010/main" val="904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B4FDB5-4B16-8644-D8A9-A1364AB29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-31583"/>
            <a:ext cx="8229600" cy="1143000"/>
          </a:xfrm>
        </p:spPr>
        <p:txBody>
          <a:bodyPr/>
          <a:lstStyle/>
          <a:p>
            <a:r>
              <a:rPr lang="ru-RU" dirty="0"/>
              <a:t>№ 3 (демо 2024)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8BAEB8-0A28-D999-A971-995B5958E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968" y="836712"/>
            <a:ext cx="7078063" cy="175284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1E81858-4EE9-018C-7B1C-38CD5FCC0456}"/>
              </a:ext>
            </a:extLst>
          </p:cNvPr>
          <p:cNvSpPr txBox="1"/>
          <p:nvPr/>
        </p:nvSpPr>
        <p:spPr>
          <a:xfrm>
            <a:off x="395536" y="2924944"/>
            <a:ext cx="604867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from sys import*</a:t>
            </a:r>
          </a:p>
          <a:p>
            <a:r>
              <a:rPr lang="en-US" sz="2800" dirty="0"/>
              <a:t>setrecursionlimit(10000)</a:t>
            </a:r>
          </a:p>
          <a:p>
            <a:r>
              <a:rPr lang="en-US" sz="2800" dirty="0"/>
              <a:t>def f(n):</a:t>
            </a:r>
          </a:p>
          <a:p>
            <a:r>
              <a:rPr lang="en-US" sz="2800" dirty="0"/>
              <a:t>    if n&gt;2024:</a:t>
            </a:r>
          </a:p>
          <a:p>
            <a:r>
              <a:rPr lang="en-US" sz="2800" dirty="0"/>
              <a:t>        return n</a:t>
            </a:r>
          </a:p>
          <a:p>
            <a:r>
              <a:rPr lang="en-US" sz="2800" dirty="0"/>
              <a:t>    if n&lt;=2024:</a:t>
            </a:r>
          </a:p>
          <a:p>
            <a:r>
              <a:rPr lang="en-US" sz="2800" dirty="0"/>
              <a:t>        return n*f(n+1)</a:t>
            </a:r>
          </a:p>
          <a:p>
            <a:r>
              <a:rPr lang="en-US" sz="2800" dirty="0"/>
              <a:t>print(f(2022)/f(2024))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211880-D868-B198-DC83-213D5A8239F9}"/>
              </a:ext>
            </a:extLst>
          </p:cNvPr>
          <p:cNvSpPr txBox="1"/>
          <p:nvPr/>
        </p:nvSpPr>
        <p:spPr>
          <a:xfrm>
            <a:off x="6876256" y="6233541"/>
            <a:ext cx="20628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Ответ: 4090506</a:t>
            </a:r>
            <a:r>
              <a:rPr lang="ru-RU" sz="2400" b="1" dirty="0"/>
              <a:t>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134D3A4-F1FB-B504-1F00-2C89E3488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3103762"/>
            <a:ext cx="3105583" cy="15908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3456C7-099D-A34F-9000-A58ABEADC876}"/>
              </a:ext>
            </a:extLst>
          </p:cNvPr>
          <p:cNvSpPr txBox="1"/>
          <p:nvPr/>
        </p:nvSpPr>
        <p:spPr>
          <a:xfrm>
            <a:off x="6372200" y="2615827"/>
            <a:ext cx="20628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</a:rPr>
              <a:t>С помощью </a:t>
            </a:r>
            <a:r>
              <a:rPr lang="en-US" b="1" dirty="0">
                <a:solidFill>
                  <a:srgbClr val="0070C0"/>
                </a:solidFill>
                <a:latin typeface="Calibri" panose="020F0502020204030204" pitchFamily="34" charset="0"/>
              </a:rPr>
              <a:t>Excel</a:t>
            </a:r>
            <a:r>
              <a:rPr lang="ru-RU" sz="2400" b="1" dirty="0"/>
              <a:t> 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73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A48126-B0B1-B169-2400-CA83247BA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906" y="0"/>
            <a:ext cx="8229600" cy="1143000"/>
          </a:xfrm>
        </p:spPr>
        <p:txBody>
          <a:bodyPr/>
          <a:lstStyle/>
          <a:p>
            <a:r>
              <a:rPr lang="ru-RU" dirty="0"/>
              <a:t>№ 4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1C6E5B-AF75-FFB6-38B4-5F069952D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322764"/>
            <a:ext cx="7632848" cy="16194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E7CFDAB-9090-D07C-2F17-A92A3B931330}"/>
              </a:ext>
            </a:extLst>
          </p:cNvPr>
          <p:cNvSpPr txBox="1"/>
          <p:nvPr/>
        </p:nvSpPr>
        <p:spPr>
          <a:xfrm>
            <a:off x="460690" y="2974158"/>
            <a:ext cx="4572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from sys import*</a:t>
            </a:r>
          </a:p>
          <a:p>
            <a:r>
              <a:rPr lang="en-US" sz="2800" dirty="0"/>
              <a:t>setrecursionlimit(10000)</a:t>
            </a:r>
          </a:p>
          <a:p>
            <a:r>
              <a:rPr lang="en-US" sz="2800" dirty="0"/>
              <a:t>def f(n):</a:t>
            </a:r>
          </a:p>
          <a:p>
            <a:r>
              <a:rPr lang="en-US" sz="2800" dirty="0"/>
              <a:t>    if n&lt;7:</a:t>
            </a:r>
          </a:p>
          <a:p>
            <a:r>
              <a:rPr lang="en-US" sz="2800" dirty="0"/>
              <a:t>        return 7</a:t>
            </a:r>
          </a:p>
          <a:p>
            <a:r>
              <a:rPr lang="en-US" sz="2800" dirty="0"/>
              <a:t>    if n&gt;=7:</a:t>
            </a:r>
          </a:p>
          <a:p>
            <a:r>
              <a:rPr lang="en-US" sz="2800" dirty="0"/>
              <a:t>        return n+1+f(n-2)</a:t>
            </a:r>
          </a:p>
          <a:p>
            <a:r>
              <a:rPr lang="en-US" sz="2800" dirty="0"/>
              <a:t>print(f(2024)-f(2020))</a:t>
            </a:r>
            <a:endParaRPr lang="ru-RU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454EF3-7A52-F500-9DDC-57A1F1655726}"/>
              </a:ext>
            </a:extLst>
          </p:cNvPr>
          <p:cNvSpPr txBox="1"/>
          <p:nvPr/>
        </p:nvSpPr>
        <p:spPr>
          <a:xfrm>
            <a:off x="7027126" y="5949280"/>
            <a:ext cx="16561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</a:rPr>
              <a:t>Ответ: </a:t>
            </a:r>
            <a:r>
              <a:rPr lang="ru-RU" sz="1800" b="1" i="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40</a:t>
            </a:r>
            <a:r>
              <a:rPr lang="en-US" sz="1800" b="1" i="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48</a:t>
            </a:r>
            <a:r>
              <a:rPr lang="ru-RU" sz="2400" b="1" dirty="0"/>
              <a:t>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9DC8753-ACE3-E149-AE6C-CB6443414F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7502" y="3368549"/>
            <a:ext cx="2715004" cy="20862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C805A6-A42A-73A8-87A0-5AD03CF73311}"/>
              </a:ext>
            </a:extLst>
          </p:cNvPr>
          <p:cNvSpPr txBox="1"/>
          <p:nvPr/>
        </p:nvSpPr>
        <p:spPr>
          <a:xfrm>
            <a:off x="6372200" y="2955878"/>
            <a:ext cx="20162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</a:rPr>
              <a:t>С помощью </a:t>
            </a:r>
            <a:r>
              <a:rPr lang="en-US" b="1" dirty="0">
                <a:solidFill>
                  <a:srgbClr val="0070C0"/>
                </a:solidFill>
                <a:latin typeface="Calibri" panose="020F0502020204030204" pitchFamily="34" charset="0"/>
              </a:rPr>
              <a:t>Excel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99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d93d21d45e4a6f1bf974f3b59492ca7c6c9cd1"/>
</p:tagLst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</TotalTime>
  <Words>576</Words>
  <Application>Microsoft Office PowerPoint</Application>
  <PresentationFormat>Экран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-apple-system</vt:lpstr>
      <vt:lpstr>Arial</vt:lpstr>
      <vt:lpstr>Calibri</vt:lpstr>
      <vt:lpstr>Circe</vt:lpstr>
      <vt:lpstr>GraphikLCG-Regular</vt:lpstr>
      <vt:lpstr>inherit</vt:lpstr>
      <vt:lpstr>Monaco</vt:lpstr>
      <vt:lpstr>Source Code Pro</vt:lpstr>
      <vt:lpstr>YS Text</vt:lpstr>
      <vt:lpstr>Тема Office</vt:lpstr>
      <vt:lpstr>РЕКУРСИВНЫЕ АЛГОРИТМЫ</vt:lpstr>
      <vt:lpstr>Презентация PowerPoint</vt:lpstr>
      <vt:lpstr>def</vt:lpstr>
      <vt:lpstr>Презентация PowerPoint</vt:lpstr>
      <vt:lpstr>№ 1</vt:lpstr>
      <vt:lpstr>№ 2</vt:lpstr>
      <vt:lpstr>Презентация PowerPoint</vt:lpstr>
      <vt:lpstr>№ 3 (демо 2024)</vt:lpstr>
      <vt:lpstr>№ 4</vt:lpstr>
      <vt:lpstr>№ 5</vt:lpstr>
      <vt:lpstr>№ 6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 Мобильная связь</dc:title>
  <dc:creator>obstinate</dc:creator>
  <dc:description>Шаблон презентации с сайта http://presentation-creation.ru</dc:description>
  <cp:lastModifiedBy>User</cp:lastModifiedBy>
  <cp:revision>104</cp:revision>
  <dcterms:created xsi:type="dcterms:W3CDTF">2017-02-11T17:45:41Z</dcterms:created>
  <dcterms:modified xsi:type="dcterms:W3CDTF">2024-09-15T20:22:47Z</dcterms:modified>
</cp:coreProperties>
</file>