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8" r:id="rId4"/>
    <p:sldId id="269" r:id="rId5"/>
    <p:sldId id="284" r:id="rId6"/>
    <p:sldId id="286" r:id="rId7"/>
    <p:sldId id="272" r:id="rId8"/>
    <p:sldId id="271" r:id="rId9"/>
    <p:sldId id="287" r:id="rId10"/>
    <p:sldId id="288" r:id="rId11"/>
    <p:sldId id="289" r:id="rId12"/>
    <p:sldId id="281" r:id="rId13"/>
    <p:sldId id="290" r:id="rId14"/>
    <p:sldId id="291" r:id="rId15"/>
    <p:sldId id="282" r:id="rId16"/>
    <p:sldId id="292" r:id="rId17"/>
    <p:sldId id="293" r:id="rId18"/>
    <p:sldId id="279" r:id="rId19"/>
    <p:sldId id="283" r:id="rId2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CCCCFF"/>
    <a:srgbClr val="CC99FF"/>
    <a:srgbClr val="6600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u_sosh19sp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178" y="836712"/>
            <a:ext cx="6429420" cy="2331690"/>
          </a:xfrm>
        </p:spPr>
        <p:txBody>
          <a:bodyPr anchor="ctr"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СЕРГИЕВО-ПОСАДСКОГО ГОРОДСКОГО ОКРУГА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19 ИМЕНИ ГЕРОЯ СОВЕТСКОГО СОЮЗА М.К.НЕХАЕВА»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141300,  г. Сергиев Посад, ул.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Л.Булавина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д.6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8(496)542-93-09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mou_sosh19sp@mail.ru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45224"/>
            <a:ext cx="5500726" cy="720080"/>
          </a:xfrm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Вакина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Игоревна, учитель математики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52" y="256490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Простоквашино. Уравнение и его корни»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4790DCAE-463F-4789-994B-7B858B2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Определите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, является ли данная запись уравнением:</a:t>
            </a:r>
          </a:p>
          <a:p>
            <a:pPr algn="ctr"/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а) 2х + 3 = 18;</a:t>
            </a: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б</a:t>
            </a:r>
            <a:r>
              <a:rPr lang="ru-RU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)  -4 + 12 = 8;</a:t>
            </a: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в)  14х – 78 = - 3;</a:t>
            </a: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г</a:t>
            </a:r>
            <a:r>
              <a:rPr lang="ru-RU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)  7х – 5;</a:t>
            </a: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>д)  х- 15= 25 + 3х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27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46D51064-62E9-463D-9C69-D92348363594}"/>
                  </a:ext>
                </a:extLst>
              </p:cNvPr>
              <p:cNvSpPr/>
              <p:nvPr/>
            </p:nvSpPr>
            <p:spPr>
              <a:xfrm>
                <a:off x="1" y="174374"/>
                <a:ext cx="7596335" cy="5133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effectLst/>
                  </a:rPr>
                  <a:t>Является ли число 3 корнем уравнения:</a:t>
                </a:r>
              </a:p>
              <a:p>
                <a:pPr algn="ctr"/>
                <a:endParaRPr lang="ru-RU" sz="4400" b="1" dirty="0">
                  <a:ln w="22225">
                    <a:solidFill>
                      <a:schemeClr val="accent2"/>
                    </a:solidFill>
                    <a:prstDash val="solid"/>
                  </a:ln>
                </a:endParaRPr>
              </a:p>
              <a:p>
                <a:pPr algn="ctr"/>
                <a:endParaRPr lang="ru-RU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endParaRPr>
              </a:p>
              <a:p>
                <a:pPr algn="ctr"/>
                <a:r>
                  <a:rPr lang="ru-RU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а) 4+ 3х = 10;</a:t>
                </a:r>
              </a:p>
              <a:p>
                <a:pPr algn="ctr"/>
                <a:r>
                  <a:rPr lang="ru-RU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б</a:t>
                </a:r>
                <a:r>
                  <a:rPr lang="ru-RU" sz="4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effectLst/>
                  </a:rPr>
                  <a:t>) 5(2х – 1) = 8х + 1</a:t>
                </a:r>
                <a:r>
                  <a:rPr lang="ru-RU" sz="4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effectLst/>
                  </a:rPr>
                  <a:t>;</a:t>
                </a:r>
                <a:endParaRPr lang="ru-RU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endParaRPr>
              </a:p>
              <a:p>
                <a:pPr algn="ctr"/>
                <a:r>
                  <a:rPr lang="ru-RU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в</a:t>
                </a:r>
                <a:r>
                  <a:rPr lang="ru-RU" sz="4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effectLst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effectLst/>
                  </a:rPr>
                  <a:t>x</a:t>
                </a:r>
                <a:r>
                  <a:rPr lang="ru-RU" sz="4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=9</a:t>
                </a:r>
                <a:endParaRPr lang="ru-RU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51064-62E9-463D-9C69-D92348363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74374"/>
                <a:ext cx="7596335" cy="5133008"/>
              </a:xfrm>
              <a:prstGeom prst="rect">
                <a:avLst/>
              </a:prstGeom>
              <a:blipFill rotWithShape="1">
                <a:blip r:embed="rId2"/>
                <a:stretch>
                  <a:fillRect t="-2375" b="-1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.d-cd.net/p4AAAgMdQ-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44000" cy="68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41.userapi.com/impg/c855432/v855432942/1cd155/W4xDAfYMToE.jpg?size=604x121&amp;quality=96&amp;sign=5761459351f24a727bdeff0d4c17e31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2646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6533373-120C-4AF0-9D48-C4636C5E04D2}"/>
              </a:ext>
            </a:extLst>
          </p:cNvPr>
          <p:cNvSpPr/>
          <p:nvPr/>
        </p:nvSpPr>
        <p:spPr>
          <a:xfrm>
            <a:off x="179513" y="332656"/>
            <a:ext cx="792087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Имеют ли уравнения корни и сколько:</a:t>
            </a:r>
          </a:p>
          <a:p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|x|= 0</a:t>
            </a:r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;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|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x| = 5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;</a:t>
            </a:r>
          </a:p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|x| = - 6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;</a:t>
            </a:r>
          </a:p>
          <a:p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|x| = 1</a:t>
            </a:r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,8?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84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.9111s.ru/uploads/202211/21/c43e2fc593864b6d0a9ca3ff00da9e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1" y="7937"/>
            <a:ext cx="9163882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Проверь себя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25</a:t>
            </a:r>
          </a:p>
          <a:p>
            <a:pPr marL="342900" indent="-342900">
              <a:buAutoNum type="arabi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7x + 10 = 38</a:t>
            </a:r>
          </a:p>
          <a:p>
            <a:pPr marL="342900" indent="-342900">
              <a:buAutoNum type="arabi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|x| = 0</a:t>
            </a:r>
          </a:p>
          <a:p>
            <a:pPr marL="342900" indent="-342900">
              <a:buAutoNum type="arabi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5(x+3) = 3x + 29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800" dirty="0" smtClean="0"/>
              <a:t>X = 5</a:t>
            </a:r>
          </a:p>
          <a:p>
            <a:pPr marL="342900" indent="-342900">
              <a:buAutoNum type="arabicParenR"/>
            </a:pPr>
            <a:r>
              <a:rPr lang="en-US" sz="4800" dirty="0" smtClean="0"/>
              <a:t>X = 4</a:t>
            </a:r>
          </a:p>
          <a:p>
            <a:pPr marL="342900" indent="-342900">
              <a:buAutoNum type="arabicParenR"/>
            </a:pPr>
            <a:r>
              <a:rPr lang="en-US" sz="4800" dirty="0" smtClean="0"/>
              <a:t>X = 0</a:t>
            </a:r>
          </a:p>
          <a:p>
            <a:pPr marL="342900" indent="-342900">
              <a:buAutoNum type="arabicParenR"/>
            </a:pPr>
            <a:r>
              <a:rPr lang="en-US" sz="4800" dirty="0" smtClean="0"/>
              <a:t>X = 7</a:t>
            </a:r>
            <a:endParaRPr lang="ru-RU" sz="4800" dirty="0" smtClean="0"/>
          </a:p>
        </p:txBody>
      </p:sp>
      <p:sp>
        <p:nvSpPr>
          <p:cNvPr id="4" name="AutoShape 2" descr="https://catherineasquithgallery.com/uploads/posts/2021-02/1613545864_4-p-belii-chelovechek-dlya-prezentatsii-prozra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1340768"/>
            <a:ext cx="4489969" cy="13849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</a:rPr>
              <a:t>«5» – нет ошибок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«4» – 1 или 2 ошибки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«3» – 3 или 4 ошибки</a:t>
            </a:r>
            <a:endParaRPr lang="ru-RU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dzeninfra.ru/get-zen_doc/1056701/pub_5eb407015d462a32492c6171_5eb40793539faf1b27a44e9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"/>
            <a:ext cx="9144000" cy="68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9/04/20/s_5cbb00a72f2fc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2348880"/>
            <a:ext cx="2016224" cy="156966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про домашнее задание!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9397" y="4581128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25-27 читать, выучить правила, № 111, 112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00034" y="2857496"/>
            <a:ext cx="6525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accent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0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6707088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u="sng" dirty="0" smtClean="0">
                <a:latin typeface="Georgia "/>
              </a:rPr>
              <a:t>Устная работа</a:t>
            </a:r>
          </a:p>
          <a:p>
            <a:pPr marL="0" indent="0" algn="ctr">
              <a:buNone/>
            </a:pPr>
            <a:endParaRPr lang="ru-RU" sz="3800" b="1" u="sng" dirty="0" smtClean="0">
              <a:latin typeface="Georgia "/>
            </a:endParaRPr>
          </a:p>
          <a:p>
            <a:pPr marL="0" indent="0">
              <a:buNone/>
            </a:pPr>
            <a:endParaRPr lang="ru-RU" dirty="0">
              <a:latin typeface="Georgia "/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xmlns="" id="{E2456309-CB44-428E-89D3-CC2A5A6D387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6760" r="9575"/>
          <a:stretch/>
        </p:blipFill>
        <p:spPr bwMode="auto">
          <a:xfrm>
            <a:off x="395536" y="1015723"/>
            <a:ext cx="6408712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524" y="3933056"/>
            <a:ext cx="4104456" cy="648072"/>
          </a:xfrm>
          <a:prstGeom prst="rect">
            <a:avLst/>
          </a:prstGeom>
          <a:solidFill>
            <a:srgbClr val="F8F8F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80987" y="3017440"/>
            <a:ext cx="2717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Tahoma" pitchFamily="34" charset="0"/>
              </a:rPr>
              <a:t>На нижней полке в 4 раза больше книг, </a:t>
            </a:r>
          </a:p>
          <a:p>
            <a:pPr eaLnBrk="1" hangingPunct="1"/>
            <a:r>
              <a:rPr lang="ru-RU" dirty="0">
                <a:latin typeface="Tahoma" pitchFamily="34" charset="0"/>
              </a:rPr>
              <a:t>чем на верхней.</a:t>
            </a:r>
          </a:p>
        </p:txBody>
      </p:sp>
      <p:grpSp>
        <p:nvGrpSpPr>
          <p:cNvPr id="4099" name="Group 48"/>
          <p:cNvGrpSpPr>
            <a:grpSpLocks/>
          </p:cNvGrpSpPr>
          <p:nvPr/>
        </p:nvGrpSpPr>
        <p:grpSpPr bwMode="auto">
          <a:xfrm>
            <a:off x="391175" y="2958250"/>
            <a:ext cx="3384550" cy="2971800"/>
            <a:chOff x="3312" y="1392"/>
            <a:chExt cx="2160" cy="2496"/>
          </a:xfrm>
        </p:grpSpPr>
        <p:sp>
          <p:nvSpPr>
            <p:cNvPr id="4199" name="Rectangle 7"/>
            <p:cNvSpPr>
              <a:spLocks noChangeArrowheads="1"/>
            </p:cNvSpPr>
            <p:nvPr/>
          </p:nvSpPr>
          <p:spPr bwMode="auto">
            <a:xfrm>
              <a:off x="3312" y="1392"/>
              <a:ext cx="2160" cy="2496"/>
            </a:xfrm>
            <a:prstGeom prst="rect">
              <a:avLst/>
            </a:prstGeom>
            <a:solidFill>
              <a:srgbClr val="93FFE3"/>
            </a:solidFill>
            <a:ln w="9525">
              <a:solidFill>
                <a:srgbClr val="93FFE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00" name="Group 47"/>
            <p:cNvGrpSpPr>
              <a:grpSpLocks/>
            </p:cNvGrpSpPr>
            <p:nvPr/>
          </p:nvGrpSpPr>
          <p:grpSpPr bwMode="auto">
            <a:xfrm>
              <a:off x="3312" y="2592"/>
              <a:ext cx="2160" cy="1152"/>
              <a:chOff x="3312" y="2592"/>
              <a:chExt cx="2160" cy="1152"/>
            </a:xfrm>
          </p:grpSpPr>
          <p:sp>
            <p:nvSpPr>
              <p:cNvPr id="4201" name="Line 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216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" name="Line 9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216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26"/>
          <p:cNvGrpSpPr>
            <a:grpSpLocks/>
          </p:cNvGrpSpPr>
          <p:nvPr/>
        </p:nvGrpSpPr>
        <p:grpSpPr bwMode="auto">
          <a:xfrm>
            <a:off x="2922571" y="3642947"/>
            <a:ext cx="790575" cy="690563"/>
            <a:chOff x="4900" y="2134"/>
            <a:chExt cx="498" cy="435"/>
          </a:xfrm>
        </p:grpSpPr>
        <p:grpSp>
          <p:nvGrpSpPr>
            <p:cNvPr id="4187" name="Group 11"/>
            <p:cNvGrpSpPr>
              <a:grpSpLocks/>
            </p:cNvGrpSpPr>
            <p:nvPr/>
          </p:nvGrpSpPr>
          <p:grpSpPr bwMode="auto">
            <a:xfrm>
              <a:off x="4900" y="2137"/>
              <a:ext cx="248" cy="432"/>
              <a:chOff x="1152" y="1920"/>
              <a:chExt cx="240" cy="672"/>
            </a:xfrm>
          </p:grpSpPr>
          <p:pic>
            <p:nvPicPr>
              <p:cNvPr id="4194" name="Picture 12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5" name="Picture 13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6" name="Picture 14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7" name="Picture 15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8" name="Picture 16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88" name="Group 175"/>
            <p:cNvGrpSpPr>
              <a:grpSpLocks/>
            </p:cNvGrpSpPr>
            <p:nvPr/>
          </p:nvGrpSpPr>
          <p:grpSpPr bwMode="auto">
            <a:xfrm>
              <a:off x="5150" y="2134"/>
              <a:ext cx="248" cy="432"/>
              <a:chOff x="912" y="1920"/>
              <a:chExt cx="240" cy="672"/>
            </a:xfrm>
          </p:grpSpPr>
          <p:sp>
            <p:nvSpPr>
              <p:cNvPr id="4189" name="Rectangle 176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0" name="Rectangle 17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1" name="Rectangle 178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2" name="Rectangle 17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3" name="Rectangle 180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81"/>
          <p:cNvGrpSpPr>
            <a:grpSpLocks/>
          </p:cNvGrpSpPr>
          <p:nvPr/>
        </p:nvGrpSpPr>
        <p:grpSpPr bwMode="auto">
          <a:xfrm>
            <a:off x="584416" y="5015650"/>
            <a:ext cx="1181100" cy="685800"/>
            <a:chOff x="2496" y="2792"/>
            <a:chExt cx="744" cy="432"/>
          </a:xfrm>
        </p:grpSpPr>
        <p:grpSp>
          <p:nvGrpSpPr>
            <p:cNvPr id="4169" name="Group 182"/>
            <p:cNvGrpSpPr>
              <a:grpSpLocks/>
            </p:cNvGrpSpPr>
            <p:nvPr/>
          </p:nvGrpSpPr>
          <p:grpSpPr bwMode="auto">
            <a:xfrm>
              <a:off x="2744" y="2792"/>
              <a:ext cx="248" cy="432"/>
              <a:chOff x="1152" y="1920"/>
              <a:chExt cx="240" cy="672"/>
            </a:xfrm>
          </p:grpSpPr>
          <p:pic>
            <p:nvPicPr>
              <p:cNvPr id="4182" name="Picture 183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3" name="Picture 184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4" name="Picture 185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5" name="Picture 186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6" name="Picture 187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70" name="Group 188"/>
            <p:cNvGrpSpPr>
              <a:grpSpLocks/>
            </p:cNvGrpSpPr>
            <p:nvPr/>
          </p:nvGrpSpPr>
          <p:grpSpPr bwMode="auto">
            <a:xfrm>
              <a:off x="2992" y="2792"/>
              <a:ext cx="248" cy="432"/>
              <a:chOff x="1392" y="1920"/>
              <a:chExt cx="240" cy="672"/>
            </a:xfrm>
          </p:grpSpPr>
          <p:pic>
            <p:nvPicPr>
              <p:cNvPr id="4177" name="Picture 189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78" name="Picture 190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79" name="Picture 191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80" name="Picture 192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81" name="Picture 193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171" name="Group 194"/>
            <p:cNvGrpSpPr>
              <a:grpSpLocks/>
            </p:cNvGrpSpPr>
            <p:nvPr/>
          </p:nvGrpSpPr>
          <p:grpSpPr bwMode="auto">
            <a:xfrm>
              <a:off x="2496" y="2792"/>
              <a:ext cx="248" cy="432"/>
              <a:chOff x="912" y="1920"/>
              <a:chExt cx="240" cy="672"/>
            </a:xfrm>
          </p:grpSpPr>
          <p:sp>
            <p:nvSpPr>
              <p:cNvPr id="4172" name="Rectangle 195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3" name="Rectangle 196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4" name="Rectangle 197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5" name="Rectangle 19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6" name="Rectangle 199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200"/>
          <p:cNvGrpSpPr>
            <a:grpSpLocks/>
          </p:cNvGrpSpPr>
          <p:nvPr/>
        </p:nvGrpSpPr>
        <p:grpSpPr bwMode="auto">
          <a:xfrm>
            <a:off x="1792809" y="5015650"/>
            <a:ext cx="1181100" cy="685800"/>
            <a:chOff x="2496" y="2792"/>
            <a:chExt cx="744" cy="432"/>
          </a:xfrm>
        </p:grpSpPr>
        <p:grpSp>
          <p:nvGrpSpPr>
            <p:cNvPr id="4151" name="Group 201"/>
            <p:cNvGrpSpPr>
              <a:grpSpLocks/>
            </p:cNvGrpSpPr>
            <p:nvPr/>
          </p:nvGrpSpPr>
          <p:grpSpPr bwMode="auto">
            <a:xfrm>
              <a:off x="2744" y="2792"/>
              <a:ext cx="248" cy="432"/>
              <a:chOff x="1152" y="1920"/>
              <a:chExt cx="240" cy="672"/>
            </a:xfrm>
          </p:grpSpPr>
          <p:pic>
            <p:nvPicPr>
              <p:cNvPr id="4164" name="Picture 202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5" name="Picture 203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6" name="Picture 204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7" name="Picture 205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8" name="Picture 206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52" name="Group 207"/>
            <p:cNvGrpSpPr>
              <a:grpSpLocks/>
            </p:cNvGrpSpPr>
            <p:nvPr/>
          </p:nvGrpSpPr>
          <p:grpSpPr bwMode="auto">
            <a:xfrm>
              <a:off x="2992" y="2792"/>
              <a:ext cx="248" cy="432"/>
              <a:chOff x="1392" y="1920"/>
              <a:chExt cx="240" cy="672"/>
            </a:xfrm>
          </p:grpSpPr>
          <p:pic>
            <p:nvPicPr>
              <p:cNvPr id="4159" name="Picture 208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60" name="Picture 209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61" name="Picture 210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62" name="Picture 211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63" name="Picture 212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153" name="Group 213"/>
            <p:cNvGrpSpPr>
              <a:grpSpLocks/>
            </p:cNvGrpSpPr>
            <p:nvPr/>
          </p:nvGrpSpPr>
          <p:grpSpPr bwMode="auto">
            <a:xfrm>
              <a:off x="2496" y="2792"/>
              <a:ext cx="248" cy="432"/>
              <a:chOff x="912" y="1920"/>
              <a:chExt cx="240" cy="672"/>
            </a:xfrm>
          </p:grpSpPr>
          <p:sp>
            <p:nvSpPr>
              <p:cNvPr id="4154" name="Rectangle 214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5" name="Rectangle 215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6" name="Rectangle 216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7" name="Rectangle 21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8" name="Rectangle 218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225"/>
          <p:cNvGrpSpPr>
            <a:grpSpLocks/>
          </p:cNvGrpSpPr>
          <p:nvPr/>
        </p:nvGrpSpPr>
        <p:grpSpPr bwMode="auto">
          <a:xfrm>
            <a:off x="2973909" y="5009300"/>
            <a:ext cx="779462" cy="692150"/>
            <a:chOff x="4905" y="2994"/>
            <a:chExt cx="491" cy="436"/>
          </a:xfrm>
        </p:grpSpPr>
        <p:grpSp>
          <p:nvGrpSpPr>
            <p:cNvPr id="4139" name="Group 163"/>
            <p:cNvGrpSpPr>
              <a:grpSpLocks/>
            </p:cNvGrpSpPr>
            <p:nvPr/>
          </p:nvGrpSpPr>
          <p:grpSpPr bwMode="auto">
            <a:xfrm>
              <a:off x="5148" y="2994"/>
              <a:ext cx="248" cy="432"/>
              <a:chOff x="1152" y="1920"/>
              <a:chExt cx="240" cy="672"/>
            </a:xfrm>
          </p:grpSpPr>
          <p:pic>
            <p:nvPicPr>
              <p:cNvPr id="4146" name="Picture 164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7" name="Picture 165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8" name="Picture 166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9" name="Picture 167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0" name="Picture 168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40" name="Group 219"/>
            <p:cNvGrpSpPr>
              <a:grpSpLocks/>
            </p:cNvGrpSpPr>
            <p:nvPr/>
          </p:nvGrpSpPr>
          <p:grpSpPr bwMode="auto">
            <a:xfrm>
              <a:off x="4905" y="2998"/>
              <a:ext cx="248" cy="432"/>
              <a:chOff x="912" y="1920"/>
              <a:chExt cx="240" cy="672"/>
            </a:xfrm>
          </p:grpSpPr>
          <p:sp>
            <p:nvSpPr>
              <p:cNvPr id="4141" name="Rectangle 220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2" name="Rectangle 221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3" name="Rectangle 222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4" name="Rectangle 22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5" name="Rectangle 224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445" name="AutoShape 229"/>
          <p:cNvSpPr>
            <a:spLocks/>
          </p:cNvSpPr>
          <p:nvPr/>
        </p:nvSpPr>
        <p:spPr bwMode="auto">
          <a:xfrm rot="5400000">
            <a:off x="3232133" y="3084978"/>
            <a:ext cx="193675" cy="812800"/>
          </a:xfrm>
          <a:prstGeom prst="leftBrace">
            <a:avLst>
              <a:gd name="adj1" fmla="val 349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46" name="Text Box 230"/>
          <p:cNvSpPr txBox="1">
            <a:spLocks noChangeArrowheads="1"/>
          </p:cNvSpPr>
          <p:nvPr/>
        </p:nvSpPr>
        <p:spPr bwMode="auto">
          <a:xfrm>
            <a:off x="3161935" y="303417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chemeClr val="tx2"/>
                </a:solidFill>
              </a:rPr>
              <a:t>х</a:t>
            </a:r>
          </a:p>
        </p:txBody>
      </p:sp>
      <p:sp>
        <p:nvSpPr>
          <p:cNvPr id="9447" name="AutoShape 231"/>
          <p:cNvSpPr>
            <a:spLocks/>
          </p:cNvSpPr>
          <p:nvPr/>
        </p:nvSpPr>
        <p:spPr bwMode="auto">
          <a:xfrm rot="16200000" flipV="1">
            <a:off x="2680036" y="5028350"/>
            <a:ext cx="196850" cy="2000250"/>
          </a:xfrm>
          <a:prstGeom prst="leftBrace">
            <a:avLst>
              <a:gd name="adj1" fmla="val 846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48" name="Text Box 232"/>
          <p:cNvSpPr txBox="1">
            <a:spLocks noChangeArrowheads="1"/>
          </p:cNvSpPr>
          <p:nvPr/>
        </p:nvSpPr>
        <p:spPr bwMode="auto">
          <a:xfrm>
            <a:off x="2265569" y="6042763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chemeClr val="tx2"/>
                </a:solidFill>
              </a:rPr>
              <a:t>4х – 15</a:t>
            </a:r>
            <a:r>
              <a:rPr lang="ru-RU" sz="2400" b="1" i="1" dirty="0"/>
              <a:t> </a:t>
            </a:r>
          </a:p>
        </p:txBody>
      </p:sp>
      <p:sp>
        <p:nvSpPr>
          <p:cNvPr id="9449" name="Text Box 233"/>
          <p:cNvSpPr txBox="1">
            <a:spLocks noChangeArrowheads="1"/>
          </p:cNvSpPr>
          <p:nvPr/>
        </p:nvSpPr>
        <p:spPr bwMode="auto">
          <a:xfrm>
            <a:off x="4037339" y="3940770"/>
            <a:ext cx="27565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Tahoma" pitchFamily="34" charset="0"/>
              </a:rPr>
              <a:t>Если с нижней полки переставить на</a:t>
            </a:r>
          </a:p>
          <a:p>
            <a:pPr eaLnBrk="1" hangingPunct="1"/>
            <a:r>
              <a:rPr lang="ru-RU" dirty="0">
                <a:latin typeface="Tahoma" pitchFamily="34" charset="0"/>
              </a:rPr>
              <a:t>верхнюю 15 книг…,</a:t>
            </a:r>
          </a:p>
        </p:txBody>
      </p:sp>
      <p:sp>
        <p:nvSpPr>
          <p:cNvPr id="9450" name="AutoShape 234"/>
          <p:cNvSpPr>
            <a:spLocks/>
          </p:cNvSpPr>
          <p:nvPr/>
        </p:nvSpPr>
        <p:spPr bwMode="auto">
          <a:xfrm rot="16200000" flipV="1">
            <a:off x="2036945" y="4305244"/>
            <a:ext cx="284163" cy="3190875"/>
          </a:xfrm>
          <a:prstGeom prst="leftBrace">
            <a:avLst>
              <a:gd name="adj1" fmla="val 93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51" name="Text Box 235"/>
          <p:cNvSpPr txBox="1">
            <a:spLocks noChangeArrowheads="1"/>
          </p:cNvSpPr>
          <p:nvPr/>
        </p:nvSpPr>
        <p:spPr bwMode="auto">
          <a:xfrm>
            <a:off x="1913905" y="593005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chemeClr val="tx2"/>
                </a:solidFill>
              </a:rPr>
              <a:t>4х</a:t>
            </a:r>
          </a:p>
        </p:txBody>
      </p:sp>
      <p:grpSp>
        <p:nvGrpSpPr>
          <p:cNvPr id="18" name="Group 236"/>
          <p:cNvGrpSpPr>
            <a:grpSpLocks/>
          </p:cNvGrpSpPr>
          <p:nvPr/>
        </p:nvGrpSpPr>
        <p:grpSpPr bwMode="auto">
          <a:xfrm>
            <a:off x="1729120" y="3647710"/>
            <a:ext cx="1181100" cy="685800"/>
            <a:chOff x="2496" y="2792"/>
            <a:chExt cx="744" cy="432"/>
          </a:xfrm>
        </p:grpSpPr>
        <p:grpSp>
          <p:nvGrpSpPr>
            <p:cNvPr id="4121" name="Group 237"/>
            <p:cNvGrpSpPr>
              <a:grpSpLocks/>
            </p:cNvGrpSpPr>
            <p:nvPr/>
          </p:nvGrpSpPr>
          <p:grpSpPr bwMode="auto">
            <a:xfrm>
              <a:off x="2744" y="2792"/>
              <a:ext cx="248" cy="432"/>
              <a:chOff x="1152" y="1920"/>
              <a:chExt cx="240" cy="672"/>
            </a:xfrm>
          </p:grpSpPr>
          <p:pic>
            <p:nvPicPr>
              <p:cNvPr id="4134" name="Picture 238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5" name="Picture 239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6" name="Picture 240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7" name="Picture 241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8" name="Picture 242" descr="sid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48" cy="67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22" name="Group 243"/>
            <p:cNvGrpSpPr>
              <a:grpSpLocks/>
            </p:cNvGrpSpPr>
            <p:nvPr/>
          </p:nvGrpSpPr>
          <p:grpSpPr bwMode="auto">
            <a:xfrm>
              <a:off x="2992" y="2792"/>
              <a:ext cx="248" cy="432"/>
              <a:chOff x="1392" y="1920"/>
              <a:chExt cx="240" cy="672"/>
            </a:xfrm>
          </p:grpSpPr>
          <p:pic>
            <p:nvPicPr>
              <p:cNvPr id="4129" name="Picture 244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30" name="Picture 245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31" name="Picture 246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32" name="Picture 247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4133" name="Picture 248" descr="sid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920"/>
                <a:ext cx="48" cy="6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123" name="Group 249"/>
            <p:cNvGrpSpPr>
              <a:grpSpLocks/>
            </p:cNvGrpSpPr>
            <p:nvPr/>
          </p:nvGrpSpPr>
          <p:grpSpPr bwMode="auto">
            <a:xfrm>
              <a:off x="2496" y="2792"/>
              <a:ext cx="248" cy="432"/>
              <a:chOff x="912" y="1920"/>
              <a:chExt cx="240" cy="672"/>
            </a:xfrm>
          </p:grpSpPr>
          <p:sp>
            <p:nvSpPr>
              <p:cNvPr id="4124" name="Rectangle 250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5" name="Rectangle 251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Rectangle 252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7" name="Rectangle 25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8" name="Rectangle 254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48" cy="672"/>
              </a:xfrm>
              <a:prstGeom prst="rect">
                <a:avLst/>
              </a:prstGeom>
              <a:gradFill rotWithShape="1">
                <a:gsLst>
                  <a:gs pos="0">
                    <a:srgbClr val="99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471" name="AutoShape 255"/>
          <p:cNvSpPr>
            <a:spLocks/>
          </p:cNvSpPr>
          <p:nvPr/>
        </p:nvSpPr>
        <p:spPr bwMode="auto">
          <a:xfrm rot="5400000">
            <a:off x="2513600" y="2318120"/>
            <a:ext cx="280987" cy="1987550"/>
          </a:xfrm>
          <a:prstGeom prst="leftBrace">
            <a:avLst>
              <a:gd name="adj1" fmla="val 589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72" name="Text Box 256"/>
          <p:cNvSpPr txBox="1">
            <a:spLocks noChangeArrowheads="1"/>
          </p:cNvSpPr>
          <p:nvPr/>
        </p:nvSpPr>
        <p:spPr bwMode="auto">
          <a:xfrm>
            <a:off x="2223436" y="2788840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chemeClr val="tx2"/>
                </a:solidFill>
              </a:rPr>
              <a:t>х + 15</a:t>
            </a:r>
          </a:p>
        </p:txBody>
      </p:sp>
      <p:sp>
        <p:nvSpPr>
          <p:cNvPr id="9473" name="Text Box 257"/>
          <p:cNvSpPr txBox="1">
            <a:spLocks noChangeArrowheads="1"/>
          </p:cNvSpPr>
          <p:nvPr/>
        </p:nvSpPr>
        <p:spPr bwMode="auto">
          <a:xfrm>
            <a:off x="3974684" y="5067157"/>
            <a:ext cx="273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Tahoma" pitchFamily="34" charset="0"/>
              </a:rPr>
              <a:t>то книг станет поровну:</a:t>
            </a:r>
          </a:p>
        </p:txBody>
      </p:sp>
      <p:sp>
        <p:nvSpPr>
          <p:cNvPr id="9474" name="Text Box 258"/>
          <p:cNvSpPr txBox="1">
            <a:spLocks noChangeArrowheads="1"/>
          </p:cNvSpPr>
          <p:nvPr/>
        </p:nvSpPr>
        <p:spPr bwMode="auto">
          <a:xfrm>
            <a:off x="4358715" y="5472850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chemeClr val="tx2"/>
                </a:solidFill>
              </a:rPr>
              <a:t>4х – 15 = х + 15</a:t>
            </a:r>
            <a:r>
              <a:rPr lang="ru-RU" sz="2400" b="1" i="1" dirty="0"/>
              <a:t> </a:t>
            </a:r>
          </a:p>
        </p:txBody>
      </p:sp>
      <p:sp>
        <p:nvSpPr>
          <p:cNvPr id="111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79001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dirty="0">
                <a:latin typeface="Tahoma" pitchFamily="34" charset="0"/>
              </a:rPr>
              <a:t>Задача. </a:t>
            </a:r>
          </a:p>
          <a:p>
            <a:pPr eaLnBrk="1" hangingPunct="1"/>
            <a:r>
              <a:rPr lang="ru-RU" sz="2400" dirty="0">
                <a:latin typeface="Tahoma" pitchFamily="34" charset="0"/>
              </a:rPr>
              <a:t>На нижней полке в 4 раза больше книг, чем на верхней. </a:t>
            </a:r>
          </a:p>
          <a:p>
            <a:pPr eaLnBrk="1" hangingPunct="1"/>
            <a:r>
              <a:rPr lang="ru-RU" sz="2400" dirty="0">
                <a:latin typeface="Tahoma" pitchFamily="34" charset="0"/>
              </a:rPr>
              <a:t>Если с нижней полки переставить на верхнюю 15 книг, то книг станет поровну. Сколько книг на верхней полке?</a:t>
            </a:r>
          </a:p>
        </p:txBody>
      </p:sp>
    </p:spTree>
    <p:extLst>
      <p:ext uri="{BB962C8B-B14F-4D97-AF65-F5344CB8AC3E}">
        <p14:creationId xmlns:p14="http://schemas.microsoft.com/office/powerpoint/2010/main" val="22673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3642E-7 L 0.00157 0.07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83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9827E-6 L -3.05556E-6 0.104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445" grpId="0" animBg="1"/>
      <p:bldP spid="9446" grpId="0"/>
      <p:bldP spid="9447" grpId="0" animBg="1"/>
      <p:bldP spid="9448" grpId="0"/>
      <p:bldP spid="9449" grpId="0"/>
      <p:bldP spid="9450" grpId="0" animBg="1"/>
      <p:bldP spid="9450" grpId="1" animBg="1"/>
      <p:bldP spid="9451" grpId="0"/>
      <p:bldP spid="9451" grpId="1"/>
      <p:bldP spid="9471" grpId="0" animBg="1"/>
      <p:bldP spid="9472" grpId="0"/>
      <p:bldP spid="9473" grpId="0"/>
      <p:bldP spid="94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Решение уравнения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48158" y="2060848"/>
            <a:ext cx="3340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tx2"/>
                </a:solidFill>
              </a:rPr>
              <a:t>4х – 15 = х + 15</a:t>
            </a:r>
            <a:r>
              <a:rPr lang="ru-RU" sz="3200" b="1" i="1" dirty="0"/>
              <a:t> 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791593" y="1787623"/>
            <a:ext cx="0" cy="2577481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85901" y="1556791"/>
            <a:ext cx="2860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i="1" dirty="0">
                <a:solidFill>
                  <a:srgbClr val="FF0000"/>
                </a:solidFill>
                <a:latin typeface="Tahoma" pitchFamily="34" charset="0"/>
              </a:rPr>
              <a:t>л</a:t>
            </a:r>
            <a:r>
              <a:rPr lang="ru-RU" sz="2400" i="1" dirty="0" smtClean="0">
                <a:solidFill>
                  <a:srgbClr val="FF0000"/>
                </a:solidFill>
                <a:latin typeface="Tahoma" pitchFamily="34" charset="0"/>
              </a:rPr>
              <a:t>евая        правая </a:t>
            </a:r>
            <a:endParaRPr lang="ru-RU" sz="2400" dirty="0">
              <a:latin typeface="Tahom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66280" y="2575322"/>
            <a:ext cx="3277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tx2"/>
                </a:solidFill>
              </a:rPr>
              <a:t>4х 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</a:rPr>
              <a:t>– </a:t>
            </a:r>
            <a:r>
              <a:rPr lang="en-US" sz="3200" b="1" i="1" dirty="0" smtClean="0">
                <a:solidFill>
                  <a:schemeClr val="tx2"/>
                </a:solidFill>
              </a:rPr>
              <a:t> x </a:t>
            </a:r>
            <a:r>
              <a:rPr lang="ru-RU" sz="3200" b="1" i="1" dirty="0" smtClean="0">
                <a:solidFill>
                  <a:schemeClr val="tx2"/>
                </a:solidFill>
              </a:rPr>
              <a:t> = </a:t>
            </a:r>
            <a:r>
              <a:rPr lang="en-US" sz="3200" b="1" i="1" dirty="0" smtClean="0">
                <a:solidFill>
                  <a:schemeClr val="tx2"/>
                </a:solidFill>
              </a:rPr>
              <a:t>15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>
                <a:solidFill>
                  <a:schemeClr val="tx2"/>
                </a:solidFill>
              </a:rPr>
              <a:t>+ 15</a:t>
            </a:r>
            <a:r>
              <a:rPr lang="ru-RU" sz="3200" b="1" i="1" dirty="0"/>
              <a:t> 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948449" y="3165331"/>
            <a:ext cx="180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tx2"/>
                </a:solidFill>
              </a:rPr>
              <a:t>3 х = 30</a:t>
            </a:r>
            <a:endParaRPr lang="ru-RU" sz="3200" b="1" i="1" dirty="0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739540" y="3142776"/>
            <a:ext cx="945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tx2"/>
                </a:solidFill>
              </a:rPr>
              <a:t>:3</a:t>
            </a:r>
            <a:endParaRPr lang="ru-RU" sz="3200" b="1" i="1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5652120" y="3335915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254710" y="3640715"/>
            <a:ext cx="173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tx2"/>
                </a:solidFill>
              </a:rPr>
              <a:t>х = 10</a:t>
            </a:r>
            <a:endParaRPr lang="ru-RU" sz="3200" b="1" i="1" dirty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59790" y="5556669"/>
            <a:ext cx="188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tx2"/>
                </a:solidFill>
                <a:latin typeface="Tahoma" pitchFamily="34" charset="0"/>
              </a:rPr>
              <a:t>Ответ:  10 книг</a:t>
            </a:r>
            <a:r>
              <a:rPr lang="ru-RU" dirty="0">
                <a:latin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611561" y="4725144"/>
                <a:ext cx="583264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2400" b="1" i="1" dirty="0" smtClean="0">
                    <a:solidFill>
                      <a:schemeClr val="tx2"/>
                    </a:solidFill>
                  </a:rPr>
                  <a:t>Проверка: х=10, то 4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400" b="1" i="1" dirty="0" smtClean="0">
                    <a:solidFill>
                      <a:srgbClr val="FF0000"/>
                    </a:solidFill>
                  </a:rPr>
                  <a:t>10</a:t>
                </a:r>
                <a:r>
                  <a:rPr lang="ru-RU" sz="2400" b="1" i="1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ru-RU" sz="2400" b="1" i="1" dirty="0">
                    <a:solidFill>
                      <a:schemeClr val="tx2"/>
                    </a:solidFill>
                  </a:rPr>
                  <a:t>15 = </a:t>
                </a:r>
                <a:r>
                  <a:rPr lang="ru-RU" sz="2400" b="1" i="1" dirty="0" smtClean="0">
                    <a:solidFill>
                      <a:srgbClr val="FF0000"/>
                    </a:solidFill>
                  </a:rPr>
                  <a:t>10</a:t>
                </a:r>
                <a:r>
                  <a:rPr lang="ru-RU" sz="2400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400" b="1" i="1" dirty="0">
                    <a:solidFill>
                      <a:schemeClr val="tx2"/>
                    </a:solidFill>
                  </a:rPr>
                  <a:t>+ </a:t>
                </a:r>
                <a:r>
                  <a:rPr lang="ru-RU" sz="2400" b="1" i="1" dirty="0" smtClean="0">
                    <a:solidFill>
                      <a:schemeClr val="tx2"/>
                    </a:solidFill>
                  </a:rPr>
                  <a:t>15, 25=25 – верно</a:t>
                </a:r>
                <a:endParaRPr lang="ru-RU" sz="2400" b="1" i="1" dirty="0"/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4725144"/>
                <a:ext cx="583264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567"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9040" y="5923381"/>
            <a:ext cx="4960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Tahoma" pitchFamily="34" charset="0"/>
              </a:rPr>
              <a:t>Чем является ответ для данного уравнения?</a:t>
            </a:r>
            <a:endParaRPr lang="ru-RU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4" grpId="0"/>
      <p:bldP spid="25" grpId="0"/>
      <p:bldP spid="27" grpId="0"/>
      <p:bldP spid="27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1012974"/>
          </a:xfrm>
        </p:spPr>
        <p:txBody>
          <a:bodyPr/>
          <a:lstStyle/>
          <a:p>
            <a:r>
              <a:rPr lang="ru-RU" sz="4000" dirty="0" smtClean="0"/>
              <a:t>Уравнение и его корни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honoteka.org/uploads/posts/2021-05/1621569267_13-phonoteka_org-p-fon-dlya-prezentatsii-prostokvashino-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6"/>
            <a:ext cx="9144000" cy="686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19675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Дорогие ребята! Как известно, знания – это богатство, а богатство- это клад. </a:t>
            </a:r>
            <a:r>
              <a:rPr lang="ru-RU" dirty="0"/>
              <a:t>У</a:t>
            </a:r>
            <a:r>
              <a:rPr lang="ru-RU" dirty="0" smtClean="0"/>
              <a:t> Вас есть уникальная возможность отправиться на поиски клада, а точнее узнать что-то новое из мира большой науки «Математика». И во время поисков Вы изучите тему «Уравнение и его корни» Желаю успехов!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9"/>
          <p:cNvSpPr txBox="1">
            <a:spLocks noChangeArrowheads="1"/>
          </p:cNvSpPr>
          <p:nvPr/>
        </p:nvSpPr>
        <p:spPr bwMode="auto">
          <a:xfrm>
            <a:off x="464083" y="476672"/>
            <a:ext cx="75643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800" dirty="0">
                <a:cs typeface="Times New Roman" panose="02020603050405020304" pitchFamily="18" charset="0"/>
              </a:rPr>
              <a:t>Равенства, содержащие переменную, </a:t>
            </a:r>
          </a:p>
          <a:p>
            <a:pPr algn="ctr" eaLnBrk="1" hangingPunct="1"/>
            <a:r>
              <a:rPr lang="ru-RU" sz="2800" dirty="0">
                <a:cs typeface="Times New Roman" panose="02020603050405020304" pitchFamily="18" charset="0"/>
              </a:rPr>
              <a:t>называют  </a:t>
            </a:r>
            <a:r>
              <a:rPr lang="ru-RU" sz="2800" u="sng" dirty="0">
                <a:cs typeface="Times New Roman" panose="02020603050405020304" pitchFamily="18" charset="0"/>
              </a:rPr>
              <a:t>уравнениями с одной переменной</a:t>
            </a:r>
          </a:p>
          <a:p>
            <a:pPr algn="ctr" eaLnBrk="1" hangingPunct="1"/>
            <a:r>
              <a:rPr lang="ru-RU" sz="2800" dirty="0">
                <a:cs typeface="Times New Roman" panose="02020603050405020304" pitchFamily="18" charset="0"/>
              </a:rPr>
              <a:t>или уравнениями с одним неизвестным</a:t>
            </a: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09880" y="2132856"/>
            <a:ext cx="77048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800" u="sng" dirty="0">
                <a:cs typeface="Times New Roman" panose="02020603050405020304" pitchFamily="18" charset="0"/>
              </a:rPr>
              <a:t>Корнем уравнения </a:t>
            </a:r>
            <a:r>
              <a:rPr lang="ru-RU" sz="2800" dirty="0">
                <a:cs typeface="Times New Roman" panose="02020603050405020304" pitchFamily="18" charset="0"/>
              </a:rPr>
              <a:t>называется значение переменной, </a:t>
            </a:r>
          </a:p>
          <a:p>
            <a:pPr algn="ctr" eaLnBrk="1" hangingPunct="1"/>
            <a:r>
              <a:rPr lang="ru-RU" sz="2800" dirty="0">
                <a:cs typeface="Times New Roman" panose="02020603050405020304" pitchFamily="18" charset="0"/>
              </a:rPr>
              <a:t>при котором уравнение обращается в </a:t>
            </a:r>
            <a:r>
              <a:rPr lang="ru-RU" sz="2800" dirty="0" smtClean="0">
                <a:cs typeface="Times New Roman" panose="02020603050405020304" pitchFamily="18" charset="0"/>
              </a:rPr>
              <a:t>верное числовое</a:t>
            </a:r>
          </a:p>
          <a:p>
            <a:pPr algn="ctr" eaLnBrk="1" hangingPunct="1"/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равенство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64084" y="4581128"/>
            <a:ext cx="64121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800" u="sng" dirty="0" smtClean="0">
                <a:cs typeface="Times New Roman" panose="02020603050405020304" pitchFamily="18" charset="0"/>
              </a:rPr>
              <a:t>Решить уравнение </a:t>
            </a:r>
            <a:r>
              <a:rPr lang="ru-RU" sz="2800" dirty="0" smtClean="0">
                <a:cs typeface="Times New Roman" panose="02020603050405020304" pitchFamily="18" charset="0"/>
              </a:rPr>
              <a:t>– значит найти все его корни </a:t>
            </a:r>
          </a:p>
          <a:p>
            <a:pPr algn="ctr" eaLnBrk="1" hangingPunct="1"/>
            <a:r>
              <a:rPr lang="ru-RU" sz="2800" dirty="0" smtClean="0">
                <a:cs typeface="Times New Roman" panose="02020603050405020304" pitchFamily="18" charset="0"/>
              </a:rPr>
              <a:t>или доказать, что корней нет</a:t>
            </a: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451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Tahoma</vt:lpstr>
      <vt:lpstr>Cambria Math</vt:lpstr>
      <vt:lpstr>Georgia </vt:lpstr>
      <vt:lpstr>Times New Roman</vt:lpstr>
      <vt:lpstr>Calibri</vt:lpstr>
      <vt:lpstr>1_Тема Office</vt:lpstr>
      <vt:lpstr>УПРАВЛЕНИЕ ОБРАЗОВАНИЯ АДМИНИСТРАЦИИ СЕРГИЕВО-ПОСАДСКОГО ГОРОДСКОГО ОКРУГА МУНИЦИПАЛЬНОЕ БЮДЖЕТНОЕ ОБЩЕОБРАЗОВАТЕЛЬНОЕ УЧРЕЖДЕНИЕ «СРЕДНЯЯ ОБЩЕОБРАЗОВАТЕЛЬНАЯ ШКОЛА № 19 ИМЕНИ ГЕРОЯ СОВЕТСКОГО СОЮЗА М.К.НЕХАЕВА» 141300,  г. Сергиев Посад, ул. Л.Булавина, д.6 Тел./факс: 8(496)542-93-09 e-mail:  mou_sosh19sp@mail.ru </vt:lpstr>
      <vt:lpstr>Презентация PowerPoint</vt:lpstr>
      <vt:lpstr>Презентация PowerPoint</vt:lpstr>
      <vt:lpstr>Презентация PowerPoint</vt:lpstr>
      <vt:lpstr>Задача.  На нижней полке в 4 раза больше книг, чем на верхней.  Если с нижней полки переставить на верхнюю 15 книг, то книг станет поровну. Сколько книг на верхней полке?</vt:lpstr>
      <vt:lpstr>Решение уравнения</vt:lpstr>
      <vt:lpstr>Уравнение и его корни</vt:lpstr>
      <vt:lpstr>Презентация PowerPoint</vt:lpstr>
      <vt:lpstr>Презентация PowerPoint</vt:lpstr>
      <vt:lpstr>Определите, является ли данная запись уравнением:  а) 2х + 3 = 18; б)  -4 + 12 = 8; в)  14х – 78 = - 3; г)  7х – 5; д)  х- 15= 25 + 3х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Проверь себя</vt:lpstr>
      <vt:lpstr>Ответы: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below3ero</cp:lastModifiedBy>
  <cp:revision>82</cp:revision>
  <dcterms:created xsi:type="dcterms:W3CDTF">2014-07-06T18:18:01Z</dcterms:created>
  <dcterms:modified xsi:type="dcterms:W3CDTF">2024-09-16T14:12:09Z</dcterms:modified>
</cp:coreProperties>
</file>