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0" r:id="rId3"/>
    <p:sldId id="299" r:id="rId4"/>
    <p:sldId id="258" r:id="rId5"/>
    <p:sldId id="296" r:id="rId6"/>
    <p:sldId id="297" r:id="rId7"/>
    <p:sldId id="295" r:id="rId8"/>
    <p:sldId id="265" r:id="rId9"/>
    <p:sldId id="270" r:id="rId10"/>
    <p:sldId id="271" r:id="rId11"/>
    <p:sldId id="272" r:id="rId12"/>
    <p:sldId id="273" r:id="rId13"/>
    <p:sldId id="274" r:id="rId14"/>
    <p:sldId id="259" r:id="rId15"/>
    <p:sldId id="262" r:id="rId16"/>
    <p:sldId id="260" r:id="rId17"/>
    <p:sldId id="261" r:id="rId18"/>
    <p:sldId id="276" r:id="rId19"/>
    <p:sldId id="266" r:id="rId20"/>
    <p:sldId id="275" r:id="rId21"/>
    <p:sldId id="278" r:id="rId22"/>
    <p:sldId id="279" r:id="rId23"/>
    <p:sldId id="280" r:id="rId24"/>
    <p:sldId id="30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DBF09-0CB0-4FF7-8531-AA9E22B22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629350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Второе сентября</a:t>
            </a:r>
            <a:br>
              <a:rPr lang="ru-RU" dirty="0" smtClean="0"/>
            </a:br>
            <a:r>
              <a:rPr lang="ru-RU" dirty="0" smtClean="0"/>
              <a:t>Классная работа</a:t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dirty="0"/>
              <a:t>: Введение. История нового времени. XIX- начала XX 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86843"/>
            <a:ext cx="4977224" cy="331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Средние века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С середины </a:t>
            </a:r>
            <a:r>
              <a:rPr lang="en-US" altLang="ru-RU" sz="4000"/>
              <a:t>V</a:t>
            </a:r>
            <a:r>
              <a:rPr lang="ru-RU" altLang="ru-RU" sz="4000"/>
              <a:t> в н.э. до конца </a:t>
            </a:r>
            <a:r>
              <a:rPr lang="en-US" altLang="ru-RU" sz="4000"/>
              <a:t>XV</a:t>
            </a:r>
            <a:r>
              <a:rPr lang="ru-RU" altLang="ru-RU" sz="4000"/>
              <a:t> в.</a:t>
            </a:r>
          </a:p>
        </p:txBody>
      </p:sp>
      <p:sp>
        <p:nvSpPr>
          <p:cNvPr id="717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84" y="1090885"/>
            <a:ext cx="443071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Новое время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С конца </a:t>
            </a:r>
            <a:r>
              <a:rPr lang="en-US" altLang="ru-RU" sz="4000"/>
              <a:t>XV</a:t>
            </a:r>
            <a:r>
              <a:rPr lang="ru-RU" altLang="ru-RU" sz="4000"/>
              <a:t> века до начала </a:t>
            </a:r>
            <a:r>
              <a:rPr lang="en-US" altLang="ru-RU" sz="4000"/>
              <a:t>XX</a:t>
            </a:r>
            <a:r>
              <a:rPr lang="ru-RU" altLang="ru-RU" sz="4000"/>
              <a:t> века</a:t>
            </a:r>
          </a:p>
        </p:txBody>
      </p:sp>
      <p:sp>
        <p:nvSpPr>
          <p:cNvPr id="8196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81635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Новейшая история</a:t>
            </a:r>
            <a:br>
              <a:rPr lang="ru-RU" altLang="ru-RU" sz="3200"/>
            </a:br>
            <a:endParaRPr lang="ru-RU" altLang="ru-RU" sz="320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4400"/>
              <a:t>С начала </a:t>
            </a:r>
            <a:r>
              <a:rPr lang="en-US" altLang="ru-RU" sz="4400"/>
              <a:t>XX</a:t>
            </a:r>
            <a:r>
              <a:rPr lang="ru-RU" altLang="ru-RU" sz="4400"/>
              <a:t> века до наших дней</a:t>
            </a:r>
          </a:p>
        </p:txBody>
      </p:sp>
      <p:sp>
        <p:nvSpPr>
          <p:cNvPr id="9220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35276"/>
            <a:ext cx="3600400" cy="46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2643" y="376239"/>
            <a:ext cx="7910513" cy="1540594"/>
          </a:xfrm>
        </p:spPr>
        <p:txBody>
          <a:bodyPr>
            <a:normAutofit/>
          </a:bodyPr>
          <a:lstStyle/>
          <a:p>
            <a:pPr marL="82296" indent="0" algn="ctr" eaLnBrk="1" hangingPunct="1">
              <a:buNone/>
            </a:pPr>
            <a:r>
              <a:rPr lang="ru-RU" altLang="ru-RU" sz="4000" b="1" dirty="0"/>
              <a:t>Новое время(конец </a:t>
            </a:r>
            <a:r>
              <a:rPr lang="en-US" altLang="ru-RU" sz="4000" b="1" dirty="0"/>
              <a:t>XV</a:t>
            </a:r>
            <a:r>
              <a:rPr lang="ru-RU" altLang="ru-RU" sz="4000" b="1" dirty="0"/>
              <a:t>-начало </a:t>
            </a:r>
            <a:r>
              <a:rPr lang="en-US" altLang="ru-RU" sz="4000" b="1" dirty="0"/>
              <a:t>XX</a:t>
            </a:r>
            <a:r>
              <a:rPr lang="ru-RU" altLang="ru-RU" sz="4000" b="1" dirty="0"/>
              <a:t> века)</a:t>
            </a:r>
          </a:p>
        </p:txBody>
      </p:sp>
      <p:sp>
        <p:nvSpPr>
          <p:cNvPr id="10244" name="AutoShape 20"/>
          <p:cNvSpPr>
            <a:spLocks noChangeArrowheads="1"/>
          </p:cNvSpPr>
          <p:nvPr/>
        </p:nvSpPr>
        <p:spPr bwMode="auto">
          <a:xfrm rot="2206142">
            <a:off x="4751388" y="2165573"/>
            <a:ext cx="1657350" cy="360362"/>
          </a:xfrm>
          <a:prstGeom prst="rightArrow">
            <a:avLst>
              <a:gd name="adj1" fmla="val 50000"/>
              <a:gd name="adj2" fmla="val 11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AutoShape 21"/>
          <p:cNvSpPr>
            <a:spLocks noChangeArrowheads="1"/>
          </p:cNvSpPr>
          <p:nvPr/>
        </p:nvSpPr>
        <p:spPr bwMode="auto">
          <a:xfrm rot="8799557">
            <a:off x="2243137" y="2084430"/>
            <a:ext cx="1489075" cy="360362"/>
          </a:xfrm>
          <a:prstGeom prst="rightArrow">
            <a:avLst>
              <a:gd name="adj1" fmla="val 50000"/>
              <a:gd name="adj2" fmla="val 103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1207944" y="3204369"/>
            <a:ext cx="36004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Раннее новое время(конец</a:t>
            </a:r>
            <a:r>
              <a:rPr lang="en-US" altLang="ru-RU" sz="2400" b="1" dirty="0"/>
              <a:t> XV</a:t>
            </a:r>
            <a:r>
              <a:rPr lang="ru-RU" altLang="ru-RU" sz="2400" b="1" dirty="0"/>
              <a:t> -</a:t>
            </a:r>
            <a:r>
              <a:rPr lang="en-US" altLang="ru-RU" sz="2400" b="1" dirty="0"/>
              <a:t>XVIII </a:t>
            </a:r>
            <a:r>
              <a:rPr lang="ru-RU" altLang="ru-RU" sz="2400" b="1" dirty="0"/>
              <a:t>века)</a:t>
            </a: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5148064" y="31844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48" name="Text Box 24"/>
          <p:cNvSpPr txBox="1">
            <a:spLocks noChangeArrowheads="1"/>
          </p:cNvSpPr>
          <p:nvPr/>
        </p:nvSpPr>
        <p:spPr bwMode="auto">
          <a:xfrm>
            <a:off x="5215417" y="3356698"/>
            <a:ext cx="35639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</a:rPr>
              <a:t>Позднее новое время(</a:t>
            </a:r>
            <a:r>
              <a:rPr lang="en-US" altLang="ru-RU" sz="2400" b="1" dirty="0">
                <a:solidFill>
                  <a:srgbClr val="FF0000"/>
                </a:solidFill>
              </a:rPr>
              <a:t>XIX</a:t>
            </a:r>
            <a:r>
              <a:rPr lang="ru-RU" altLang="ru-RU" sz="2400" b="1" dirty="0">
                <a:solidFill>
                  <a:srgbClr val="FF0000"/>
                </a:solidFill>
              </a:rPr>
              <a:t>-начало </a:t>
            </a:r>
            <a:r>
              <a:rPr lang="en-US" altLang="ru-RU" sz="2400" b="1" dirty="0">
                <a:solidFill>
                  <a:srgbClr val="FF0000"/>
                </a:solidFill>
              </a:rPr>
              <a:t>XX</a:t>
            </a:r>
            <a:r>
              <a:rPr lang="ru-RU" altLang="ru-RU" sz="2400" b="1" dirty="0">
                <a:solidFill>
                  <a:srgbClr val="FF0000"/>
                </a:solidFill>
              </a:rPr>
              <a:t> века)</a:t>
            </a:r>
          </a:p>
        </p:txBody>
      </p:sp>
    </p:spTree>
    <p:extLst>
      <p:ext uri="{BB962C8B-B14F-4D97-AF65-F5344CB8AC3E}">
        <p14:creationId xmlns:p14="http://schemas.microsoft.com/office/powerpoint/2010/main" val="368994268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Что такое </a:t>
            </a:r>
            <a:r>
              <a:rPr lang="ru-RU" b="1" i="1" u="sng" dirty="0"/>
              <a:t>мануфактура</a:t>
            </a:r>
            <a:r>
              <a:rPr lang="ru-RU" i="1" dirty="0"/>
              <a:t>? К каким последствиям привело появление мануфактур?</a:t>
            </a:r>
          </a:p>
          <a:p>
            <a:r>
              <a:rPr lang="ru-RU" i="1" dirty="0"/>
              <a:t>Где, когда и зачем проводились огораживания?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4293096"/>
            <a:ext cx="3939084" cy="250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46692"/>
            <a:ext cx="2555776" cy="193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95" y="4884347"/>
            <a:ext cx="2634929" cy="19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Ряд изобретений конца </a:t>
            </a:r>
            <a:r>
              <a:rPr lang="en-US" i="1" dirty="0"/>
              <a:t>XVIII</a:t>
            </a:r>
            <a:r>
              <a:rPr lang="ru-RU" i="1" dirty="0"/>
              <a:t> века: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64385" y="1062014"/>
            <a:ext cx="4872111" cy="30571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1776 г.</a:t>
            </a:r>
            <a:r>
              <a:rPr lang="ru-RU" dirty="0"/>
              <a:t> – универсальный паровой двигатель </a:t>
            </a:r>
            <a:r>
              <a:rPr lang="ru-RU" b="1" dirty="0"/>
              <a:t>Джеймса Уатта</a:t>
            </a:r>
          </a:p>
          <a:p>
            <a:r>
              <a:rPr lang="ru-RU" b="1" dirty="0"/>
              <a:t>1764 г.</a:t>
            </a:r>
            <a:r>
              <a:rPr lang="ru-RU" dirty="0"/>
              <a:t> – прялка Дженни </a:t>
            </a:r>
          </a:p>
          <a:p>
            <a:r>
              <a:rPr lang="ru-RU" i="1" dirty="0"/>
              <a:t>Почему оба этих изобретения были сделаны в Англии? К каким последствиям привело их появление?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5528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312368" cy="24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3789040"/>
            <a:ext cx="5220072" cy="30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Англия была лидером развития капитализма, там в 17 веке произошла буржуазная революция, разрешившая свободу предпринимательской деятельности. Последствием применения изобретений стал промышленный переворот</a:t>
            </a:r>
          </a:p>
        </p:txBody>
      </p:sp>
    </p:spTree>
    <p:extLst>
      <p:ext uri="{BB962C8B-B14F-4D97-AF65-F5344CB8AC3E}">
        <p14:creationId xmlns:p14="http://schemas.microsoft.com/office/powerpoint/2010/main" val="37547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4985704" cy="288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Фабрика</a:t>
            </a:r>
            <a:r>
              <a:rPr lang="ru-RU" dirty="0"/>
              <a:t> </a:t>
            </a:r>
          </a:p>
          <a:p>
            <a:r>
              <a:rPr lang="ru-RU" dirty="0"/>
              <a:t>-Промышленное предприятие, на котором широко применяются машины, приводимые  в действие внешними источниками энергии (падающая вода, пар, электричество)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98" y="693985"/>
            <a:ext cx="3764250" cy="266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79" y="3573016"/>
            <a:ext cx="3878796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509320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Промышленный переворот – это</a:t>
            </a:r>
          </a:p>
          <a:p>
            <a:r>
              <a:rPr lang="ru-RU" sz="2400" dirty="0"/>
              <a:t>Переход от ручного труда к машинному, от мануфактуры к фабрике, второй его стороной является изменение социальной структуры –  на первое место выходят два основных класса индустриального общества –капиталисты и наемные рабочие</a:t>
            </a:r>
          </a:p>
        </p:txBody>
      </p:sp>
    </p:spTree>
    <p:extLst>
      <p:ext uri="{BB962C8B-B14F-4D97-AF65-F5344CB8AC3E}">
        <p14:creationId xmlns:p14="http://schemas.microsoft.com/office/powerpoint/2010/main" val="15312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Модернизация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716016" cy="46634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- процесс перехода от аграрного общества к индустриальному</a:t>
            </a:r>
            <a:r>
              <a:rPr lang="ru-RU" altLang="ru-RU" b="1" dirty="0">
                <a:solidFill>
                  <a:srgbClr val="FF0000"/>
                </a:solidFill>
              </a:rPr>
              <a:t>, который охватывает технику и технологию, социальные и политические отношения и духовную жизнь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Индустриальное общество </a:t>
            </a:r>
            <a:r>
              <a:rPr lang="ru-RU" b="1" dirty="0">
                <a:solidFill>
                  <a:srgbClr val="FF0000"/>
                </a:solidFill>
              </a:rPr>
              <a:t>– этап в развитии человечества, при котором основные богатства создаются промышленностью, в ней же занята  большая часть населения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988840"/>
            <a:ext cx="3600400" cy="25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Индустриальное общество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базой является промышленность, основанная на машинной технике, преобладает интенсивный путь развития. Стабильный экономический рост сопровождается ростом реальных доходов на душу населения. Резко сокращается численность крестьянства, происходит урбанизация. Появляются новые классы – промышленный пролетариат и буржуазия. В обществе господствует право и закон. </a:t>
            </a:r>
          </a:p>
        </p:txBody>
      </p:sp>
    </p:spTree>
    <p:extLst>
      <p:ext uri="{BB962C8B-B14F-4D97-AF65-F5344CB8AC3E}">
        <p14:creationId xmlns:p14="http://schemas.microsoft.com/office/powerpoint/2010/main" val="7802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19872" y="2492896"/>
            <a:ext cx="2320964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Последствия модернизации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11684" cy="2047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" y="4365104"/>
            <a:ext cx="3576740" cy="2389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13" y="731272"/>
            <a:ext cx="3333750" cy="1504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253" y="4354438"/>
            <a:ext cx="2999910" cy="2399928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2185293">
            <a:off x="2987824" y="3717032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8669472">
            <a:off x="2987824" y="2111286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114704">
            <a:off x="5454604" y="2102864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445680">
            <a:off x="5380795" y="3711230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2492896"/>
            <a:ext cx="267778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Урбанизация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8618" y="2712281"/>
            <a:ext cx="328538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Экологические проблемы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645024"/>
            <a:ext cx="25466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Миграция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9150" y="3789040"/>
            <a:ext cx="2517306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dirty="0"/>
              <a:t>Демократизация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38341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498080" cy="1714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УЧЕБНИК :</a:t>
            </a:r>
            <a:br>
              <a:rPr lang="ru-RU" dirty="0" smtClean="0"/>
            </a:br>
            <a:r>
              <a:rPr lang="ru-RU" dirty="0" smtClean="0"/>
              <a:t> ВСЕОБЩАЯ ИСТОРИЯ. ИСТОРИЯ НОВОГО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Черты индустриального общества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solidFill>
                  <a:schemeClr val="hlink"/>
                </a:solidFill>
              </a:rPr>
              <a:t>Господство рыночных отношений;</a:t>
            </a:r>
          </a:p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solidFill>
                  <a:schemeClr val="hlink"/>
                </a:solidFill>
              </a:rPr>
              <a:t>Развитая промышленность;</a:t>
            </a:r>
          </a:p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solidFill>
                  <a:schemeClr val="hlink"/>
                </a:solidFill>
              </a:rPr>
              <a:t>Автоматизация производства;</a:t>
            </a:r>
          </a:p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solidFill>
                  <a:schemeClr val="hlink"/>
                </a:solidFill>
              </a:rPr>
              <a:t>Правовое государство;</a:t>
            </a:r>
          </a:p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solidFill>
                  <a:schemeClr val="hlink"/>
                </a:solidFill>
              </a:rPr>
              <a:t>Гражданское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1051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Три эшелона модернизации.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ПЕРВЫЙ: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600" b="1" dirty="0">
                <a:solidFill>
                  <a:srgbClr val="FF0000"/>
                </a:solidFill>
              </a:rPr>
              <a:t>Великобритания, Франция.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600" b="1" dirty="0">
                <a:solidFill>
                  <a:srgbClr val="FF0000"/>
                </a:solidFill>
              </a:rPr>
              <a:t> Модернизация началась рано (17в.), под влиянием естественных, внутренних причин и экономических предпосылок.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3600" b="1" dirty="0">
                <a:solidFill>
                  <a:srgbClr val="FF0000"/>
                </a:solidFill>
              </a:rPr>
              <a:t>Темпы модернизации – естественные.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Три эшелона модернизации.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ВТОРОЙ: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Германия, Италия, Япония, Россия.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Начало модернизации – 18 в., завершение – 2 пол. 19 в.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 Во главе модернизационных процессов стоит государство, которое проводит реформы. Главная цель – догнать страны 1 эшелона.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Темпы – быстрые, форсированные.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sz="3600" b="1">
                <a:solidFill>
                  <a:srgbClr val="FF0000"/>
                </a:solidFill>
              </a:rPr>
              <a:t>Три эшелона модернизации.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600" b="1">
                <a:solidFill>
                  <a:srgbClr val="FF0000"/>
                </a:solidFill>
              </a:rPr>
              <a:t>ТРЕТИЙ: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Страны Латинской Америки, страны Азии и Африки.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Модернизация – в конце 19 – начале 20 вв. Модернизация идет под влиянием развитых стран. Внутренние предпосылки модернизации отсутствуют.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>
                <a:solidFill>
                  <a:srgbClr val="FF0000"/>
                </a:solidFill>
              </a:rPr>
              <a:t>Темпы – замедленные.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 </a:t>
            </a:r>
            <a:r>
              <a:rPr lang="ru-RU" dirty="0"/>
              <a:t>на закрепление</a:t>
            </a:r>
            <a:br>
              <a:rPr lang="ru-RU" dirty="0"/>
            </a:br>
            <a:r>
              <a:rPr lang="ru-RU" dirty="0"/>
              <a:t>Объясните понятие Новое время и обозначьте его периодизацию на «ленте времени».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Читать и пересказывать дополнительный материал, который я вам прикрепила (здесь более доступно подаётся материал, чем в учебнике)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Подпишите тетрадь для работ по истории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Тетрадь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работ по истории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обучающегося (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обучающейся)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9-А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класса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«Школа № 82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г.о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Донецк»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Фамилия Имя в род. падеже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8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32773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/>
              <a:t>Какими были общественные отношения в Средние века?</a:t>
            </a:r>
          </a:p>
          <a:p>
            <a:r>
              <a:rPr lang="ru-RU" i="1" dirty="0"/>
              <a:t>Кто такие </a:t>
            </a:r>
            <a:r>
              <a:rPr lang="ru-RU" b="1" i="1" dirty="0"/>
              <a:t>феодалы</a:t>
            </a:r>
            <a:r>
              <a:rPr lang="ru-RU" i="1" dirty="0"/>
              <a:t>? На чём основывалось их господство?</a:t>
            </a:r>
          </a:p>
          <a:p>
            <a:r>
              <a:rPr lang="ru-RU" i="1" dirty="0"/>
              <a:t>Чем занимались жители городов? Какова была их доля в общей массе населения?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910"/>
            <a:ext cx="2618910" cy="14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52718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Высшим сословием считалось духовенство. Земля принадлежала феодалам — сравнительно немногочисленному классу людей, которые получили от королей или императоров поместья в награду за воинскую службу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Основную массу населения составляли крестьяне, которые находились в сильной зависимости от владельцев земли. Во многих регионах существовало крепостное право, однако со временем крестьяне добивались формальной свободы, оставаясь по-прежнему в очень сильной экономической зависимости от землевладельцев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Все феодалы (рыцари) подчинялись сеньорам более высокого ранга, самым высоким статусом обладал король или император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Феодалы — это крупные землевладельцы, которые жили за счёт раздачи земли своим крестьянам или более мелким феодалам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Феодалы существовали в Европе с 9 по 19 век. Самым главным и крупным феодалом в государстве был король или царь. Он считался фактическим владельцем всех земель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обмен на государственную, дипломатическую или военную службу король или царь раздавал земли феодалам. Те, в свою очередь, обещали участвовать в военных походах своего феодала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Феодалы также могли раздавать свою землю крестьянам в обмен на её использование. Феодал жил в замке и вёл хозяйство, которое имело натуральный характер.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0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Обычно население средневекового города не превышало 5—6 тысяч человек, а часто было и того меньше – 1-2 тысячи. Большими считались города в 40-50 тысяч жителей (Любек, Гамбург). Лишь немногие города Западной Европы, такие, как Лондон, Константинополь, Париж, насчитывали до 100-200 тысяч жителей. Хотя главным занятием горожан были ремесла, торговля, сфера обслуживания, </a:t>
            </a:r>
            <a:r>
              <a:rPr lang="ru-RU" sz="2400" dirty="0" smtClean="0"/>
              <a:t>Хотя </a:t>
            </a:r>
            <a:r>
              <a:rPr lang="ru-RU" sz="2400" dirty="0"/>
              <a:t>главным занятием горожан были ремесла, торговля, сфера обслуживания, жители города еще долго не порывали с сельским хозяйством.</a:t>
            </a:r>
          </a:p>
        </p:txBody>
      </p:sp>
    </p:spTree>
    <p:extLst>
      <p:ext uri="{BB962C8B-B14F-4D97-AF65-F5344CB8AC3E}">
        <p14:creationId xmlns:p14="http://schemas.microsoft.com/office/powerpoint/2010/main" val="35142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6712"/>
            <a:ext cx="89249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" y="3450526"/>
            <a:ext cx="87122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" y="5157192"/>
            <a:ext cx="84502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2924944"/>
            <a:ext cx="1901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75" y="4603154"/>
            <a:ext cx="1901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Хронологические рамки исторических курсов,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изучаемых в 9 классе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модернизации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индустриального общества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эшелона модернизации</a:t>
            </a:r>
          </a:p>
          <a:p>
            <a:pPr marL="596646" indent="-51435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Всеобщая история(согласно формационному подходу Карла Маркса)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2362200"/>
            <a:ext cx="4284663" cy="37242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Древний мир</a:t>
            </a:r>
            <a:endParaRPr lang="en-US" sz="4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/>
              <a:t>(от появления первых людей до середины </a:t>
            </a:r>
            <a:r>
              <a:rPr lang="en-US" sz="4000" dirty="0"/>
              <a:t>V</a:t>
            </a:r>
            <a:r>
              <a:rPr lang="ru-RU" sz="4000" dirty="0"/>
              <a:t> в </a:t>
            </a:r>
            <a:r>
              <a:rPr lang="ru-RU" sz="4000" dirty="0" err="1"/>
              <a:t>н.э</a:t>
            </a:r>
            <a:r>
              <a:rPr lang="ru-RU" sz="4000" dirty="0"/>
              <a:t>)</a:t>
            </a:r>
          </a:p>
        </p:txBody>
      </p:sp>
      <p:sp>
        <p:nvSpPr>
          <p:cNvPr id="6148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12" y="1412776"/>
            <a:ext cx="46259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444</TotalTime>
  <Words>808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Второе сентября Классная работа Тема: Введение. История нового времени. XIX- начала XX в.</vt:lpstr>
      <vt:lpstr>УЧЕБНИК :  ВСЕОБЩАЯ ИСТОРИЯ. ИСТОРИЯ НОВОГО ВРЕМЕНИ</vt:lpstr>
      <vt:lpstr>Подпишите тетрадь для работ по истории  Тетрадь для работ по истории обучающегося (обучающейся) 9-А класса ГБОУ «Школа № 82 г.о. Донецк» Фамилия Имя в род. падеже </vt:lpstr>
      <vt:lpstr>Вспомним:</vt:lpstr>
      <vt:lpstr>Презентация PowerPoint</vt:lpstr>
      <vt:lpstr>Презентация PowerPoint</vt:lpstr>
      <vt:lpstr>Презентация PowerPoint</vt:lpstr>
      <vt:lpstr>План урока:</vt:lpstr>
      <vt:lpstr>Всеобщая история(согласно формационному подходу Карла Маркса)</vt:lpstr>
      <vt:lpstr>Средние века</vt:lpstr>
      <vt:lpstr>Новое время</vt:lpstr>
      <vt:lpstr>Новейшая история </vt:lpstr>
      <vt:lpstr>Презентация PowerPoint</vt:lpstr>
      <vt:lpstr>Вспомним:</vt:lpstr>
      <vt:lpstr>Ряд изобретений конца XVIII века:</vt:lpstr>
      <vt:lpstr>Презентация PowerPoint</vt:lpstr>
      <vt:lpstr>Модернизация</vt:lpstr>
      <vt:lpstr>Индустриальное общество</vt:lpstr>
      <vt:lpstr>Презентация PowerPoint</vt:lpstr>
      <vt:lpstr>Черты индустриального общества  </vt:lpstr>
      <vt:lpstr>Три эшелона модернизации. ПЕРВЫЙ:</vt:lpstr>
      <vt:lpstr>Три эшелона модернизации. ВТОРОЙ:</vt:lpstr>
      <vt:lpstr>Три эшелона модернизации. ТРЕТИЙ:</vt:lpstr>
      <vt:lpstr>Материал на закрепление Объясните понятие Новое время и обозначьте его периодизацию на «ленте времени».   Читать и пересказывать дополнительный материал, который я вам прикрепила (здесь более доступно подаётся материал, чем в учебнике)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 XIX – начале XX века.</dc:title>
  <dc:creator>Н.А. Чуваев</dc:creator>
  <cp:lastModifiedBy>Надежда</cp:lastModifiedBy>
  <cp:revision>62</cp:revision>
  <dcterms:created xsi:type="dcterms:W3CDTF">2015-09-02T03:21:20Z</dcterms:created>
  <dcterms:modified xsi:type="dcterms:W3CDTF">2024-09-11T10:03:36Z</dcterms:modified>
</cp:coreProperties>
</file>