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revisionInfo.xml" ContentType="application/vnd.ms-powerpoint.revisioninfo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4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9" r:id="rId11"/>
    <p:sldId id="266" r:id="rId12"/>
    <p:sldId id="267" r:id="rId13"/>
    <p:sldId id="268" r:id="rId14"/>
    <p:sldId id="270" r:id="rId15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53B7316-C86B-47FB-83E9-844C8816092A}" v="14" dt="2019-04-24T17:10:27.499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1" d="2"/>
          <a:sy n="1" d="2"/>
        </p:scale>
        <p:origin x="-1476" y="-756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20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546100" y="-4763"/>
            <a:ext cx="5014912" cy="6862763"/>
            <a:chOff x="2928938" y="-4763"/>
            <a:chExt cx="5014912" cy="6862763"/>
          </a:xfrm>
        </p:grpSpPr>
        <p:sp>
          <p:nvSpPr>
            <p:cNvPr id="22" name="Freeform 6"/>
            <p:cNvSpPr/>
            <p:nvPr/>
          </p:nvSpPr>
          <p:spPr bwMode="auto">
            <a:xfrm>
              <a:off x="3367088" y="-4763"/>
              <a:ext cx="1063625" cy="2782888"/>
            </a:xfrm>
            <a:custGeom>
              <a:avLst/>
              <a:gdLst/>
              <a:ahLst/>
              <a:cxnLst/>
              <a:rect l="0" t="0" r="r" b="b"/>
              <a:pathLst>
                <a:path w="670" h="1753">
                  <a:moveTo>
                    <a:pt x="0" y="1696"/>
                  </a:moveTo>
                  <a:lnTo>
                    <a:pt x="225" y="1753"/>
                  </a:lnTo>
                  <a:lnTo>
                    <a:pt x="670" y="0"/>
                  </a:lnTo>
                  <a:lnTo>
                    <a:pt x="430" y="0"/>
                  </a:lnTo>
                  <a:lnTo>
                    <a:pt x="0" y="169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23" name="Freeform 7"/>
            <p:cNvSpPr/>
            <p:nvPr/>
          </p:nvSpPr>
          <p:spPr bwMode="auto">
            <a:xfrm>
              <a:off x="2928938" y="-4763"/>
              <a:ext cx="1035050" cy="2673350"/>
            </a:xfrm>
            <a:custGeom>
              <a:avLst/>
              <a:gdLst/>
              <a:ahLst/>
              <a:cxnLst/>
              <a:rect l="0" t="0" r="r" b="b"/>
              <a:pathLst>
                <a:path w="652" h="1684">
                  <a:moveTo>
                    <a:pt x="225" y="1684"/>
                  </a:moveTo>
                  <a:lnTo>
                    <a:pt x="652" y="0"/>
                  </a:lnTo>
                  <a:lnTo>
                    <a:pt x="411" y="0"/>
                  </a:lnTo>
                  <a:lnTo>
                    <a:pt x="0" y="1627"/>
                  </a:lnTo>
                  <a:lnTo>
                    <a:pt x="219" y="1681"/>
                  </a:lnTo>
                  <a:lnTo>
                    <a:pt x="225" y="1684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24" name="Freeform 9"/>
            <p:cNvSpPr/>
            <p:nvPr/>
          </p:nvSpPr>
          <p:spPr bwMode="auto">
            <a:xfrm>
              <a:off x="2928938" y="2582862"/>
              <a:ext cx="2693987" cy="4275138"/>
            </a:xfrm>
            <a:custGeom>
              <a:avLst/>
              <a:gdLst/>
              <a:ahLst/>
              <a:cxnLst/>
              <a:rect l="0" t="0" r="r" b="b"/>
              <a:pathLst>
                <a:path w="1697" h="2693">
                  <a:moveTo>
                    <a:pt x="0" y="0"/>
                  </a:moveTo>
                  <a:lnTo>
                    <a:pt x="1622" y="2693"/>
                  </a:lnTo>
                  <a:lnTo>
                    <a:pt x="1697" y="26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25" name="Freeform 10"/>
            <p:cNvSpPr/>
            <p:nvPr/>
          </p:nvSpPr>
          <p:spPr bwMode="auto">
            <a:xfrm>
              <a:off x="3371850" y="2692400"/>
              <a:ext cx="3332162" cy="4165600"/>
            </a:xfrm>
            <a:custGeom>
              <a:avLst/>
              <a:gdLst/>
              <a:ahLst/>
              <a:cxnLst/>
              <a:rect l="0" t="0" r="r" b="b"/>
              <a:pathLst>
                <a:path w="2099" h="2624">
                  <a:moveTo>
                    <a:pt x="2099" y="2624"/>
                  </a:moveTo>
                  <a:lnTo>
                    <a:pt x="0" y="0"/>
                  </a:lnTo>
                  <a:lnTo>
                    <a:pt x="2021" y="2624"/>
                  </a:lnTo>
                  <a:lnTo>
                    <a:pt x="2099" y="2624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26" name="Freeform 11"/>
            <p:cNvSpPr/>
            <p:nvPr/>
          </p:nvSpPr>
          <p:spPr bwMode="auto">
            <a:xfrm>
              <a:off x="3367088" y="2687637"/>
              <a:ext cx="4576762" cy="4170363"/>
            </a:xfrm>
            <a:custGeom>
              <a:avLst/>
              <a:gdLst/>
              <a:ahLst/>
              <a:cxnLst/>
              <a:rect l="0" t="0" r="r" b="b"/>
              <a:pathLst>
                <a:path w="2883" h="2627">
                  <a:moveTo>
                    <a:pt x="0" y="0"/>
                  </a:moveTo>
                  <a:lnTo>
                    <a:pt x="3" y="3"/>
                  </a:lnTo>
                  <a:lnTo>
                    <a:pt x="2102" y="2627"/>
                  </a:lnTo>
                  <a:lnTo>
                    <a:pt x="2883" y="2627"/>
                  </a:lnTo>
                  <a:lnTo>
                    <a:pt x="225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27" name="Freeform 12"/>
            <p:cNvSpPr/>
            <p:nvPr/>
          </p:nvSpPr>
          <p:spPr bwMode="auto">
            <a:xfrm>
              <a:off x="2928938" y="2578100"/>
              <a:ext cx="3584575" cy="4279900"/>
            </a:xfrm>
            <a:custGeom>
              <a:avLst/>
              <a:gdLst/>
              <a:ahLst/>
              <a:cxnLst/>
              <a:rect l="0" t="0" r="r" b="b"/>
              <a:pathLst>
                <a:path w="2258" h="2696">
                  <a:moveTo>
                    <a:pt x="2258" y="2696"/>
                  </a:moveTo>
                  <a:lnTo>
                    <a:pt x="264" y="111"/>
                  </a:lnTo>
                  <a:lnTo>
                    <a:pt x="228" y="60"/>
                  </a:lnTo>
                  <a:lnTo>
                    <a:pt x="225" y="57"/>
                  </a:lnTo>
                  <a:lnTo>
                    <a:pt x="0" y="0"/>
                  </a:lnTo>
                  <a:lnTo>
                    <a:pt x="0" y="3"/>
                  </a:lnTo>
                  <a:lnTo>
                    <a:pt x="1697" y="2696"/>
                  </a:lnTo>
                  <a:lnTo>
                    <a:pt x="2258" y="2696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928401" y="1380068"/>
            <a:ext cx="8574622" cy="2616199"/>
          </a:xfrm>
        </p:spPr>
        <p:txBody>
          <a:bodyPr anchor="b">
            <a:normAutofit/>
          </a:bodyPr>
          <a:lstStyle>
            <a:lvl1pPr algn="r">
              <a:defRPr sz="6000">
                <a:effectLst/>
              </a:defRPr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15377" y="3996267"/>
            <a:ext cx="6987645" cy="1388534"/>
          </a:xfrm>
        </p:spPr>
        <p:txBody>
          <a:bodyPr anchor="t">
            <a:normAutofit/>
          </a:bodyPr>
          <a:lstStyle>
            <a:lvl1pPr marL="0" indent="0" algn="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/>
              <a:pPr/>
              <a:t>15.04.2010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32412" y="5883275"/>
            <a:ext cx="4324044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0655572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4732865"/>
            <a:ext cx="10018711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386012" y="932112"/>
            <a:ext cx="8225944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4311" y="5299603"/>
            <a:ext cx="10018711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/>
              <a:pPr/>
              <a:t>15.04.2010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1941026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2" y="685800"/>
            <a:ext cx="10018711" cy="304800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343400"/>
            <a:ext cx="10018713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/>
              <a:pPr/>
              <a:t>15.04.2010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7977130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98612" y="86302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93425" y="2819399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212" y="685800"/>
            <a:ext cx="8990012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436811" y="3428999"/>
            <a:ext cx="8532815" cy="381000"/>
          </a:xfrm>
        </p:spPr>
        <p:txBody>
          <a:bodyPr anchor="ctr">
            <a:normAutofit/>
          </a:bodyPr>
          <a:lstStyle>
            <a:lvl1pPr marL="0" indent="0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1" y="4343400"/>
            <a:ext cx="10018711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/>
              <a:pPr/>
              <a:t>15.04.2010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42481964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3" y="3308581"/>
            <a:ext cx="10018709" cy="1468800"/>
          </a:xfrm>
        </p:spPr>
        <p:txBody>
          <a:bodyPr anchor="b">
            <a:normAutofit/>
          </a:bodyPr>
          <a:lstStyle>
            <a:lvl1pPr algn="r">
              <a:defRPr sz="3200" b="0" cap="none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777381"/>
            <a:ext cx="10018710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/>
              <a:pPr/>
              <a:t>15.04.2010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43162640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98612" y="86302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93425" y="2819399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212" y="685800"/>
            <a:ext cx="8990012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84313" y="3886200"/>
            <a:ext cx="10018710" cy="889000"/>
          </a:xfrm>
        </p:spPr>
        <p:txBody>
          <a:bodyPr vert="horz" lIns="91440" tIns="45720" rIns="91440" bIns="45720" rtlCol="0" anchor="b">
            <a:normAutofit/>
          </a:bodyPr>
          <a:lstStyle>
            <a:lvl1pPr algn="r"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775200"/>
            <a:ext cx="10018710" cy="10160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/>
              <a:pPr/>
              <a:t>15.04.2010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06459609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3" y="685800"/>
            <a:ext cx="10018712" cy="2727325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84312" y="3505200"/>
            <a:ext cx="10018713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1" y="4343400"/>
            <a:ext cx="10018713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/>
              <a:pPr/>
              <a:t>15.04.2010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23549562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/>
              <a:pPr/>
              <a:t>15.04.2010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366160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732655" y="685800"/>
            <a:ext cx="1770369" cy="5105400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84312" y="685800"/>
            <a:ext cx="8019742" cy="5105400"/>
          </a:xfrm>
        </p:spPr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/>
              <a:pPr/>
              <a:t>15.04.2010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804854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/>
              <a:pPr/>
              <a:t>15.04.2010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951856" y="5867131"/>
            <a:ext cx="551167" cy="365125"/>
          </a:xfrm>
        </p:spPr>
        <p:txBody>
          <a:bodyPr/>
          <a:lstStyle/>
          <a:p>
            <a:fld id="{285DC19C-03DA-4066-9FF7-D0BF1BC6D6F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1867456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2279" y="2666999"/>
            <a:ext cx="8930747" cy="2110382"/>
          </a:xfrm>
        </p:spPr>
        <p:txBody>
          <a:bodyPr anchor="b"/>
          <a:lstStyle>
            <a:lvl1pPr algn="r">
              <a:defRPr sz="4000" b="0" cap="none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2278" y="4777381"/>
            <a:ext cx="893074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/>
              <a:pPr/>
              <a:t>15.04.2010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8447477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84312" y="2666999"/>
            <a:ext cx="4895055" cy="312420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07967" y="2667000"/>
            <a:ext cx="4895056" cy="3124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/>
              <a:pPr/>
              <a:t>15.04.2010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618703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72179" y="2658533"/>
            <a:ext cx="4607188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84311" y="3335337"/>
            <a:ext cx="4895056" cy="2455862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880487" y="2667000"/>
            <a:ext cx="462253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7967" y="3335337"/>
            <a:ext cx="4895056" cy="2455862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/>
              <a:pPr/>
              <a:t>15.04.2010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756413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/>
              <a:pPr/>
              <a:t>15.04.2010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41361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/>
              <a:pPr/>
              <a:t>15.04.2010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4279074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2" y="1600200"/>
            <a:ext cx="3549121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62033" y="685799"/>
            <a:ext cx="6240990" cy="5105401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4312" y="2971800"/>
            <a:ext cx="3549121" cy="18288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/>
              <a:pPr/>
              <a:t>15.04.2010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7547082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2724" y="1752599"/>
            <a:ext cx="5426158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94682" y="914400"/>
            <a:ext cx="3280974" cy="4572000"/>
          </a:xfrm>
          <a:prstGeom prst="roundRect">
            <a:avLst>
              <a:gd name="adj" fmla="val 42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2724" y="3124199"/>
            <a:ext cx="5426158" cy="18288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/>
              <a:pPr/>
              <a:t>15.04.2010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3408597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150812" y="0"/>
            <a:ext cx="2436813" cy="6858001"/>
            <a:chOff x="1320800" y="0"/>
            <a:chExt cx="2436813" cy="6858001"/>
          </a:xfrm>
        </p:grpSpPr>
        <p:sp>
          <p:nvSpPr>
            <p:cNvPr id="8" name="Freeform 6"/>
            <p:cNvSpPr/>
            <p:nvPr/>
          </p:nvSpPr>
          <p:spPr bwMode="auto">
            <a:xfrm>
              <a:off x="1627188" y="0"/>
              <a:ext cx="1122363" cy="5329238"/>
            </a:xfrm>
            <a:custGeom>
              <a:avLst/>
              <a:gdLst/>
              <a:ahLst/>
              <a:cxnLst/>
              <a:rect l="0" t="0" r="r" b="b"/>
              <a:pathLst>
                <a:path w="707" h="3357">
                  <a:moveTo>
                    <a:pt x="0" y="3330"/>
                  </a:moveTo>
                  <a:lnTo>
                    <a:pt x="156" y="3357"/>
                  </a:lnTo>
                  <a:lnTo>
                    <a:pt x="707" y="0"/>
                  </a:lnTo>
                  <a:lnTo>
                    <a:pt x="547" y="0"/>
                  </a:lnTo>
                  <a:lnTo>
                    <a:pt x="0" y="333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9" name="Freeform 7"/>
            <p:cNvSpPr/>
            <p:nvPr/>
          </p:nvSpPr>
          <p:spPr bwMode="auto">
            <a:xfrm>
              <a:off x="1320800" y="0"/>
              <a:ext cx="1117600" cy="5276850"/>
            </a:xfrm>
            <a:custGeom>
              <a:avLst/>
              <a:gdLst/>
              <a:ahLst/>
              <a:cxnLst/>
              <a:rect l="0" t="0" r="r" b="b"/>
              <a:pathLst>
                <a:path w="704" h="3324">
                  <a:moveTo>
                    <a:pt x="704" y="0"/>
                  </a:moveTo>
                  <a:lnTo>
                    <a:pt x="545" y="0"/>
                  </a:lnTo>
                  <a:lnTo>
                    <a:pt x="0" y="3300"/>
                  </a:lnTo>
                  <a:lnTo>
                    <a:pt x="157" y="3324"/>
                  </a:lnTo>
                  <a:lnTo>
                    <a:pt x="704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10" name="Freeform 8"/>
            <p:cNvSpPr/>
            <p:nvPr/>
          </p:nvSpPr>
          <p:spPr bwMode="auto">
            <a:xfrm>
              <a:off x="1320800" y="5238750"/>
              <a:ext cx="1228725" cy="1619250"/>
            </a:xfrm>
            <a:custGeom>
              <a:avLst/>
              <a:gdLst/>
              <a:ahLst/>
              <a:cxnLst/>
              <a:rect l="0" t="0" r="r" b="b"/>
              <a:pathLst>
                <a:path w="774" h="1020">
                  <a:moveTo>
                    <a:pt x="0" y="0"/>
                  </a:moveTo>
                  <a:lnTo>
                    <a:pt x="740" y="1020"/>
                  </a:lnTo>
                  <a:lnTo>
                    <a:pt x="774" y="10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11" name="Freeform 9"/>
            <p:cNvSpPr/>
            <p:nvPr/>
          </p:nvSpPr>
          <p:spPr bwMode="auto">
            <a:xfrm>
              <a:off x="1627188" y="5291138"/>
              <a:ext cx="1495425" cy="1566863"/>
            </a:xfrm>
            <a:custGeom>
              <a:avLst/>
              <a:gdLst/>
              <a:ahLst/>
              <a:cxnLst/>
              <a:rect l="0" t="0" r="r" b="b"/>
              <a:pathLst>
                <a:path w="942" h="987">
                  <a:moveTo>
                    <a:pt x="0" y="0"/>
                  </a:moveTo>
                  <a:lnTo>
                    <a:pt x="909" y="987"/>
                  </a:lnTo>
                  <a:lnTo>
                    <a:pt x="942" y="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12" name="Freeform 10"/>
            <p:cNvSpPr/>
            <p:nvPr/>
          </p:nvSpPr>
          <p:spPr bwMode="auto">
            <a:xfrm>
              <a:off x="1627188" y="5286375"/>
              <a:ext cx="2130425" cy="1571625"/>
            </a:xfrm>
            <a:custGeom>
              <a:avLst/>
              <a:gdLst/>
              <a:ahLst/>
              <a:cxnLst/>
              <a:rect l="0" t="0" r="r" b="b"/>
              <a:pathLst>
                <a:path w="1342" h="990">
                  <a:moveTo>
                    <a:pt x="0" y="3"/>
                  </a:moveTo>
                  <a:lnTo>
                    <a:pt x="942" y="990"/>
                  </a:lnTo>
                  <a:lnTo>
                    <a:pt x="1342" y="990"/>
                  </a:lnTo>
                  <a:lnTo>
                    <a:pt x="156" y="27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13" name="Freeform 11"/>
            <p:cNvSpPr/>
            <p:nvPr/>
          </p:nvSpPr>
          <p:spPr bwMode="auto">
            <a:xfrm>
              <a:off x="1320800" y="5238750"/>
              <a:ext cx="1695450" cy="1619250"/>
            </a:xfrm>
            <a:custGeom>
              <a:avLst/>
              <a:gdLst/>
              <a:ahLst/>
              <a:cxnLst/>
              <a:rect l="0" t="0" r="r" b="b"/>
              <a:pathLst>
                <a:path w="1068" h="1020">
                  <a:moveTo>
                    <a:pt x="1068" y="1020"/>
                  </a:moveTo>
                  <a:lnTo>
                    <a:pt x="184" y="60"/>
                  </a:lnTo>
                  <a:lnTo>
                    <a:pt x="154" y="27"/>
                  </a:lnTo>
                  <a:lnTo>
                    <a:pt x="157" y="27"/>
                  </a:lnTo>
                  <a:lnTo>
                    <a:pt x="157" y="24"/>
                  </a:lnTo>
                  <a:lnTo>
                    <a:pt x="154" y="24"/>
                  </a:lnTo>
                  <a:lnTo>
                    <a:pt x="0" y="0"/>
                  </a:lnTo>
                  <a:lnTo>
                    <a:pt x="0" y="0"/>
                  </a:lnTo>
                  <a:lnTo>
                    <a:pt x="774" y="1020"/>
                  </a:lnTo>
                  <a:lnTo>
                    <a:pt x="1068" y="102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0" y="2666999"/>
            <a:ext cx="10018713" cy="31242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732656" y="5883275"/>
            <a:ext cx="1143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F2FFB779-270B-4192-84BA-A697F48306DC}" type="datetimeFigureOut">
              <a:rPr lang="ru-RU" smtClean="0"/>
              <a:pPr/>
              <a:t>15.04.2010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72279" y="5883275"/>
            <a:ext cx="708417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951856" y="5883275"/>
            <a:ext cx="5511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285DC19C-03DA-4066-9FF7-D0BF1BC6D6F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1692881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5" r:id="rId1"/>
    <p:sldLayoutId id="2147483756" r:id="rId2"/>
    <p:sldLayoutId id="2147483757" r:id="rId3"/>
    <p:sldLayoutId id="2147483758" r:id="rId4"/>
    <p:sldLayoutId id="2147483759" r:id="rId5"/>
    <p:sldLayoutId id="2147483760" r:id="rId6"/>
    <p:sldLayoutId id="2147483761" r:id="rId7"/>
    <p:sldLayoutId id="2147483762" r:id="rId8"/>
    <p:sldLayoutId id="2147483763" r:id="rId9"/>
    <p:sldLayoutId id="2147483764" r:id="rId10"/>
    <p:sldLayoutId id="2147483765" r:id="rId11"/>
    <p:sldLayoutId id="2147483766" r:id="rId12"/>
    <p:sldLayoutId id="2147483767" r:id="rId13"/>
    <p:sldLayoutId id="2147483768" r:id="rId14"/>
    <p:sldLayoutId id="2147483769" r:id="rId15"/>
    <p:sldLayoutId id="2147483770" r:id="rId16"/>
    <p:sldLayoutId id="2147483771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0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Российские лауреаты </a:t>
            </a:r>
            <a:r>
              <a:rPr lang="ru-RU" dirty="0"/>
              <a:t>Нобелевской премии по физике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/>
              <a:t>Материалы для подготовки к ЕГЭ по обществознанию.</a:t>
            </a:r>
          </a:p>
          <a:p>
            <a:r>
              <a:rPr lang="ru-RU" dirty="0" smtClean="0"/>
              <a:t>Автор : Лыжина </a:t>
            </a:r>
            <a:r>
              <a:rPr lang="ru-RU" dirty="0" smtClean="0"/>
              <a:t>В</a:t>
            </a:r>
            <a:r>
              <a:rPr lang="ru-RU" dirty="0" smtClean="0"/>
              <a:t>алерия Николаевна</a:t>
            </a: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135165157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 cstate="print">
            <a:duotone>
              <a:schemeClr val="bg2">
                <a:shade val="76000"/>
                <a:satMod val="180000"/>
              </a:schemeClr>
              <a:schemeClr val="bg2">
                <a:tint val="80000"/>
                <a:satMod val="120000"/>
                <a:lumMod val="180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12">
            <a:extLst>
              <a:ext uri="{FF2B5EF4-FFF2-40B4-BE49-F238E27FC236}">
                <a16:creationId xmlns="" xmlns:a16="http://schemas.microsoft.com/office/drawing/2014/main" id="{729D1C44-1DC2-46A3-AF4D-6CF3F03E7AEF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GrpSpPr>
        <p:grpSpPr>
          <a:xfrm>
            <a:off x="546100" y="-4763"/>
            <a:ext cx="5014912" cy="6862763"/>
            <a:chOff x="2928938" y="-4763"/>
            <a:chExt cx="5014912" cy="6862763"/>
          </a:xfrm>
        </p:grpSpPr>
        <p:sp>
          <p:nvSpPr>
            <p:cNvPr id="14" name="Freeform 6">
              <a:extLst>
                <a:ext uri="{FF2B5EF4-FFF2-40B4-BE49-F238E27FC236}">
                  <a16:creationId xmlns="" xmlns:a16="http://schemas.microsoft.com/office/drawing/2014/main" id="{38441D71-9427-4E52-9D00-DA5DCD60838D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3367088" y="-4763"/>
              <a:ext cx="1063625" cy="2782888"/>
            </a:xfrm>
            <a:custGeom>
              <a:avLst/>
              <a:gdLst/>
              <a:ahLst/>
              <a:cxnLst/>
              <a:rect l="0" t="0" r="r" b="b"/>
              <a:pathLst>
                <a:path w="670" h="1753">
                  <a:moveTo>
                    <a:pt x="0" y="1696"/>
                  </a:moveTo>
                  <a:lnTo>
                    <a:pt x="225" y="1753"/>
                  </a:lnTo>
                  <a:lnTo>
                    <a:pt x="670" y="0"/>
                  </a:lnTo>
                  <a:lnTo>
                    <a:pt x="430" y="0"/>
                  </a:lnTo>
                  <a:lnTo>
                    <a:pt x="0" y="169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15" name="Freeform 7">
              <a:extLst>
                <a:ext uri="{FF2B5EF4-FFF2-40B4-BE49-F238E27FC236}">
                  <a16:creationId xmlns="" xmlns:a16="http://schemas.microsoft.com/office/drawing/2014/main" id="{99D64EDB-A847-4FFD-A1A0-F682EFB87861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2928938" y="-4763"/>
              <a:ext cx="1035050" cy="2673350"/>
            </a:xfrm>
            <a:custGeom>
              <a:avLst/>
              <a:gdLst/>
              <a:ahLst/>
              <a:cxnLst/>
              <a:rect l="0" t="0" r="r" b="b"/>
              <a:pathLst>
                <a:path w="652" h="1684">
                  <a:moveTo>
                    <a:pt x="225" y="1684"/>
                  </a:moveTo>
                  <a:lnTo>
                    <a:pt x="652" y="0"/>
                  </a:lnTo>
                  <a:lnTo>
                    <a:pt x="411" y="0"/>
                  </a:lnTo>
                  <a:lnTo>
                    <a:pt x="0" y="1627"/>
                  </a:lnTo>
                  <a:lnTo>
                    <a:pt x="219" y="1681"/>
                  </a:lnTo>
                  <a:lnTo>
                    <a:pt x="225" y="1684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16" name="Freeform 9">
              <a:extLst>
                <a:ext uri="{FF2B5EF4-FFF2-40B4-BE49-F238E27FC236}">
                  <a16:creationId xmlns="" xmlns:a16="http://schemas.microsoft.com/office/drawing/2014/main" id="{E1462D21-CAC4-4C52-95C9-E5C0DE3E9CB5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2928938" y="2582862"/>
              <a:ext cx="2693987" cy="4275138"/>
            </a:xfrm>
            <a:custGeom>
              <a:avLst/>
              <a:gdLst/>
              <a:ahLst/>
              <a:cxnLst/>
              <a:rect l="0" t="0" r="r" b="b"/>
              <a:pathLst>
                <a:path w="1697" h="2693">
                  <a:moveTo>
                    <a:pt x="0" y="0"/>
                  </a:moveTo>
                  <a:lnTo>
                    <a:pt x="1622" y="2693"/>
                  </a:lnTo>
                  <a:lnTo>
                    <a:pt x="1697" y="26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17" name="Freeform 10">
              <a:extLst>
                <a:ext uri="{FF2B5EF4-FFF2-40B4-BE49-F238E27FC236}">
                  <a16:creationId xmlns="" xmlns:a16="http://schemas.microsoft.com/office/drawing/2014/main" id="{9A48DF8F-07DF-48F2-944C-97808BBD2606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3371850" y="2692400"/>
              <a:ext cx="3332162" cy="4165600"/>
            </a:xfrm>
            <a:custGeom>
              <a:avLst/>
              <a:gdLst/>
              <a:ahLst/>
              <a:cxnLst/>
              <a:rect l="0" t="0" r="r" b="b"/>
              <a:pathLst>
                <a:path w="2099" h="2624">
                  <a:moveTo>
                    <a:pt x="2099" y="2624"/>
                  </a:moveTo>
                  <a:lnTo>
                    <a:pt x="0" y="0"/>
                  </a:lnTo>
                  <a:lnTo>
                    <a:pt x="2021" y="2624"/>
                  </a:lnTo>
                  <a:lnTo>
                    <a:pt x="2099" y="2624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18" name="Freeform 11">
              <a:extLst>
                <a:ext uri="{FF2B5EF4-FFF2-40B4-BE49-F238E27FC236}">
                  <a16:creationId xmlns="" xmlns:a16="http://schemas.microsoft.com/office/drawing/2014/main" id="{1DBC7527-D323-4A52-8055-50480E532BD1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3367088" y="2687637"/>
              <a:ext cx="4576762" cy="4170363"/>
            </a:xfrm>
            <a:custGeom>
              <a:avLst/>
              <a:gdLst/>
              <a:ahLst/>
              <a:cxnLst/>
              <a:rect l="0" t="0" r="r" b="b"/>
              <a:pathLst>
                <a:path w="2883" h="2627">
                  <a:moveTo>
                    <a:pt x="0" y="0"/>
                  </a:moveTo>
                  <a:lnTo>
                    <a:pt x="3" y="3"/>
                  </a:lnTo>
                  <a:lnTo>
                    <a:pt x="2102" y="2627"/>
                  </a:lnTo>
                  <a:lnTo>
                    <a:pt x="2883" y="2627"/>
                  </a:lnTo>
                  <a:lnTo>
                    <a:pt x="225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19" name="Freeform 12">
              <a:extLst>
                <a:ext uri="{FF2B5EF4-FFF2-40B4-BE49-F238E27FC236}">
                  <a16:creationId xmlns="" xmlns:a16="http://schemas.microsoft.com/office/drawing/2014/main" id="{7FDC9880-BEB7-4458-9A76-FD74CA58DAC2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2928938" y="2578100"/>
              <a:ext cx="3584575" cy="4279900"/>
            </a:xfrm>
            <a:custGeom>
              <a:avLst/>
              <a:gdLst/>
              <a:ahLst/>
              <a:cxnLst/>
              <a:rect l="0" t="0" r="r" b="b"/>
              <a:pathLst>
                <a:path w="2258" h="2696">
                  <a:moveTo>
                    <a:pt x="2258" y="2696"/>
                  </a:moveTo>
                  <a:lnTo>
                    <a:pt x="264" y="111"/>
                  </a:lnTo>
                  <a:lnTo>
                    <a:pt x="228" y="60"/>
                  </a:lnTo>
                  <a:lnTo>
                    <a:pt x="225" y="57"/>
                  </a:lnTo>
                  <a:lnTo>
                    <a:pt x="0" y="0"/>
                  </a:lnTo>
                  <a:lnTo>
                    <a:pt x="0" y="3"/>
                  </a:lnTo>
                  <a:lnTo>
                    <a:pt x="1697" y="2696"/>
                  </a:lnTo>
                  <a:lnTo>
                    <a:pt x="2258" y="2696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 useBgFill="1">
        <p:nvSpPr>
          <p:cNvPr id="11" name="Rectangle 20">
            <a:extLst>
              <a:ext uri="{FF2B5EF4-FFF2-40B4-BE49-F238E27FC236}">
                <a16:creationId xmlns="" xmlns:a16="http://schemas.microsoft.com/office/drawing/2014/main" id="{22DFF61D-FE87-44C1-954C-B0D7678160F2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5097ED42-10D0-4547-B7BA-85C9E0F417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08914" y="1670906"/>
            <a:ext cx="4922391" cy="3347337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pPr algn="r"/>
            <a:r>
              <a:rPr lang="ru-RU" sz="6000" b="1"/>
              <a:t>Таблица 1. Количество лауреатов по номинациям</a:t>
            </a:r>
            <a:endParaRPr lang="en-US" sz="6000"/>
          </a:p>
        </p:txBody>
      </p:sp>
      <p:grpSp>
        <p:nvGrpSpPr>
          <p:cNvPr id="12" name="Group 22">
            <a:extLst>
              <a:ext uri="{FF2B5EF4-FFF2-40B4-BE49-F238E27FC236}">
                <a16:creationId xmlns="" xmlns:a16="http://schemas.microsoft.com/office/drawing/2014/main" id="{E84592AC-7045-4F49-9639-B221E5A7AA89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GrpSpPr>
        <p:grpSpPr>
          <a:xfrm>
            <a:off x="886714" y="-4763"/>
            <a:ext cx="5014912" cy="6862763"/>
            <a:chOff x="2928938" y="-4763"/>
            <a:chExt cx="5014912" cy="6862763"/>
          </a:xfrm>
        </p:grpSpPr>
        <p:sp>
          <p:nvSpPr>
            <p:cNvPr id="24" name="Freeform 6">
              <a:extLst>
                <a:ext uri="{FF2B5EF4-FFF2-40B4-BE49-F238E27FC236}">
                  <a16:creationId xmlns="" xmlns:a16="http://schemas.microsoft.com/office/drawing/2014/main" id="{8F380A3B-3304-47FC-9EDB-3A10F6EDFBD0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3367088" y="-4763"/>
              <a:ext cx="1063625" cy="2782888"/>
            </a:xfrm>
            <a:custGeom>
              <a:avLst/>
              <a:gdLst/>
              <a:ahLst/>
              <a:cxnLst/>
              <a:rect l="0" t="0" r="r" b="b"/>
              <a:pathLst>
                <a:path w="670" h="1753">
                  <a:moveTo>
                    <a:pt x="0" y="1696"/>
                  </a:moveTo>
                  <a:lnTo>
                    <a:pt x="225" y="1753"/>
                  </a:lnTo>
                  <a:lnTo>
                    <a:pt x="670" y="0"/>
                  </a:lnTo>
                  <a:lnTo>
                    <a:pt x="430" y="0"/>
                  </a:lnTo>
                  <a:lnTo>
                    <a:pt x="0" y="169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25" name="Freeform 7">
              <a:extLst>
                <a:ext uri="{FF2B5EF4-FFF2-40B4-BE49-F238E27FC236}">
                  <a16:creationId xmlns="" xmlns:a16="http://schemas.microsoft.com/office/drawing/2014/main" id="{CEBC0F23-9C1D-4F87-8EF4-E3BAACAF9581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2928938" y="-4763"/>
              <a:ext cx="1035050" cy="2673350"/>
            </a:xfrm>
            <a:custGeom>
              <a:avLst/>
              <a:gdLst/>
              <a:ahLst/>
              <a:cxnLst/>
              <a:rect l="0" t="0" r="r" b="b"/>
              <a:pathLst>
                <a:path w="652" h="1684">
                  <a:moveTo>
                    <a:pt x="225" y="1684"/>
                  </a:moveTo>
                  <a:lnTo>
                    <a:pt x="652" y="0"/>
                  </a:lnTo>
                  <a:lnTo>
                    <a:pt x="411" y="0"/>
                  </a:lnTo>
                  <a:lnTo>
                    <a:pt x="0" y="1627"/>
                  </a:lnTo>
                  <a:lnTo>
                    <a:pt x="219" y="1681"/>
                  </a:lnTo>
                  <a:lnTo>
                    <a:pt x="225" y="1684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26" name="Freeform 25">
              <a:extLst>
                <a:ext uri="{FF2B5EF4-FFF2-40B4-BE49-F238E27FC236}">
                  <a16:creationId xmlns="" xmlns:a16="http://schemas.microsoft.com/office/drawing/2014/main" id="{32987390-B552-4468-AE54-2BA1B84CC525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2928938" y="2582862"/>
              <a:ext cx="2693987" cy="4275138"/>
            </a:xfrm>
            <a:custGeom>
              <a:avLst/>
              <a:gdLst/>
              <a:ahLst/>
              <a:cxnLst/>
              <a:rect l="0" t="0" r="r" b="b"/>
              <a:pathLst>
                <a:path w="1697" h="2693">
                  <a:moveTo>
                    <a:pt x="0" y="0"/>
                  </a:moveTo>
                  <a:lnTo>
                    <a:pt x="1622" y="2693"/>
                  </a:lnTo>
                  <a:lnTo>
                    <a:pt x="1697" y="26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27" name="Freeform 26">
              <a:extLst>
                <a:ext uri="{FF2B5EF4-FFF2-40B4-BE49-F238E27FC236}">
                  <a16:creationId xmlns="" xmlns:a16="http://schemas.microsoft.com/office/drawing/2014/main" id="{CB705A55-FBC1-4F9A-8D40-9AA3D343A5FB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3371850" y="2692400"/>
              <a:ext cx="3332162" cy="4165600"/>
            </a:xfrm>
            <a:custGeom>
              <a:avLst/>
              <a:gdLst/>
              <a:ahLst/>
              <a:cxnLst/>
              <a:rect l="0" t="0" r="r" b="b"/>
              <a:pathLst>
                <a:path w="2099" h="2624">
                  <a:moveTo>
                    <a:pt x="2099" y="2624"/>
                  </a:moveTo>
                  <a:lnTo>
                    <a:pt x="0" y="0"/>
                  </a:lnTo>
                  <a:lnTo>
                    <a:pt x="2021" y="2624"/>
                  </a:lnTo>
                  <a:lnTo>
                    <a:pt x="2099" y="2624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28" name="Freeform 27">
              <a:extLst>
                <a:ext uri="{FF2B5EF4-FFF2-40B4-BE49-F238E27FC236}">
                  <a16:creationId xmlns="" xmlns:a16="http://schemas.microsoft.com/office/drawing/2014/main" id="{E2765382-B7CB-4F4B-83F9-2391FA0E84E0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3367088" y="2687637"/>
              <a:ext cx="4576762" cy="4170363"/>
            </a:xfrm>
            <a:custGeom>
              <a:avLst/>
              <a:gdLst/>
              <a:ahLst/>
              <a:cxnLst/>
              <a:rect l="0" t="0" r="r" b="b"/>
              <a:pathLst>
                <a:path w="2883" h="2627">
                  <a:moveTo>
                    <a:pt x="0" y="0"/>
                  </a:moveTo>
                  <a:lnTo>
                    <a:pt x="3" y="3"/>
                  </a:lnTo>
                  <a:lnTo>
                    <a:pt x="2102" y="2627"/>
                  </a:lnTo>
                  <a:lnTo>
                    <a:pt x="2883" y="2627"/>
                  </a:lnTo>
                  <a:lnTo>
                    <a:pt x="225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29" name="Freeform 28">
              <a:extLst>
                <a:ext uri="{FF2B5EF4-FFF2-40B4-BE49-F238E27FC236}">
                  <a16:creationId xmlns="" xmlns:a16="http://schemas.microsoft.com/office/drawing/2014/main" id="{67BDAB96-7661-48F4-B3B5-6D759D323C4A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2928938" y="2578100"/>
              <a:ext cx="3584575" cy="4279900"/>
            </a:xfrm>
            <a:custGeom>
              <a:avLst/>
              <a:gdLst/>
              <a:ahLst/>
              <a:cxnLst/>
              <a:rect l="0" t="0" r="r" b="b"/>
              <a:pathLst>
                <a:path w="2258" h="2696">
                  <a:moveTo>
                    <a:pt x="2258" y="2696"/>
                  </a:moveTo>
                  <a:lnTo>
                    <a:pt x="264" y="111"/>
                  </a:lnTo>
                  <a:lnTo>
                    <a:pt x="228" y="60"/>
                  </a:lnTo>
                  <a:lnTo>
                    <a:pt x="225" y="57"/>
                  </a:lnTo>
                  <a:lnTo>
                    <a:pt x="0" y="0"/>
                  </a:lnTo>
                  <a:lnTo>
                    <a:pt x="0" y="3"/>
                  </a:lnTo>
                  <a:lnTo>
                    <a:pt x="1697" y="2696"/>
                  </a:lnTo>
                  <a:lnTo>
                    <a:pt x="2258" y="2696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0" name="Rounded Rectangle 16">
            <a:extLst>
              <a:ext uri="{FF2B5EF4-FFF2-40B4-BE49-F238E27FC236}">
                <a16:creationId xmlns="" xmlns:a16="http://schemas.microsoft.com/office/drawing/2014/main" id="{5C2B873C-702E-4891-9F5A-7BCD247F63BB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656693" y="648931"/>
            <a:ext cx="5419641" cy="5231964"/>
          </a:xfrm>
          <a:prstGeom prst="roundRect">
            <a:avLst>
              <a:gd name="adj" fmla="val 4834"/>
            </a:avLst>
          </a:prstGeom>
          <a:solidFill>
            <a:schemeClr val="bg1"/>
          </a:solidFill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Рисунок 8" descr="Изображение выглядит как снимок экрана&#10;&#10;Описание создано с очень высокой степенью достоверности">
            <a:extLst>
              <a:ext uri="{FF2B5EF4-FFF2-40B4-BE49-F238E27FC236}">
                <a16:creationId xmlns="" xmlns:a16="http://schemas.microsoft.com/office/drawing/2014/main" id="{DEF15628-554B-4FC3-92F1-3FBD569D2F3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977550" y="1195638"/>
            <a:ext cx="4774321" cy="4178962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30665725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 cstate="print">
            <a:duotone>
              <a:schemeClr val="bg2">
                <a:shade val="76000"/>
                <a:satMod val="180000"/>
              </a:schemeClr>
              <a:schemeClr val="bg2">
                <a:tint val="80000"/>
                <a:satMod val="120000"/>
                <a:lumMod val="180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Group 24">
            <a:extLst>
              <a:ext uri="{FF2B5EF4-FFF2-40B4-BE49-F238E27FC236}">
                <a16:creationId xmlns="" xmlns:a16="http://schemas.microsoft.com/office/drawing/2014/main" id="{729D1C44-1DC2-46A3-AF4D-6CF3F03E7AEF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GrpSpPr>
        <p:grpSpPr>
          <a:xfrm>
            <a:off x="546100" y="-4763"/>
            <a:ext cx="5014912" cy="6862763"/>
            <a:chOff x="2928938" y="-4763"/>
            <a:chExt cx="5014912" cy="6862763"/>
          </a:xfrm>
        </p:grpSpPr>
        <p:sp>
          <p:nvSpPr>
            <p:cNvPr id="26" name="Freeform 6">
              <a:extLst>
                <a:ext uri="{FF2B5EF4-FFF2-40B4-BE49-F238E27FC236}">
                  <a16:creationId xmlns="" xmlns:a16="http://schemas.microsoft.com/office/drawing/2014/main" id="{38441D71-9427-4E52-9D00-DA5DCD60838D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3367088" y="-4763"/>
              <a:ext cx="1063625" cy="2782888"/>
            </a:xfrm>
            <a:custGeom>
              <a:avLst/>
              <a:gdLst/>
              <a:ahLst/>
              <a:cxnLst/>
              <a:rect l="0" t="0" r="r" b="b"/>
              <a:pathLst>
                <a:path w="670" h="1753">
                  <a:moveTo>
                    <a:pt x="0" y="1696"/>
                  </a:moveTo>
                  <a:lnTo>
                    <a:pt x="225" y="1753"/>
                  </a:lnTo>
                  <a:lnTo>
                    <a:pt x="670" y="0"/>
                  </a:lnTo>
                  <a:lnTo>
                    <a:pt x="430" y="0"/>
                  </a:lnTo>
                  <a:lnTo>
                    <a:pt x="0" y="169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27" name="Freeform 7">
              <a:extLst>
                <a:ext uri="{FF2B5EF4-FFF2-40B4-BE49-F238E27FC236}">
                  <a16:creationId xmlns="" xmlns:a16="http://schemas.microsoft.com/office/drawing/2014/main" id="{99D64EDB-A847-4FFD-A1A0-F682EFB87861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2928938" y="-4763"/>
              <a:ext cx="1035050" cy="2673350"/>
            </a:xfrm>
            <a:custGeom>
              <a:avLst/>
              <a:gdLst/>
              <a:ahLst/>
              <a:cxnLst/>
              <a:rect l="0" t="0" r="r" b="b"/>
              <a:pathLst>
                <a:path w="652" h="1684">
                  <a:moveTo>
                    <a:pt x="225" y="1684"/>
                  </a:moveTo>
                  <a:lnTo>
                    <a:pt x="652" y="0"/>
                  </a:lnTo>
                  <a:lnTo>
                    <a:pt x="411" y="0"/>
                  </a:lnTo>
                  <a:lnTo>
                    <a:pt x="0" y="1627"/>
                  </a:lnTo>
                  <a:lnTo>
                    <a:pt x="219" y="1681"/>
                  </a:lnTo>
                  <a:lnTo>
                    <a:pt x="225" y="1684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28" name="Freeform 9">
              <a:extLst>
                <a:ext uri="{FF2B5EF4-FFF2-40B4-BE49-F238E27FC236}">
                  <a16:creationId xmlns="" xmlns:a16="http://schemas.microsoft.com/office/drawing/2014/main" id="{E1462D21-CAC4-4C52-95C9-E5C0DE3E9CB5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2928938" y="2582862"/>
              <a:ext cx="2693987" cy="4275138"/>
            </a:xfrm>
            <a:custGeom>
              <a:avLst/>
              <a:gdLst/>
              <a:ahLst/>
              <a:cxnLst/>
              <a:rect l="0" t="0" r="r" b="b"/>
              <a:pathLst>
                <a:path w="1697" h="2693">
                  <a:moveTo>
                    <a:pt x="0" y="0"/>
                  </a:moveTo>
                  <a:lnTo>
                    <a:pt x="1622" y="2693"/>
                  </a:lnTo>
                  <a:lnTo>
                    <a:pt x="1697" y="26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29" name="Freeform 10">
              <a:extLst>
                <a:ext uri="{FF2B5EF4-FFF2-40B4-BE49-F238E27FC236}">
                  <a16:creationId xmlns="" xmlns:a16="http://schemas.microsoft.com/office/drawing/2014/main" id="{9A48DF8F-07DF-48F2-944C-97808BBD2606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3371850" y="2692400"/>
              <a:ext cx="3332162" cy="4165600"/>
            </a:xfrm>
            <a:custGeom>
              <a:avLst/>
              <a:gdLst/>
              <a:ahLst/>
              <a:cxnLst/>
              <a:rect l="0" t="0" r="r" b="b"/>
              <a:pathLst>
                <a:path w="2099" h="2624">
                  <a:moveTo>
                    <a:pt x="2099" y="2624"/>
                  </a:moveTo>
                  <a:lnTo>
                    <a:pt x="0" y="0"/>
                  </a:lnTo>
                  <a:lnTo>
                    <a:pt x="2021" y="2624"/>
                  </a:lnTo>
                  <a:lnTo>
                    <a:pt x="2099" y="2624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30" name="Freeform 11">
              <a:extLst>
                <a:ext uri="{FF2B5EF4-FFF2-40B4-BE49-F238E27FC236}">
                  <a16:creationId xmlns="" xmlns:a16="http://schemas.microsoft.com/office/drawing/2014/main" id="{1DBC7527-D323-4A52-8055-50480E532BD1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3367088" y="2687637"/>
              <a:ext cx="4576762" cy="4170363"/>
            </a:xfrm>
            <a:custGeom>
              <a:avLst/>
              <a:gdLst/>
              <a:ahLst/>
              <a:cxnLst/>
              <a:rect l="0" t="0" r="r" b="b"/>
              <a:pathLst>
                <a:path w="2883" h="2627">
                  <a:moveTo>
                    <a:pt x="0" y="0"/>
                  </a:moveTo>
                  <a:lnTo>
                    <a:pt x="3" y="3"/>
                  </a:lnTo>
                  <a:lnTo>
                    <a:pt x="2102" y="2627"/>
                  </a:lnTo>
                  <a:lnTo>
                    <a:pt x="2883" y="2627"/>
                  </a:lnTo>
                  <a:lnTo>
                    <a:pt x="225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31" name="Freeform 12">
              <a:extLst>
                <a:ext uri="{FF2B5EF4-FFF2-40B4-BE49-F238E27FC236}">
                  <a16:creationId xmlns="" xmlns:a16="http://schemas.microsoft.com/office/drawing/2014/main" id="{7FDC9880-BEB7-4458-9A76-FD74CA58DAC2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2928938" y="2578100"/>
              <a:ext cx="3584575" cy="4279900"/>
            </a:xfrm>
            <a:custGeom>
              <a:avLst/>
              <a:gdLst/>
              <a:ahLst/>
              <a:cxnLst/>
              <a:rect l="0" t="0" r="r" b="b"/>
              <a:pathLst>
                <a:path w="2258" h="2696">
                  <a:moveTo>
                    <a:pt x="2258" y="2696"/>
                  </a:moveTo>
                  <a:lnTo>
                    <a:pt x="264" y="111"/>
                  </a:lnTo>
                  <a:lnTo>
                    <a:pt x="228" y="60"/>
                  </a:lnTo>
                  <a:lnTo>
                    <a:pt x="225" y="57"/>
                  </a:lnTo>
                  <a:lnTo>
                    <a:pt x="0" y="0"/>
                  </a:lnTo>
                  <a:lnTo>
                    <a:pt x="0" y="3"/>
                  </a:lnTo>
                  <a:lnTo>
                    <a:pt x="1697" y="2696"/>
                  </a:lnTo>
                  <a:lnTo>
                    <a:pt x="2258" y="2696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 useBgFill="1">
        <p:nvSpPr>
          <p:cNvPr id="33" name="Rectangle 32">
            <a:extLst>
              <a:ext uri="{FF2B5EF4-FFF2-40B4-BE49-F238E27FC236}">
                <a16:creationId xmlns="" xmlns:a16="http://schemas.microsoft.com/office/drawing/2014/main" id="{84036FF9-87DD-4353-B2F0-489C22FD66D7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1E412C6E-4616-46BE-B050-5A67645712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41742" y="648930"/>
            <a:ext cx="3461281" cy="3347337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r">
              <a:lnSpc>
                <a:spcPct val="90000"/>
              </a:lnSpc>
            </a:pPr>
            <a:r>
              <a:rPr lang="en-US" sz="3400" b="1"/>
              <a:t>Таблица 2. Средний возраст лауреатов по физике в год получения премии</a:t>
            </a:r>
            <a:endParaRPr lang="en-US" sz="3400"/>
          </a:p>
        </p:txBody>
      </p:sp>
      <p:grpSp>
        <p:nvGrpSpPr>
          <p:cNvPr id="35" name="Group 34">
            <a:extLst>
              <a:ext uri="{FF2B5EF4-FFF2-40B4-BE49-F238E27FC236}">
                <a16:creationId xmlns="" xmlns:a16="http://schemas.microsoft.com/office/drawing/2014/main" id="{E04E07E5-1F56-421C-8C94-997C1C4687E3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GrpSpPr>
        <p:grpSpPr>
          <a:xfrm>
            <a:off x="886714" y="-4763"/>
            <a:ext cx="5014912" cy="6862763"/>
            <a:chOff x="2928938" y="-4763"/>
            <a:chExt cx="5014912" cy="6862763"/>
          </a:xfrm>
        </p:grpSpPr>
        <p:sp>
          <p:nvSpPr>
            <p:cNvPr id="36" name="Freeform 6">
              <a:extLst>
                <a:ext uri="{FF2B5EF4-FFF2-40B4-BE49-F238E27FC236}">
                  <a16:creationId xmlns="" xmlns:a16="http://schemas.microsoft.com/office/drawing/2014/main" id="{2DFE285C-9557-40E8-A605-6B1D892ABFBF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3367088" y="-4763"/>
              <a:ext cx="1063625" cy="2782888"/>
            </a:xfrm>
            <a:custGeom>
              <a:avLst/>
              <a:gdLst/>
              <a:ahLst/>
              <a:cxnLst/>
              <a:rect l="0" t="0" r="r" b="b"/>
              <a:pathLst>
                <a:path w="670" h="1753">
                  <a:moveTo>
                    <a:pt x="0" y="1696"/>
                  </a:moveTo>
                  <a:lnTo>
                    <a:pt x="225" y="1753"/>
                  </a:lnTo>
                  <a:lnTo>
                    <a:pt x="670" y="0"/>
                  </a:lnTo>
                  <a:lnTo>
                    <a:pt x="430" y="0"/>
                  </a:lnTo>
                  <a:lnTo>
                    <a:pt x="0" y="169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37" name="Freeform 7">
              <a:extLst>
                <a:ext uri="{FF2B5EF4-FFF2-40B4-BE49-F238E27FC236}">
                  <a16:creationId xmlns="" xmlns:a16="http://schemas.microsoft.com/office/drawing/2014/main" id="{631B8C5C-DAD6-40EA-A047-258B2864F270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2928938" y="-4763"/>
              <a:ext cx="1035050" cy="2673350"/>
            </a:xfrm>
            <a:custGeom>
              <a:avLst/>
              <a:gdLst/>
              <a:ahLst/>
              <a:cxnLst/>
              <a:rect l="0" t="0" r="r" b="b"/>
              <a:pathLst>
                <a:path w="652" h="1684">
                  <a:moveTo>
                    <a:pt x="225" y="1684"/>
                  </a:moveTo>
                  <a:lnTo>
                    <a:pt x="652" y="0"/>
                  </a:lnTo>
                  <a:lnTo>
                    <a:pt x="411" y="0"/>
                  </a:lnTo>
                  <a:lnTo>
                    <a:pt x="0" y="1627"/>
                  </a:lnTo>
                  <a:lnTo>
                    <a:pt x="219" y="1681"/>
                  </a:lnTo>
                  <a:lnTo>
                    <a:pt x="225" y="1684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38" name="Freeform 25">
              <a:extLst>
                <a:ext uri="{FF2B5EF4-FFF2-40B4-BE49-F238E27FC236}">
                  <a16:creationId xmlns="" xmlns:a16="http://schemas.microsoft.com/office/drawing/2014/main" id="{B3B8CF04-FBFF-4E4B-AFF7-F08823A5357D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2928938" y="2582862"/>
              <a:ext cx="2693987" cy="4275138"/>
            </a:xfrm>
            <a:custGeom>
              <a:avLst/>
              <a:gdLst/>
              <a:ahLst/>
              <a:cxnLst/>
              <a:rect l="0" t="0" r="r" b="b"/>
              <a:pathLst>
                <a:path w="1697" h="2693">
                  <a:moveTo>
                    <a:pt x="0" y="0"/>
                  </a:moveTo>
                  <a:lnTo>
                    <a:pt x="1622" y="2693"/>
                  </a:lnTo>
                  <a:lnTo>
                    <a:pt x="1697" y="26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39" name="Freeform 26">
              <a:extLst>
                <a:ext uri="{FF2B5EF4-FFF2-40B4-BE49-F238E27FC236}">
                  <a16:creationId xmlns="" xmlns:a16="http://schemas.microsoft.com/office/drawing/2014/main" id="{94FA41BA-3E89-4178-9DC5-7964323B10C4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3371850" y="2692400"/>
              <a:ext cx="3332162" cy="4165600"/>
            </a:xfrm>
            <a:custGeom>
              <a:avLst/>
              <a:gdLst/>
              <a:ahLst/>
              <a:cxnLst/>
              <a:rect l="0" t="0" r="r" b="b"/>
              <a:pathLst>
                <a:path w="2099" h="2624">
                  <a:moveTo>
                    <a:pt x="2099" y="2624"/>
                  </a:moveTo>
                  <a:lnTo>
                    <a:pt x="0" y="0"/>
                  </a:lnTo>
                  <a:lnTo>
                    <a:pt x="2021" y="2624"/>
                  </a:lnTo>
                  <a:lnTo>
                    <a:pt x="2099" y="2624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40" name="Freeform 27">
              <a:extLst>
                <a:ext uri="{FF2B5EF4-FFF2-40B4-BE49-F238E27FC236}">
                  <a16:creationId xmlns="" xmlns:a16="http://schemas.microsoft.com/office/drawing/2014/main" id="{AE921036-12D7-4BCA-87D0-9B7E8B347D94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3367088" y="2687637"/>
              <a:ext cx="4576762" cy="4170363"/>
            </a:xfrm>
            <a:custGeom>
              <a:avLst/>
              <a:gdLst/>
              <a:ahLst/>
              <a:cxnLst/>
              <a:rect l="0" t="0" r="r" b="b"/>
              <a:pathLst>
                <a:path w="2883" h="2627">
                  <a:moveTo>
                    <a:pt x="0" y="0"/>
                  </a:moveTo>
                  <a:lnTo>
                    <a:pt x="3" y="3"/>
                  </a:lnTo>
                  <a:lnTo>
                    <a:pt x="2102" y="2627"/>
                  </a:lnTo>
                  <a:lnTo>
                    <a:pt x="2883" y="2627"/>
                  </a:lnTo>
                  <a:lnTo>
                    <a:pt x="225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41" name="Freeform 28">
              <a:extLst>
                <a:ext uri="{FF2B5EF4-FFF2-40B4-BE49-F238E27FC236}">
                  <a16:creationId xmlns="" xmlns:a16="http://schemas.microsoft.com/office/drawing/2014/main" id="{90552932-5D46-4AEB-BFEF-98EDCAAF4FDB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2928938" y="2578100"/>
              <a:ext cx="3584575" cy="4279900"/>
            </a:xfrm>
            <a:custGeom>
              <a:avLst/>
              <a:gdLst/>
              <a:ahLst/>
              <a:cxnLst/>
              <a:rect l="0" t="0" r="r" b="b"/>
              <a:pathLst>
                <a:path w="2258" h="2696">
                  <a:moveTo>
                    <a:pt x="2258" y="2696"/>
                  </a:moveTo>
                  <a:lnTo>
                    <a:pt x="264" y="111"/>
                  </a:lnTo>
                  <a:lnTo>
                    <a:pt x="228" y="60"/>
                  </a:lnTo>
                  <a:lnTo>
                    <a:pt x="225" y="57"/>
                  </a:lnTo>
                  <a:lnTo>
                    <a:pt x="0" y="0"/>
                  </a:lnTo>
                  <a:lnTo>
                    <a:pt x="0" y="3"/>
                  </a:lnTo>
                  <a:lnTo>
                    <a:pt x="1697" y="2696"/>
                  </a:lnTo>
                  <a:lnTo>
                    <a:pt x="2258" y="2696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43" name="Rounded Rectangle 16">
            <a:extLst>
              <a:ext uri="{FF2B5EF4-FFF2-40B4-BE49-F238E27FC236}">
                <a16:creationId xmlns="" xmlns:a16="http://schemas.microsoft.com/office/drawing/2014/main" id="{1879D665-78DD-41CB-B632-09A8CCAA99D0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656693" y="648931"/>
            <a:ext cx="6854433" cy="5231964"/>
          </a:xfrm>
          <a:prstGeom prst="roundRect">
            <a:avLst>
              <a:gd name="adj" fmla="val 4834"/>
            </a:avLst>
          </a:prstGeom>
          <a:solidFill>
            <a:schemeClr val="bg1"/>
          </a:solidFill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Рисунок 3" descr="Изображение выглядит как снимок экрана&#10;&#10;Описание создано с очень высокой степенью достоверности">
            <a:extLst>
              <a:ext uri="{FF2B5EF4-FFF2-40B4-BE49-F238E27FC236}">
                <a16:creationId xmlns="" xmlns:a16="http://schemas.microsoft.com/office/drawing/2014/main" id="{1F712204-BD3F-4A06-8C83-72942D65108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1364904" y="1011765"/>
            <a:ext cx="5428070" cy="4546708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06854701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 cstate="print">
            <a:duotone>
              <a:schemeClr val="bg2">
                <a:shade val="76000"/>
                <a:satMod val="180000"/>
              </a:schemeClr>
              <a:schemeClr val="bg2">
                <a:tint val="80000"/>
                <a:satMod val="120000"/>
                <a:lumMod val="180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Group 24">
            <a:extLst>
              <a:ext uri="{FF2B5EF4-FFF2-40B4-BE49-F238E27FC236}">
                <a16:creationId xmlns="" xmlns:a16="http://schemas.microsoft.com/office/drawing/2014/main" id="{729D1C44-1DC2-46A3-AF4D-6CF3F03E7AEF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GrpSpPr>
        <p:grpSpPr>
          <a:xfrm>
            <a:off x="546100" y="-4763"/>
            <a:ext cx="5014912" cy="6862763"/>
            <a:chOff x="2928938" y="-4763"/>
            <a:chExt cx="5014912" cy="6862763"/>
          </a:xfrm>
        </p:grpSpPr>
        <p:sp>
          <p:nvSpPr>
            <p:cNvPr id="26" name="Freeform 6">
              <a:extLst>
                <a:ext uri="{FF2B5EF4-FFF2-40B4-BE49-F238E27FC236}">
                  <a16:creationId xmlns="" xmlns:a16="http://schemas.microsoft.com/office/drawing/2014/main" id="{38441D71-9427-4E52-9D00-DA5DCD60838D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3367088" y="-4763"/>
              <a:ext cx="1063625" cy="2782888"/>
            </a:xfrm>
            <a:custGeom>
              <a:avLst/>
              <a:gdLst/>
              <a:ahLst/>
              <a:cxnLst/>
              <a:rect l="0" t="0" r="r" b="b"/>
              <a:pathLst>
                <a:path w="670" h="1753">
                  <a:moveTo>
                    <a:pt x="0" y="1696"/>
                  </a:moveTo>
                  <a:lnTo>
                    <a:pt x="225" y="1753"/>
                  </a:lnTo>
                  <a:lnTo>
                    <a:pt x="670" y="0"/>
                  </a:lnTo>
                  <a:lnTo>
                    <a:pt x="430" y="0"/>
                  </a:lnTo>
                  <a:lnTo>
                    <a:pt x="0" y="169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27" name="Freeform 7">
              <a:extLst>
                <a:ext uri="{FF2B5EF4-FFF2-40B4-BE49-F238E27FC236}">
                  <a16:creationId xmlns="" xmlns:a16="http://schemas.microsoft.com/office/drawing/2014/main" id="{99D64EDB-A847-4FFD-A1A0-F682EFB87861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2928938" y="-4763"/>
              <a:ext cx="1035050" cy="2673350"/>
            </a:xfrm>
            <a:custGeom>
              <a:avLst/>
              <a:gdLst/>
              <a:ahLst/>
              <a:cxnLst/>
              <a:rect l="0" t="0" r="r" b="b"/>
              <a:pathLst>
                <a:path w="652" h="1684">
                  <a:moveTo>
                    <a:pt x="225" y="1684"/>
                  </a:moveTo>
                  <a:lnTo>
                    <a:pt x="652" y="0"/>
                  </a:lnTo>
                  <a:lnTo>
                    <a:pt x="411" y="0"/>
                  </a:lnTo>
                  <a:lnTo>
                    <a:pt x="0" y="1627"/>
                  </a:lnTo>
                  <a:lnTo>
                    <a:pt x="219" y="1681"/>
                  </a:lnTo>
                  <a:lnTo>
                    <a:pt x="225" y="1684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28" name="Freeform 9">
              <a:extLst>
                <a:ext uri="{FF2B5EF4-FFF2-40B4-BE49-F238E27FC236}">
                  <a16:creationId xmlns="" xmlns:a16="http://schemas.microsoft.com/office/drawing/2014/main" id="{E1462D21-CAC4-4C52-95C9-E5C0DE3E9CB5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2928938" y="2582862"/>
              <a:ext cx="2693987" cy="4275138"/>
            </a:xfrm>
            <a:custGeom>
              <a:avLst/>
              <a:gdLst/>
              <a:ahLst/>
              <a:cxnLst/>
              <a:rect l="0" t="0" r="r" b="b"/>
              <a:pathLst>
                <a:path w="1697" h="2693">
                  <a:moveTo>
                    <a:pt x="0" y="0"/>
                  </a:moveTo>
                  <a:lnTo>
                    <a:pt x="1622" y="2693"/>
                  </a:lnTo>
                  <a:lnTo>
                    <a:pt x="1697" y="26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29" name="Freeform 10">
              <a:extLst>
                <a:ext uri="{FF2B5EF4-FFF2-40B4-BE49-F238E27FC236}">
                  <a16:creationId xmlns="" xmlns:a16="http://schemas.microsoft.com/office/drawing/2014/main" id="{9A48DF8F-07DF-48F2-944C-97808BBD2606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3371850" y="2692400"/>
              <a:ext cx="3332162" cy="4165600"/>
            </a:xfrm>
            <a:custGeom>
              <a:avLst/>
              <a:gdLst/>
              <a:ahLst/>
              <a:cxnLst/>
              <a:rect l="0" t="0" r="r" b="b"/>
              <a:pathLst>
                <a:path w="2099" h="2624">
                  <a:moveTo>
                    <a:pt x="2099" y="2624"/>
                  </a:moveTo>
                  <a:lnTo>
                    <a:pt x="0" y="0"/>
                  </a:lnTo>
                  <a:lnTo>
                    <a:pt x="2021" y="2624"/>
                  </a:lnTo>
                  <a:lnTo>
                    <a:pt x="2099" y="2624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30" name="Freeform 11">
              <a:extLst>
                <a:ext uri="{FF2B5EF4-FFF2-40B4-BE49-F238E27FC236}">
                  <a16:creationId xmlns="" xmlns:a16="http://schemas.microsoft.com/office/drawing/2014/main" id="{1DBC7527-D323-4A52-8055-50480E532BD1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3367088" y="2687637"/>
              <a:ext cx="4576762" cy="4170363"/>
            </a:xfrm>
            <a:custGeom>
              <a:avLst/>
              <a:gdLst/>
              <a:ahLst/>
              <a:cxnLst/>
              <a:rect l="0" t="0" r="r" b="b"/>
              <a:pathLst>
                <a:path w="2883" h="2627">
                  <a:moveTo>
                    <a:pt x="0" y="0"/>
                  </a:moveTo>
                  <a:lnTo>
                    <a:pt x="3" y="3"/>
                  </a:lnTo>
                  <a:lnTo>
                    <a:pt x="2102" y="2627"/>
                  </a:lnTo>
                  <a:lnTo>
                    <a:pt x="2883" y="2627"/>
                  </a:lnTo>
                  <a:lnTo>
                    <a:pt x="225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31" name="Freeform 12">
              <a:extLst>
                <a:ext uri="{FF2B5EF4-FFF2-40B4-BE49-F238E27FC236}">
                  <a16:creationId xmlns="" xmlns:a16="http://schemas.microsoft.com/office/drawing/2014/main" id="{7FDC9880-BEB7-4458-9A76-FD74CA58DAC2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2928938" y="2578100"/>
              <a:ext cx="3584575" cy="4279900"/>
            </a:xfrm>
            <a:custGeom>
              <a:avLst/>
              <a:gdLst/>
              <a:ahLst/>
              <a:cxnLst/>
              <a:rect l="0" t="0" r="r" b="b"/>
              <a:pathLst>
                <a:path w="2258" h="2696">
                  <a:moveTo>
                    <a:pt x="2258" y="2696"/>
                  </a:moveTo>
                  <a:lnTo>
                    <a:pt x="264" y="111"/>
                  </a:lnTo>
                  <a:lnTo>
                    <a:pt x="228" y="60"/>
                  </a:lnTo>
                  <a:lnTo>
                    <a:pt x="225" y="57"/>
                  </a:lnTo>
                  <a:lnTo>
                    <a:pt x="0" y="0"/>
                  </a:lnTo>
                  <a:lnTo>
                    <a:pt x="0" y="3"/>
                  </a:lnTo>
                  <a:lnTo>
                    <a:pt x="1697" y="2696"/>
                  </a:lnTo>
                  <a:lnTo>
                    <a:pt x="2258" y="2696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 useBgFill="1">
        <p:nvSpPr>
          <p:cNvPr id="33" name="Rectangle 32">
            <a:extLst>
              <a:ext uri="{FF2B5EF4-FFF2-40B4-BE49-F238E27FC236}">
                <a16:creationId xmlns="" xmlns:a16="http://schemas.microsoft.com/office/drawing/2014/main" id="{22DFF61D-FE87-44C1-954C-B0D7678160F2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921ED39F-E7E9-4F36-B40C-EA48CAAF20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80632" y="648930"/>
            <a:ext cx="4922391" cy="3347337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r">
              <a:lnSpc>
                <a:spcPct val="90000"/>
              </a:lnSpc>
            </a:pPr>
            <a:r>
              <a:rPr lang="en-US" sz="5600" b="1"/>
              <a:t>Таблица 3. Количество лауреатов по странам</a:t>
            </a:r>
            <a:endParaRPr lang="en-US" sz="5600"/>
          </a:p>
        </p:txBody>
      </p:sp>
      <p:grpSp>
        <p:nvGrpSpPr>
          <p:cNvPr id="35" name="Group 34">
            <a:extLst>
              <a:ext uri="{FF2B5EF4-FFF2-40B4-BE49-F238E27FC236}">
                <a16:creationId xmlns="" xmlns:a16="http://schemas.microsoft.com/office/drawing/2014/main" id="{E84592AC-7045-4F49-9639-B221E5A7AA89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GrpSpPr>
        <p:grpSpPr>
          <a:xfrm>
            <a:off x="886714" y="-4763"/>
            <a:ext cx="5014912" cy="6862763"/>
            <a:chOff x="2928938" y="-4763"/>
            <a:chExt cx="5014912" cy="6862763"/>
          </a:xfrm>
        </p:grpSpPr>
        <p:sp>
          <p:nvSpPr>
            <p:cNvPr id="36" name="Freeform 6">
              <a:extLst>
                <a:ext uri="{FF2B5EF4-FFF2-40B4-BE49-F238E27FC236}">
                  <a16:creationId xmlns="" xmlns:a16="http://schemas.microsoft.com/office/drawing/2014/main" id="{8F380A3B-3304-47FC-9EDB-3A10F6EDFBD0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3367088" y="-4763"/>
              <a:ext cx="1063625" cy="2782888"/>
            </a:xfrm>
            <a:custGeom>
              <a:avLst/>
              <a:gdLst/>
              <a:ahLst/>
              <a:cxnLst/>
              <a:rect l="0" t="0" r="r" b="b"/>
              <a:pathLst>
                <a:path w="670" h="1753">
                  <a:moveTo>
                    <a:pt x="0" y="1696"/>
                  </a:moveTo>
                  <a:lnTo>
                    <a:pt x="225" y="1753"/>
                  </a:lnTo>
                  <a:lnTo>
                    <a:pt x="670" y="0"/>
                  </a:lnTo>
                  <a:lnTo>
                    <a:pt x="430" y="0"/>
                  </a:lnTo>
                  <a:lnTo>
                    <a:pt x="0" y="169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37" name="Freeform 7">
              <a:extLst>
                <a:ext uri="{FF2B5EF4-FFF2-40B4-BE49-F238E27FC236}">
                  <a16:creationId xmlns="" xmlns:a16="http://schemas.microsoft.com/office/drawing/2014/main" id="{CEBC0F23-9C1D-4F87-8EF4-E3BAACAF9581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2928938" y="-4763"/>
              <a:ext cx="1035050" cy="2673350"/>
            </a:xfrm>
            <a:custGeom>
              <a:avLst/>
              <a:gdLst/>
              <a:ahLst/>
              <a:cxnLst/>
              <a:rect l="0" t="0" r="r" b="b"/>
              <a:pathLst>
                <a:path w="652" h="1684">
                  <a:moveTo>
                    <a:pt x="225" y="1684"/>
                  </a:moveTo>
                  <a:lnTo>
                    <a:pt x="652" y="0"/>
                  </a:lnTo>
                  <a:lnTo>
                    <a:pt x="411" y="0"/>
                  </a:lnTo>
                  <a:lnTo>
                    <a:pt x="0" y="1627"/>
                  </a:lnTo>
                  <a:lnTo>
                    <a:pt x="219" y="1681"/>
                  </a:lnTo>
                  <a:lnTo>
                    <a:pt x="225" y="1684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38" name="Freeform 25">
              <a:extLst>
                <a:ext uri="{FF2B5EF4-FFF2-40B4-BE49-F238E27FC236}">
                  <a16:creationId xmlns="" xmlns:a16="http://schemas.microsoft.com/office/drawing/2014/main" id="{32987390-B552-4468-AE54-2BA1B84CC525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2928938" y="2582862"/>
              <a:ext cx="2693987" cy="4275138"/>
            </a:xfrm>
            <a:custGeom>
              <a:avLst/>
              <a:gdLst/>
              <a:ahLst/>
              <a:cxnLst/>
              <a:rect l="0" t="0" r="r" b="b"/>
              <a:pathLst>
                <a:path w="1697" h="2693">
                  <a:moveTo>
                    <a:pt x="0" y="0"/>
                  </a:moveTo>
                  <a:lnTo>
                    <a:pt x="1622" y="2693"/>
                  </a:lnTo>
                  <a:lnTo>
                    <a:pt x="1697" y="26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39" name="Freeform 26">
              <a:extLst>
                <a:ext uri="{FF2B5EF4-FFF2-40B4-BE49-F238E27FC236}">
                  <a16:creationId xmlns="" xmlns:a16="http://schemas.microsoft.com/office/drawing/2014/main" id="{CB705A55-FBC1-4F9A-8D40-9AA3D343A5FB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3371850" y="2692400"/>
              <a:ext cx="3332162" cy="4165600"/>
            </a:xfrm>
            <a:custGeom>
              <a:avLst/>
              <a:gdLst/>
              <a:ahLst/>
              <a:cxnLst/>
              <a:rect l="0" t="0" r="r" b="b"/>
              <a:pathLst>
                <a:path w="2099" h="2624">
                  <a:moveTo>
                    <a:pt x="2099" y="2624"/>
                  </a:moveTo>
                  <a:lnTo>
                    <a:pt x="0" y="0"/>
                  </a:lnTo>
                  <a:lnTo>
                    <a:pt x="2021" y="2624"/>
                  </a:lnTo>
                  <a:lnTo>
                    <a:pt x="2099" y="2624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40" name="Freeform 27">
              <a:extLst>
                <a:ext uri="{FF2B5EF4-FFF2-40B4-BE49-F238E27FC236}">
                  <a16:creationId xmlns="" xmlns:a16="http://schemas.microsoft.com/office/drawing/2014/main" id="{E2765382-B7CB-4F4B-83F9-2391FA0E84E0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3367088" y="2687637"/>
              <a:ext cx="4576762" cy="4170363"/>
            </a:xfrm>
            <a:custGeom>
              <a:avLst/>
              <a:gdLst/>
              <a:ahLst/>
              <a:cxnLst/>
              <a:rect l="0" t="0" r="r" b="b"/>
              <a:pathLst>
                <a:path w="2883" h="2627">
                  <a:moveTo>
                    <a:pt x="0" y="0"/>
                  </a:moveTo>
                  <a:lnTo>
                    <a:pt x="3" y="3"/>
                  </a:lnTo>
                  <a:lnTo>
                    <a:pt x="2102" y="2627"/>
                  </a:lnTo>
                  <a:lnTo>
                    <a:pt x="2883" y="2627"/>
                  </a:lnTo>
                  <a:lnTo>
                    <a:pt x="225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41" name="Freeform 28">
              <a:extLst>
                <a:ext uri="{FF2B5EF4-FFF2-40B4-BE49-F238E27FC236}">
                  <a16:creationId xmlns="" xmlns:a16="http://schemas.microsoft.com/office/drawing/2014/main" id="{67BDAB96-7661-48F4-B3B5-6D759D323C4A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2928938" y="2578100"/>
              <a:ext cx="3584575" cy="4279900"/>
            </a:xfrm>
            <a:custGeom>
              <a:avLst/>
              <a:gdLst/>
              <a:ahLst/>
              <a:cxnLst/>
              <a:rect l="0" t="0" r="r" b="b"/>
              <a:pathLst>
                <a:path w="2258" h="2696">
                  <a:moveTo>
                    <a:pt x="2258" y="2696"/>
                  </a:moveTo>
                  <a:lnTo>
                    <a:pt x="264" y="111"/>
                  </a:lnTo>
                  <a:lnTo>
                    <a:pt x="228" y="60"/>
                  </a:lnTo>
                  <a:lnTo>
                    <a:pt x="225" y="57"/>
                  </a:lnTo>
                  <a:lnTo>
                    <a:pt x="0" y="0"/>
                  </a:lnTo>
                  <a:lnTo>
                    <a:pt x="0" y="3"/>
                  </a:lnTo>
                  <a:lnTo>
                    <a:pt x="1697" y="2696"/>
                  </a:lnTo>
                  <a:lnTo>
                    <a:pt x="2258" y="2696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43" name="Rounded Rectangle 16">
            <a:extLst>
              <a:ext uri="{FF2B5EF4-FFF2-40B4-BE49-F238E27FC236}">
                <a16:creationId xmlns="" xmlns:a16="http://schemas.microsoft.com/office/drawing/2014/main" id="{5C2B873C-702E-4891-9F5A-7BCD247F63BB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656693" y="648931"/>
            <a:ext cx="5419641" cy="5231964"/>
          </a:xfrm>
          <a:prstGeom prst="roundRect">
            <a:avLst>
              <a:gd name="adj" fmla="val 4834"/>
            </a:avLst>
          </a:prstGeom>
          <a:solidFill>
            <a:schemeClr val="bg1"/>
          </a:solidFill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Рисунок 3" descr="Изображение выглядит как снимок экрана&#10;&#10;Описание создано с очень высокой степенью достоверности">
            <a:extLst>
              <a:ext uri="{FF2B5EF4-FFF2-40B4-BE49-F238E27FC236}">
                <a16:creationId xmlns="" xmlns:a16="http://schemas.microsoft.com/office/drawing/2014/main" id="{12BE4B25-958E-4F57-A4BA-2140851C8ED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977550" y="1428439"/>
            <a:ext cx="4774321" cy="371336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22277702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49B45E4E-2F1F-40D3-8857-B457A1C2ED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18050" y="-125896"/>
            <a:ext cx="10018713" cy="1752599"/>
          </a:xfrm>
        </p:spPr>
        <p:txBody>
          <a:bodyPr/>
          <a:lstStyle/>
          <a:p>
            <a:r>
              <a:rPr lang="ru-RU" b="1" dirty="0"/>
              <a:t>Интересные факты о Нобелевской премии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DEA873C9-DD51-4917-83FE-52953550D55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ctr">
            <a:noAutofit/>
          </a:bodyPr>
          <a:lstStyle/>
          <a:p>
            <a:pPr algn="just"/>
            <a:r>
              <a:rPr lang="ru-RU" sz="1400" dirty="0"/>
              <a:t>Впервые Нобелевская премия была вручена в 1901 году. Самым известным нобелевским лауреатом в области физики является Альберт Эйнштейн. В 1921 году он был удостоен этой награды «</a:t>
            </a:r>
            <a:r>
              <a:rPr lang="ru-RU" sz="1400" i="1" dirty="0"/>
              <a:t>за заслуги в области теоретической физики, и в особенности за открытие фотоэлектрического эффекта</a:t>
            </a:r>
            <a:r>
              <a:rPr lang="ru-RU" sz="1400" dirty="0"/>
              <a:t>».</a:t>
            </a:r>
          </a:p>
          <a:p>
            <a:pPr algn="just"/>
            <a:r>
              <a:rPr lang="ru-RU" sz="1400" dirty="0"/>
              <a:t>За всю историю Нобелевской премии по физике её лауреатами стали только две женщины - Мария Кюри в 1903 году, ставшая также первой женщиной-лауреатом Нобелевской премии вообще (1903 год за исследования радиации), и Мария </a:t>
            </a:r>
            <a:r>
              <a:rPr lang="ru-RU" sz="1400" dirty="0" err="1"/>
              <a:t>Гёпперт</a:t>
            </a:r>
            <a:r>
              <a:rPr lang="ru-RU" sz="1400" dirty="0"/>
              <a:t>-Майер в 1963 году (1963 год за оболочечную модель атомного ядра).</a:t>
            </a:r>
          </a:p>
          <a:p>
            <a:pPr algn="just"/>
            <a:r>
              <a:rPr lang="ru-RU" sz="1400" dirty="0"/>
              <a:t>В Советском Союзе больше всего лауреатов Нобелевской премии было именно по физике - 12 человек.</a:t>
            </a:r>
          </a:p>
          <a:p>
            <a:pPr algn="just"/>
            <a:r>
              <a:rPr lang="ru-RU" sz="1400" dirty="0"/>
              <a:t>Единственным человеком, получившим Нобелевскую премию по физике два раза, был Джон Бардин - в 1956 и 1972 годах.</a:t>
            </a:r>
          </a:p>
          <a:p>
            <a:pPr algn="just"/>
            <a:r>
              <a:rPr lang="ru-RU" sz="1400" dirty="0"/>
              <a:t>Самым молодым на момент присуждения лауреатом Нобелевской премии по физике и Нобелевской премии вообще стал Уильям Лоренс Брэгг, получивший её в 1915 году вместе со своим отцом Уильямом Генри Брэггом в возрасте всего 25 лет.</a:t>
            </a:r>
          </a:p>
          <a:p>
            <a:pPr algn="just"/>
            <a:r>
              <a:rPr lang="ru-RU" sz="1400" dirty="0"/>
              <a:t>Самым старым на момент присуждения лауреатом стал Раймонд Дэвис, удостоенный премии 2002 года в возрасте 88 лет.</a:t>
            </a:r>
          </a:p>
          <a:p>
            <a:pPr algn="just"/>
            <a:r>
              <a:rPr lang="ru-RU" sz="1400" dirty="0"/>
              <a:t>Наиболее долгая жизнь досталась лауреату 1964 года Чарлзу </a:t>
            </a:r>
            <a:r>
              <a:rPr lang="ru-RU" sz="1400" dirty="0" err="1"/>
              <a:t>Таунсу</a:t>
            </a:r>
            <a:r>
              <a:rPr lang="ru-RU" sz="1400" dirty="0"/>
              <a:t>, прожившему 99 лет. Меньше же всех прожил лауреат 1903 года Пьер Кюри, уже в 1906 году трагически погибший в дорожном происшествии в возрасте 46 лет.</a:t>
            </a:r>
          </a:p>
          <a:p>
            <a:pPr algn="just"/>
            <a:r>
              <a:rPr lang="ru-RU" sz="1400" dirty="0"/>
              <a:t>Дольше всех с момента получения Нобелевской премии по физике и Нобелевской премии вообще прожил лауреат 1929 года Луи де Бройль, умерший в 1987 году.</a:t>
            </a:r>
          </a:p>
          <a:p>
            <a:pPr algn="just"/>
            <a:r>
              <a:rPr lang="ru-RU" sz="1400" dirty="0"/>
              <a:t>Новосёлов стал самым молодым нобелевским лауреатом по физике за последние 37 лет (с 1973 года) и единственным на 2010 год лауреатом во всех областях, родившимся позднее 1961 года.</a:t>
            </a:r>
          </a:p>
          <a:p>
            <a:endParaRPr lang="ru-RU" b="1" dirty="0"/>
          </a:p>
        </p:txBody>
      </p:sp>
    </p:spTree>
    <p:extLst>
      <p:ext uri="{BB962C8B-B14F-4D97-AF65-F5344CB8AC3E}">
        <p14:creationId xmlns="" xmlns:p14="http://schemas.microsoft.com/office/powerpoint/2010/main" val="171060590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585ADBCE-6A6E-4B07-B8C5-7B72207DEE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93202" y="2168387"/>
            <a:ext cx="10018713" cy="1752599"/>
          </a:xfrm>
        </p:spPr>
        <p:txBody>
          <a:bodyPr/>
          <a:lstStyle/>
          <a:p>
            <a:r>
              <a:rPr lang="ru-RU"/>
              <a:t>Спасибо за внимание.</a:t>
            </a:r>
          </a:p>
        </p:txBody>
      </p:sp>
    </p:spTree>
    <p:extLst>
      <p:ext uri="{BB962C8B-B14F-4D97-AF65-F5344CB8AC3E}">
        <p14:creationId xmlns="" xmlns:p14="http://schemas.microsoft.com/office/powerpoint/2010/main" val="23748134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 cstate="print">
            <a:duotone>
              <a:schemeClr val="bg2">
                <a:shade val="76000"/>
                <a:satMod val="180000"/>
              </a:schemeClr>
              <a:schemeClr val="bg2">
                <a:tint val="80000"/>
                <a:satMod val="120000"/>
                <a:lumMod val="180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="" xmlns:a16="http://schemas.microsoft.com/office/drawing/2014/main" id="{C8643778-7F6C-4E8D-84D1-D5CDB9928191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="" xmlns:a16="http://schemas.microsoft.com/office/drawing/2014/main" id="{1D22F88D-6907-48AF-B024-346E855E0D96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 flipV="1">
            <a:off x="-1" y="-1"/>
            <a:ext cx="4403709" cy="6858001"/>
          </a:xfrm>
          <a:custGeom>
            <a:avLst/>
            <a:gdLst>
              <a:gd name="connsiteX0" fmla="*/ 3223890 w 4403709"/>
              <a:gd name="connsiteY0" fmla="*/ 6858001 h 6858001"/>
              <a:gd name="connsiteX1" fmla="*/ 4101908 w 4403709"/>
              <a:gd name="connsiteY1" fmla="*/ 6858001 h 6858001"/>
              <a:gd name="connsiteX2" fmla="*/ 3254950 w 4403709"/>
              <a:gd name="connsiteY2" fmla="*/ 1599356 h 6858001"/>
              <a:gd name="connsiteX3" fmla="*/ 3254950 w 4403709"/>
              <a:gd name="connsiteY3" fmla="*/ 1594062 h 6858001"/>
              <a:gd name="connsiteX4" fmla="*/ 4403709 w 4403709"/>
              <a:gd name="connsiteY4" fmla="*/ 0 h 6858001"/>
              <a:gd name="connsiteX5" fmla="*/ 3254950 w 4403709"/>
              <a:gd name="connsiteY5" fmla="*/ 0 h 6858001"/>
              <a:gd name="connsiteX6" fmla="*/ 2903520 w 4403709"/>
              <a:gd name="connsiteY6" fmla="*/ 0 h 6858001"/>
              <a:gd name="connsiteX7" fmla="*/ 0 w 4403709"/>
              <a:gd name="connsiteY7" fmla="*/ 0 h 6858001"/>
              <a:gd name="connsiteX8" fmla="*/ 0 w 4403709"/>
              <a:gd name="connsiteY8" fmla="*/ 6858000 h 6858001"/>
              <a:gd name="connsiteX9" fmla="*/ 3223890 w 4403709"/>
              <a:gd name="connsiteY9" fmla="*/ 6858000 h 6858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403709" h="6858001">
                <a:moveTo>
                  <a:pt x="3223890" y="6858001"/>
                </a:moveTo>
                <a:lnTo>
                  <a:pt x="4101908" y="6858001"/>
                </a:lnTo>
                <a:lnTo>
                  <a:pt x="3254950" y="1599356"/>
                </a:lnTo>
                <a:lnTo>
                  <a:pt x="3254950" y="1594062"/>
                </a:lnTo>
                <a:lnTo>
                  <a:pt x="4403709" y="0"/>
                </a:lnTo>
                <a:lnTo>
                  <a:pt x="3254950" y="0"/>
                </a:lnTo>
                <a:lnTo>
                  <a:pt x="2903520" y="0"/>
                </a:lnTo>
                <a:lnTo>
                  <a:pt x="0" y="0"/>
                </a:lnTo>
                <a:lnTo>
                  <a:pt x="0" y="6858000"/>
                </a:lnTo>
                <a:lnTo>
                  <a:pt x="3223890" y="6858000"/>
                </a:lnTo>
                <a:close/>
              </a:path>
            </a:pathLst>
          </a:custGeom>
          <a:gradFill flip="none" rotWithShape="1">
            <a:gsLst>
              <a:gs pos="0">
                <a:schemeClr val="accent1">
                  <a:lumMod val="89000"/>
                </a:schemeClr>
              </a:gs>
              <a:gs pos="23000">
                <a:schemeClr val="accent1">
                  <a:lumMod val="89000"/>
                </a:schemeClr>
              </a:gs>
              <a:gs pos="69000">
                <a:schemeClr val="accent1">
                  <a:lumMod val="75000"/>
                </a:schemeClr>
              </a:gs>
              <a:gs pos="97000">
                <a:schemeClr val="accent1"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2">
            <a:schemeClr val="dk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74FE1C4F-59E6-4BFC-B281-BAC02A2246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6112" y="685801"/>
            <a:ext cx="2743200" cy="5105400"/>
          </a:xfrm>
        </p:spPr>
        <p:txBody>
          <a:bodyPr>
            <a:normAutofit/>
          </a:bodyPr>
          <a:lstStyle/>
          <a:p>
            <a:pPr algn="l"/>
            <a:endParaRPr lang="ru-RU" sz="3200">
              <a:solidFill>
                <a:srgbClr val="FFFFFF"/>
              </a:solidFill>
            </a:endParaRPr>
          </a:p>
        </p:txBody>
      </p:sp>
      <p:grpSp>
        <p:nvGrpSpPr>
          <p:cNvPr id="12" name="Group 11">
            <a:extLst>
              <a:ext uri="{FF2B5EF4-FFF2-40B4-BE49-F238E27FC236}">
                <a16:creationId xmlns="" xmlns:a16="http://schemas.microsoft.com/office/drawing/2014/main" id="{F3842748-48B5-4DD0-A06A-A31C74024A99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GrpSpPr>
        <p:grpSpPr>
          <a:xfrm>
            <a:off x="3315292" y="0"/>
            <a:ext cx="2436813" cy="6858001"/>
            <a:chOff x="1320800" y="0"/>
            <a:chExt cx="2436813" cy="6858001"/>
          </a:xfrm>
        </p:grpSpPr>
        <p:sp>
          <p:nvSpPr>
            <p:cNvPr id="13" name="Freeform 6">
              <a:extLst>
                <a:ext uri="{FF2B5EF4-FFF2-40B4-BE49-F238E27FC236}">
                  <a16:creationId xmlns="" xmlns:a16="http://schemas.microsoft.com/office/drawing/2014/main" id="{548E99BE-1071-4690-9B9C-07926CEE5557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1627188" y="0"/>
              <a:ext cx="1122363" cy="5329238"/>
            </a:xfrm>
            <a:custGeom>
              <a:avLst/>
              <a:gdLst/>
              <a:ahLst/>
              <a:cxnLst/>
              <a:rect l="0" t="0" r="r" b="b"/>
              <a:pathLst>
                <a:path w="707" h="3357">
                  <a:moveTo>
                    <a:pt x="0" y="3330"/>
                  </a:moveTo>
                  <a:lnTo>
                    <a:pt x="156" y="3357"/>
                  </a:lnTo>
                  <a:lnTo>
                    <a:pt x="707" y="0"/>
                  </a:lnTo>
                  <a:lnTo>
                    <a:pt x="547" y="0"/>
                  </a:lnTo>
                  <a:lnTo>
                    <a:pt x="0" y="333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14" name="Freeform 7">
              <a:extLst>
                <a:ext uri="{FF2B5EF4-FFF2-40B4-BE49-F238E27FC236}">
                  <a16:creationId xmlns="" xmlns:a16="http://schemas.microsoft.com/office/drawing/2014/main" id="{9301F039-B467-413A-B25C-770E51069D42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1320800" y="0"/>
              <a:ext cx="1117600" cy="5276850"/>
            </a:xfrm>
            <a:custGeom>
              <a:avLst/>
              <a:gdLst/>
              <a:ahLst/>
              <a:cxnLst/>
              <a:rect l="0" t="0" r="r" b="b"/>
              <a:pathLst>
                <a:path w="704" h="3324">
                  <a:moveTo>
                    <a:pt x="704" y="0"/>
                  </a:moveTo>
                  <a:lnTo>
                    <a:pt x="545" y="0"/>
                  </a:lnTo>
                  <a:lnTo>
                    <a:pt x="0" y="3300"/>
                  </a:lnTo>
                  <a:lnTo>
                    <a:pt x="157" y="3324"/>
                  </a:lnTo>
                  <a:lnTo>
                    <a:pt x="704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15" name="Freeform 8">
              <a:extLst>
                <a:ext uri="{FF2B5EF4-FFF2-40B4-BE49-F238E27FC236}">
                  <a16:creationId xmlns="" xmlns:a16="http://schemas.microsoft.com/office/drawing/2014/main" id="{9F06AEC1-5558-49E8-8CAC-FEBD00DF0031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1320800" y="5238750"/>
              <a:ext cx="1228725" cy="1619250"/>
            </a:xfrm>
            <a:custGeom>
              <a:avLst/>
              <a:gdLst/>
              <a:ahLst/>
              <a:cxnLst/>
              <a:rect l="0" t="0" r="r" b="b"/>
              <a:pathLst>
                <a:path w="774" h="1020">
                  <a:moveTo>
                    <a:pt x="0" y="0"/>
                  </a:moveTo>
                  <a:lnTo>
                    <a:pt x="740" y="1020"/>
                  </a:lnTo>
                  <a:lnTo>
                    <a:pt x="774" y="10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16" name="Freeform 9">
              <a:extLst>
                <a:ext uri="{FF2B5EF4-FFF2-40B4-BE49-F238E27FC236}">
                  <a16:creationId xmlns="" xmlns:a16="http://schemas.microsoft.com/office/drawing/2014/main" id="{D10B76B9-BA68-471E-B58C-ED91198A9FAB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1627188" y="5291138"/>
              <a:ext cx="1495425" cy="1566863"/>
            </a:xfrm>
            <a:custGeom>
              <a:avLst/>
              <a:gdLst/>
              <a:ahLst/>
              <a:cxnLst/>
              <a:rect l="0" t="0" r="r" b="b"/>
              <a:pathLst>
                <a:path w="942" h="987">
                  <a:moveTo>
                    <a:pt x="0" y="0"/>
                  </a:moveTo>
                  <a:lnTo>
                    <a:pt x="909" y="987"/>
                  </a:lnTo>
                  <a:lnTo>
                    <a:pt x="942" y="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17" name="Freeform 10">
              <a:extLst>
                <a:ext uri="{FF2B5EF4-FFF2-40B4-BE49-F238E27FC236}">
                  <a16:creationId xmlns="" xmlns:a16="http://schemas.microsoft.com/office/drawing/2014/main" id="{FEB3913B-54A3-490E-BA4B-5D0330990FCB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1627188" y="5286375"/>
              <a:ext cx="2130425" cy="1571625"/>
            </a:xfrm>
            <a:custGeom>
              <a:avLst/>
              <a:gdLst/>
              <a:ahLst/>
              <a:cxnLst/>
              <a:rect l="0" t="0" r="r" b="b"/>
              <a:pathLst>
                <a:path w="1342" h="990">
                  <a:moveTo>
                    <a:pt x="0" y="3"/>
                  </a:moveTo>
                  <a:lnTo>
                    <a:pt x="942" y="990"/>
                  </a:lnTo>
                  <a:lnTo>
                    <a:pt x="1342" y="990"/>
                  </a:lnTo>
                  <a:lnTo>
                    <a:pt x="156" y="27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18" name="Freeform 11">
              <a:extLst>
                <a:ext uri="{FF2B5EF4-FFF2-40B4-BE49-F238E27FC236}">
                  <a16:creationId xmlns="" xmlns:a16="http://schemas.microsoft.com/office/drawing/2014/main" id="{F75DC961-08A4-46F8-8A80-2E1FB977E1F4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1320800" y="5238750"/>
              <a:ext cx="1695450" cy="1619250"/>
            </a:xfrm>
            <a:custGeom>
              <a:avLst/>
              <a:gdLst/>
              <a:ahLst/>
              <a:cxnLst/>
              <a:rect l="0" t="0" r="r" b="b"/>
              <a:pathLst>
                <a:path w="1068" h="1020">
                  <a:moveTo>
                    <a:pt x="1068" y="1020"/>
                  </a:moveTo>
                  <a:lnTo>
                    <a:pt x="184" y="60"/>
                  </a:lnTo>
                  <a:lnTo>
                    <a:pt x="154" y="27"/>
                  </a:lnTo>
                  <a:lnTo>
                    <a:pt x="157" y="27"/>
                  </a:lnTo>
                  <a:lnTo>
                    <a:pt x="157" y="24"/>
                  </a:lnTo>
                  <a:lnTo>
                    <a:pt x="154" y="24"/>
                  </a:lnTo>
                  <a:lnTo>
                    <a:pt x="0" y="0"/>
                  </a:lnTo>
                  <a:lnTo>
                    <a:pt x="0" y="0"/>
                  </a:lnTo>
                  <a:lnTo>
                    <a:pt x="774" y="1020"/>
                  </a:lnTo>
                  <a:lnTo>
                    <a:pt x="1068" y="102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C8BDEBBC-AF7C-46D3-9FFF-5B3165DD21E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17106" y="685801"/>
            <a:ext cx="6385918" cy="5105400"/>
          </a:xfrm>
        </p:spPr>
        <p:txBody>
          <a:bodyPr vert="horz" lIns="91440" tIns="45720" rIns="91440" bIns="45720" rtlCol="0" anchor="ctr">
            <a:noAutofit/>
          </a:bodyPr>
          <a:lstStyle/>
          <a:p>
            <a:pPr>
              <a:lnSpc>
                <a:spcPct val="90000"/>
              </a:lnSpc>
            </a:pPr>
            <a:r>
              <a:rPr lang="ru-RU" sz="1400" dirty="0"/>
              <a:t>Актуальность этой темы бесспорна. Развитие науки сопровождается постоянными изменениями: открытие новых явлений, установление законов, совершенствование методов исследования, возникновение новых теорий. К сожалению, исторические сведения об открытии законов, введения новых понятий, часто оказываются за рамками учебника и учебного процесса</a:t>
            </a:r>
          </a:p>
          <a:p>
            <a:pPr>
              <a:lnSpc>
                <a:spcPct val="90000"/>
              </a:lnSpc>
            </a:pPr>
            <a:r>
              <a:rPr lang="ru-RU" sz="1400" b="1" dirty="0"/>
              <a:t>Проблема исследования:</a:t>
            </a:r>
            <a:r>
              <a:rPr lang="ru-RU" sz="1400" dirty="0"/>
              <a:t> кто же они, те люди, (физики – лауреаты Нобелевской премии), деятельность которых связана с невиданными достижениями в современной науке и глубоким проникновением в тайны живой и неживой природы?</a:t>
            </a:r>
          </a:p>
          <a:p>
            <a:pPr>
              <a:lnSpc>
                <a:spcPct val="90000"/>
              </a:lnSpc>
            </a:pPr>
            <a:r>
              <a:rPr lang="ru-RU" sz="1400" dirty="0"/>
              <a:t>Где они работали? В чём суть сделанных ими открытий? Их работа – это чудовищные эпопеи в смысле затрат времени и энергии. Это грандиозно и красиво.</a:t>
            </a:r>
          </a:p>
          <a:p>
            <a:pPr>
              <a:lnSpc>
                <a:spcPct val="90000"/>
              </a:lnSpc>
            </a:pPr>
            <a:r>
              <a:rPr lang="ru-RU" sz="1400" dirty="0"/>
              <a:t>Ответ на эти вопросы можно получить, познакомившись с русскими физиками – лауреатами Нобелевский премии</a:t>
            </a:r>
          </a:p>
          <a:p>
            <a:pPr>
              <a:lnSpc>
                <a:spcPct val="90000"/>
              </a:lnSpc>
            </a:pPr>
            <a:r>
              <a:rPr lang="ru-RU" sz="1400" b="1" dirty="0"/>
              <a:t>Цель исследования:</a:t>
            </a:r>
            <a:r>
              <a:rPr lang="ru-RU" sz="1400" dirty="0"/>
              <a:t> проанализировать значение физических открытий в жизни человечества, систематизировать материал о вкладе русских физиков-лауреатов в развитие науки.</a:t>
            </a:r>
          </a:p>
          <a:p>
            <a:pPr>
              <a:lnSpc>
                <a:spcPct val="90000"/>
              </a:lnSpc>
            </a:pPr>
            <a:r>
              <a:rPr lang="ru-RU" sz="1400" b="1" dirty="0"/>
              <a:t>Объект исследования:</a:t>
            </a:r>
            <a:r>
              <a:rPr lang="ru-RU" sz="1400" dirty="0"/>
              <a:t> отечественные ученые физики – лауреаты Нобелевской премии, внесшие своими открытиями наибольший вклад в историю физики.</a:t>
            </a:r>
          </a:p>
          <a:p>
            <a:pPr>
              <a:lnSpc>
                <a:spcPct val="90000"/>
              </a:lnSpc>
            </a:pPr>
            <a:r>
              <a:rPr lang="ru-RU" sz="1400" b="1" dirty="0"/>
              <a:t>Гипотеза исследования:</a:t>
            </a:r>
            <a:r>
              <a:rPr lang="ru-RU" sz="1400" dirty="0"/>
              <a:t> если мы будем знать и ценить прошлое, то наверняка сможем внести свой вклад в будущее.</a:t>
            </a:r>
          </a:p>
          <a:p>
            <a:pPr>
              <a:lnSpc>
                <a:spcPct val="90000"/>
              </a:lnSpc>
            </a:pPr>
            <a:endParaRPr lang="ru-RU" sz="1100"/>
          </a:p>
        </p:txBody>
      </p:sp>
    </p:spTree>
    <p:extLst>
      <p:ext uri="{BB962C8B-B14F-4D97-AF65-F5344CB8AC3E}">
        <p14:creationId xmlns="" xmlns:p14="http://schemas.microsoft.com/office/powerpoint/2010/main" val="362284686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2CC7A7DF-B53F-44CE-9DA1-B13BB60823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DF4E5373-C9F5-476D-B74B-CFF3019C4F0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84310" y="-215348"/>
            <a:ext cx="10018713" cy="6006548"/>
          </a:xfrm>
        </p:spPr>
        <p:txBody>
          <a:bodyPr/>
          <a:lstStyle/>
          <a:p>
            <a:r>
              <a:rPr lang="ru-RU" sz="1800" b="1"/>
              <a:t>Задачи исследования:</a:t>
            </a:r>
            <a:endParaRPr lang="en-US" sz="1800" b="1"/>
          </a:p>
          <a:p>
            <a:r>
              <a:rPr lang="ru-RU" sz="1800"/>
              <a:t>изучить историю возникновения престижной международной награды – Нобелевской премии;</a:t>
            </a:r>
          </a:p>
          <a:p>
            <a:r>
              <a:rPr lang="ru-RU" sz="1800"/>
              <a:t> развитие патриотической личности, способной гордиться мировым признанием ученых физиков;</a:t>
            </a:r>
          </a:p>
          <a:p>
            <a:r>
              <a:rPr lang="ru-RU" sz="1800"/>
              <a:t>повышение интереса к физике</a:t>
            </a:r>
          </a:p>
          <a:p>
            <a:endParaRPr lang="ru-RU" b="1"/>
          </a:p>
          <a:p>
            <a:r>
              <a:rPr lang="ru-RU" sz="1800" b="1"/>
              <a:t>Методы исследования:</a:t>
            </a:r>
          </a:p>
          <a:p>
            <a:r>
              <a:rPr lang="ru-RU" sz="1800"/>
              <a:t>изучение литературы по данной теме;</a:t>
            </a:r>
            <a:endParaRPr lang="ru-RU" sz="1800" b="1"/>
          </a:p>
          <a:p>
            <a:r>
              <a:rPr lang="ru-RU" sz="1800"/>
              <a:t>отбор информации;</a:t>
            </a:r>
            <a:endParaRPr lang="ru-RU"/>
          </a:p>
          <a:p>
            <a:r>
              <a:rPr lang="ru-RU" sz="1800"/>
              <a:t>анкетирование учащихся;</a:t>
            </a:r>
            <a:endParaRPr lang="ru-RU"/>
          </a:p>
          <a:p>
            <a:r>
              <a:rPr lang="ru-RU" sz="1800"/>
              <a:t>обобщение и итог</a:t>
            </a:r>
            <a:endParaRPr lang="ru-RU"/>
          </a:p>
          <a:p>
            <a:endParaRPr lang="ru-RU" sz="1800" b="1"/>
          </a:p>
        </p:txBody>
      </p:sp>
    </p:spTree>
    <p:extLst>
      <p:ext uri="{BB962C8B-B14F-4D97-AF65-F5344CB8AC3E}">
        <p14:creationId xmlns="" xmlns:p14="http://schemas.microsoft.com/office/powerpoint/2010/main" val="387006256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 cstate="print">
            <a:duotone>
              <a:schemeClr val="bg2">
                <a:shade val="76000"/>
                <a:satMod val="180000"/>
              </a:schemeClr>
              <a:schemeClr val="bg2">
                <a:tint val="80000"/>
                <a:satMod val="120000"/>
                <a:lumMod val="180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8">
            <a:extLst>
              <a:ext uri="{FF2B5EF4-FFF2-40B4-BE49-F238E27FC236}">
                <a16:creationId xmlns="" xmlns:a16="http://schemas.microsoft.com/office/drawing/2014/main" id="{729D1C44-1DC2-46A3-AF4D-6CF3F03E7AEF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GrpSpPr>
        <p:grpSpPr>
          <a:xfrm>
            <a:off x="546100" y="-4763"/>
            <a:ext cx="5014912" cy="6862763"/>
            <a:chOff x="2928938" y="-4763"/>
            <a:chExt cx="5014912" cy="6862763"/>
          </a:xfrm>
        </p:grpSpPr>
        <p:sp>
          <p:nvSpPr>
            <p:cNvPr id="24" name="Freeform 6">
              <a:extLst>
                <a:ext uri="{FF2B5EF4-FFF2-40B4-BE49-F238E27FC236}">
                  <a16:creationId xmlns="" xmlns:a16="http://schemas.microsoft.com/office/drawing/2014/main" id="{38441D71-9427-4E52-9D00-DA5DCD60838D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3367088" y="-4763"/>
              <a:ext cx="1063625" cy="2782888"/>
            </a:xfrm>
            <a:custGeom>
              <a:avLst/>
              <a:gdLst/>
              <a:ahLst/>
              <a:cxnLst/>
              <a:rect l="0" t="0" r="r" b="b"/>
              <a:pathLst>
                <a:path w="670" h="1753">
                  <a:moveTo>
                    <a:pt x="0" y="1696"/>
                  </a:moveTo>
                  <a:lnTo>
                    <a:pt x="225" y="1753"/>
                  </a:lnTo>
                  <a:lnTo>
                    <a:pt x="670" y="0"/>
                  </a:lnTo>
                  <a:lnTo>
                    <a:pt x="430" y="0"/>
                  </a:lnTo>
                  <a:lnTo>
                    <a:pt x="0" y="169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25" name="Freeform 7">
              <a:extLst>
                <a:ext uri="{FF2B5EF4-FFF2-40B4-BE49-F238E27FC236}">
                  <a16:creationId xmlns="" xmlns:a16="http://schemas.microsoft.com/office/drawing/2014/main" id="{99D64EDB-A847-4FFD-A1A0-F682EFB87861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2928938" y="-4763"/>
              <a:ext cx="1035050" cy="2673350"/>
            </a:xfrm>
            <a:custGeom>
              <a:avLst/>
              <a:gdLst/>
              <a:ahLst/>
              <a:cxnLst/>
              <a:rect l="0" t="0" r="r" b="b"/>
              <a:pathLst>
                <a:path w="652" h="1684">
                  <a:moveTo>
                    <a:pt x="225" y="1684"/>
                  </a:moveTo>
                  <a:lnTo>
                    <a:pt x="652" y="0"/>
                  </a:lnTo>
                  <a:lnTo>
                    <a:pt x="411" y="0"/>
                  </a:lnTo>
                  <a:lnTo>
                    <a:pt x="0" y="1627"/>
                  </a:lnTo>
                  <a:lnTo>
                    <a:pt x="219" y="1681"/>
                  </a:lnTo>
                  <a:lnTo>
                    <a:pt x="225" y="1684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27" name="Freeform 9">
              <a:extLst>
                <a:ext uri="{FF2B5EF4-FFF2-40B4-BE49-F238E27FC236}">
                  <a16:creationId xmlns="" xmlns:a16="http://schemas.microsoft.com/office/drawing/2014/main" id="{E1462D21-CAC4-4C52-95C9-E5C0DE3E9CB5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2928938" y="2582862"/>
              <a:ext cx="2693987" cy="4275138"/>
            </a:xfrm>
            <a:custGeom>
              <a:avLst/>
              <a:gdLst/>
              <a:ahLst/>
              <a:cxnLst/>
              <a:rect l="0" t="0" r="r" b="b"/>
              <a:pathLst>
                <a:path w="1697" h="2693">
                  <a:moveTo>
                    <a:pt x="0" y="0"/>
                  </a:moveTo>
                  <a:lnTo>
                    <a:pt x="1622" y="2693"/>
                  </a:lnTo>
                  <a:lnTo>
                    <a:pt x="1697" y="26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28" name="Freeform 10">
              <a:extLst>
                <a:ext uri="{FF2B5EF4-FFF2-40B4-BE49-F238E27FC236}">
                  <a16:creationId xmlns="" xmlns:a16="http://schemas.microsoft.com/office/drawing/2014/main" id="{9A48DF8F-07DF-48F2-944C-97808BBD2606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3371850" y="2692400"/>
              <a:ext cx="3332162" cy="4165600"/>
            </a:xfrm>
            <a:custGeom>
              <a:avLst/>
              <a:gdLst/>
              <a:ahLst/>
              <a:cxnLst/>
              <a:rect l="0" t="0" r="r" b="b"/>
              <a:pathLst>
                <a:path w="2099" h="2624">
                  <a:moveTo>
                    <a:pt x="2099" y="2624"/>
                  </a:moveTo>
                  <a:lnTo>
                    <a:pt x="0" y="0"/>
                  </a:lnTo>
                  <a:lnTo>
                    <a:pt x="2021" y="2624"/>
                  </a:lnTo>
                  <a:lnTo>
                    <a:pt x="2099" y="2624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31" name="Freeform 11">
              <a:extLst>
                <a:ext uri="{FF2B5EF4-FFF2-40B4-BE49-F238E27FC236}">
                  <a16:creationId xmlns="" xmlns:a16="http://schemas.microsoft.com/office/drawing/2014/main" id="{1DBC7527-D323-4A52-8055-50480E532BD1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3367088" y="2687637"/>
              <a:ext cx="4576762" cy="4170363"/>
            </a:xfrm>
            <a:custGeom>
              <a:avLst/>
              <a:gdLst/>
              <a:ahLst/>
              <a:cxnLst/>
              <a:rect l="0" t="0" r="r" b="b"/>
              <a:pathLst>
                <a:path w="2883" h="2627">
                  <a:moveTo>
                    <a:pt x="0" y="0"/>
                  </a:moveTo>
                  <a:lnTo>
                    <a:pt x="3" y="3"/>
                  </a:lnTo>
                  <a:lnTo>
                    <a:pt x="2102" y="2627"/>
                  </a:lnTo>
                  <a:lnTo>
                    <a:pt x="2883" y="2627"/>
                  </a:lnTo>
                  <a:lnTo>
                    <a:pt x="225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15" name="Freeform 12">
              <a:extLst>
                <a:ext uri="{FF2B5EF4-FFF2-40B4-BE49-F238E27FC236}">
                  <a16:creationId xmlns="" xmlns:a16="http://schemas.microsoft.com/office/drawing/2014/main" id="{7FDC9880-BEB7-4458-9A76-FD74CA58DAC2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2928938" y="2578100"/>
              <a:ext cx="3584575" cy="4279900"/>
            </a:xfrm>
            <a:custGeom>
              <a:avLst/>
              <a:gdLst/>
              <a:ahLst/>
              <a:cxnLst/>
              <a:rect l="0" t="0" r="r" b="b"/>
              <a:pathLst>
                <a:path w="2258" h="2696">
                  <a:moveTo>
                    <a:pt x="2258" y="2696"/>
                  </a:moveTo>
                  <a:lnTo>
                    <a:pt x="264" y="111"/>
                  </a:lnTo>
                  <a:lnTo>
                    <a:pt x="228" y="60"/>
                  </a:lnTo>
                  <a:lnTo>
                    <a:pt x="225" y="57"/>
                  </a:lnTo>
                  <a:lnTo>
                    <a:pt x="0" y="0"/>
                  </a:lnTo>
                  <a:lnTo>
                    <a:pt x="0" y="3"/>
                  </a:lnTo>
                  <a:lnTo>
                    <a:pt x="1697" y="2696"/>
                  </a:lnTo>
                  <a:lnTo>
                    <a:pt x="2258" y="2696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70E4A97B-DFC7-42A6-B39C-38D375DE8E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53785" y="1380068"/>
            <a:ext cx="4978303" cy="2616199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r"/>
            <a:r>
              <a:rPr lang="en-US" sz="6000"/>
              <a:t>Альфред Нобель</a:t>
            </a:r>
          </a:p>
        </p:txBody>
      </p:sp>
      <p:sp>
        <p:nvSpPr>
          <p:cNvPr id="32" name="Rounded Rectangle 4">
            <a:extLst>
              <a:ext uri="{FF2B5EF4-FFF2-40B4-BE49-F238E27FC236}">
                <a16:creationId xmlns="" xmlns:a16="http://schemas.microsoft.com/office/drawing/2014/main" id="{0DF3F811-7293-4792-B4BE-C473322AACC5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7552944" y="648931"/>
            <a:ext cx="3982086" cy="5231964"/>
          </a:xfrm>
          <a:prstGeom prst="roundRect">
            <a:avLst>
              <a:gd name="adj" fmla="val 4834"/>
            </a:avLst>
          </a:prstGeom>
          <a:solidFill>
            <a:schemeClr val="bg1"/>
          </a:solidFill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Рисунок 17" descr="Изображение выглядит как человек, мужчина, галстук, костюм&#10;&#10;Описание создано с очень высокой степенью достоверности">
            <a:extLst>
              <a:ext uri="{FF2B5EF4-FFF2-40B4-BE49-F238E27FC236}">
                <a16:creationId xmlns="" xmlns:a16="http://schemas.microsoft.com/office/drawing/2014/main" id="{2A86DF2D-6E29-4C94-B07F-6525CDB7C31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7873801" y="1101335"/>
            <a:ext cx="3341190" cy="4367568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28251509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C46668CC-91BE-4495-A5D8-C4FFE69B37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Процесс выдвижения кандидатов на получение Нобелевской премии по физике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4755A789-4151-45C2-891F-FA1C4385C3A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1600" dirty="0"/>
              <a:t>Согласно уставу Нобелевского фонда, выдвигать кандидатов на премию по физике могут следующие лица:</a:t>
            </a:r>
          </a:p>
          <a:p>
            <a:r>
              <a:rPr lang="ru-RU" sz="1600" dirty="0"/>
              <a:t>члены Шведской королевской академии наук;</a:t>
            </a:r>
          </a:p>
          <a:p>
            <a:r>
              <a:rPr lang="ru-RU" sz="1600" dirty="0"/>
              <a:t>члены Нобелевского комитета по физике;</a:t>
            </a:r>
          </a:p>
          <a:p>
            <a:r>
              <a:rPr lang="ru-RU" sz="1600" dirty="0"/>
              <a:t>лауреаты Нобелевской премии по физике;</a:t>
            </a:r>
          </a:p>
          <a:p>
            <a:r>
              <a:rPr lang="ru-RU" sz="1600" dirty="0"/>
              <a:t>постоянно и временно работающие профессора физических наук университетов и технических вузов Швеции, Дании, Финляндии, Исландии, Норвегии, а также стокгольмского Каролинского института;</a:t>
            </a:r>
          </a:p>
          <a:p>
            <a:r>
              <a:rPr lang="ru-RU" sz="1600" dirty="0"/>
              <a:t>заведующие соответствующих кафедр, по меньшей мере, в шести университетах или университетских колледжах, выбранных Академией наук в видах надлежащего распределения по странам;</a:t>
            </a:r>
          </a:p>
          <a:p>
            <a:r>
              <a:rPr lang="ru-RU" sz="1600" dirty="0"/>
              <a:t>другие учёные, от которых Академия сочтет нужным принять предложения</a:t>
            </a:r>
          </a:p>
          <a:p>
            <a:endParaRPr lang="ru-RU" sz="1600" dirty="0"/>
          </a:p>
        </p:txBody>
      </p:sp>
    </p:spTree>
    <p:extLst>
      <p:ext uri="{BB962C8B-B14F-4D97-AF65-F5344CB8AC3E}">
        <p14:creationId xmlns="" xmlns:p14="http://schemas.microsoft.com/office/powerpoint/2010/main" val="248589638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 cstate="print">
            <a:duotone>
              <a:schemeClr val="bg2">
                <a:shade val="76000"/>
                <a:satMod val="180000"/>
              </a:schemeClr>
              <a:schemeClr val="bg2">
                <a:tint val="80000"/>
                <a:satMod val="120000"/>
                <a:lumMod val="180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1" name="Rectangle 11">
            <a:extLst>
              <a:ext uri="{FF2B5EF4-FFF2-40B4-BE49-F238E27FC236}">
                <a16:creationId xmlns="" xmlns:a16="http://schemas.microsoft.com/office/drawing/2014/main" id="{6AD30037-67ED-4367-9BE0-45787510BF13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2" name="Рисунок 4">
            <a:extLst>
              <a:ext uri="{FF2B5EF4-FFF2-40B4-BE49-F238E27FC236}">
                <a16:creationId xmlns="" xmlns:a16="http://schemas.microsoft.com/office/drawing/2014/main" id="{491AE5FF-DB81-4540-B24B-4927F90C4CEF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/>
          <a:srcRect l="15478" r="7253"/>
          <a:stretch/>
        </p:blipFill>
        <p:spPr>
          <a:xfrm>
            <a:off x="6892924" y="10"/>
            <a:ext cx="5299077" cy="6857990"/>
          </a:xfrm>
          <a:custGeom>
            <a:avLst/>
            <a:gdLst>
              <a:gd name="connsiteX0" fmla="*/ 836871 w 5299077"/>
              <a:gd name="connsiteY0" fmla="*/ 0 h 6858000"/>
              <a:gd name="connsiteX1" fmla="*/ 5299077 w 5299077"/>
              <a:gd name="connsiteY1" fmla="*/ 0 h 6858000"/>
              <a:gd name="connsiteX2" fmla="*/ 5299077 w 5299077"/>
              <a:gd name="connsiteY2" fmla="*/ 6858000 h 6858000"/>
              <a:gd name="connsiteX3" fmla="*/ 1911312 w 5299077"/>
              <a:gd name="connsiteY3" fmla="*/ 6858000 h 6858000"/>
              <a:gd name="connsiteX4" fmla="*/ 0 w 5299077"/>
              <a:gd name="connsiteY4" fmla="*/ 5333999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299077" h="6858000">
                <a:moveTo>
                  <a:pt x="836871" y="0"/>
                </a:moveTo>
                <a:lnTo>
                  <a:pt x="5299077" y="0"/>
                </a:lnTo>
                <a:lnTo>
                  <a:pt x="5299077" y="6858000"/>
                </a:lnTo>
                <a:lnTo>
                  <a:pt x="1911312" y="6858000"/>
                </a:lnTo>
                <a:lnTo>
                  <a:pt x="0" y="5333999"/>
                </a:lnTo>
                <a:close/>
              </a:path>
            </a:pathLst>
          </a:custGeom>
        </p:spPr>
      </p:pic>
      <p:grpSp>
        <p:nvGrpSpPr>
          <p:cNvPr id="24" name="Group 13">
            <a:extLst>
              <a:ext uri="{FF2B5EF4-FFF2-40B4-BE49-F238E27FC236}">
                <a16:creationId xmlns="" xmlns:a16="http://schemas.microsoft.com/office/drawing/2014/main" id="{50841A4E-5BC1-44B4-83CF-D524E8AEAD64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GrpSpPr>
        <p:grpSpPr>
          <a:xfrm>
            <a:off x="6232760" y="0"/>
            <a:ext cx="2436813" cy="6858001"/>
            <a:chOff x="1320800" y="0"/>
            <a:chExt cx="2436813" cy="6858001"/>
          </a:xfrm>
        </p:grpSpPr>
        <p:sp>
          <p:nvSpPr>
            <p:cNvPr id="25" name="Freeform 6">
              <a:extLst>
                <a:ext uri="{FF2B5EF4-FFF2-40B4-BE49-F238E27FC236}">
                  <a16:creationId xmlns="" xmlns:a16="http://schemas.microsoft.com/office/drawing/2014/main" id="{BF371BCC-8954-44E2-8C4F-29DC188727AC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1627188" y="0"/>
              <a:ext cx="1122363" cy="5329238"/>
            </a:xfrm>
            <a:custGeom>
              <a:avLst/>
              <a:gdLst/>
              <a:ahLst/>
              <a:cxnLst/>
              <a:rect l="0" t="0" r="r" b="b"/>
              <a:pathLst>
                <a:path w="707" h="3357">
                  <a:moveTo>
                    <a:pt x="0" y="3330"/>
                  </a:moveTo>
                  <a:lnTo>
                    <a:pt x="156" y="3357"/>
                  </a:lnTo>
                  <a:lnTo>
                    <a:pt x="707" y="0"/>
                  </a:lnTo>
                  <a:lnTo>
                    <a:pt x="547" y="0"/>
                  </a:lnTo>
                  <a:lnTo>
                    <a:pt x="0" y="333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26" name="Freeform 7">
              <a:extLst>
                <a:ext uri="{FF2B5EF4-FFF2-40B4-BE49-F238E27FC236}">
                  <a16:creationId xmlns="" xmlns:a16="http://schemas.microsoft.com/office/drawing/2014/main" id="{CD3505BE-B420-41C5-BE34-3E7652D37A5F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1320800" y="0"/>
              <a:ext cx="1117600" cy="5276850"/>
            </a:xfrm>
            <a:custGeom>
              <a:avLst/>
              <a:gdLst/>
              <a:ahLst/>
              <a:cxnLst/>
              <a:rect l="0" t="0" r="r" b="b"/>
              <a:pathLst>
                <a:path w="704" h="3324">
                  <a:moveTo>
                    <a:pt x="704" y="0"/>
                  </a:moveTo>
                  <a:lnTo>
                    <a:pt x="545" y="0"/>
                  </a:lnTo>
                  <a:lnTo>
                    <a:pt x="0" y="3300"/>
                  </a:lnTo>
                  <a:lnTo>
                    <a:pt x="157" y="3324"/>
                  </a:lnTo>
                  <a:lnTo>
                    <a:pt x="704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27" name="Freeform 8">
              <a:extLst>
                <a:ext uri="{FF2B5EF4-FFF2-40B4-BE49-F238E27FC236}">
                  <a16:creationId xmlns="" xmlns:a16="http://schemas.microsoft.com/office/drawing/2014/main" id="{4B68A05B-A78B-4D59-8CF9-1900731A2188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1320800" y="5238750"/>
              <a:ext cx="1228725" cy="1619250"/>
            </a:xfrm>
            <a:custGeom>
              <a:avLst/>
              <a:gdLst/>
              <a:ahLst/>
              <a:cxnLst/>
              <a:rect l="0" t="0" r="r" b="b"/>
              <a:pathLst>
                <a:path w="774" h="1020">
                  <a:moveTo>
                    <a:pt x="0" y="0"/>
                  </a:moveTo>
                  <a:lnTo>
                    <a:pt x="740" y="1020"/>
                  </a:lnTo>
                  <a:lnTo>
                    <a:pt x="774" y="10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29" name="Freeform 9">
              <a:extLst>
                <a:ext uri="{FF2B5EF4-FFF2-40B4-BE49-F238E27FC236}">
                  <a16:creationId xmlns="" xmlns:a16="http://schemas.microsoft.com/office/drawing/2014/main" id="{84D57A01-C112-4FF2-B5ED-0B762AAD9CE2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1627188" y="5291138"/>
              <a:ext cx="1495425" cy="1566863"/>
            </a:xfrm>
            <a:custGeom>
              <a:avLst/>
              <a:gdLst/>
              <a:ahLst/>
              <a:cxnLst/>
              <a:rect l="0" t="0" r="r" b="b"/>
              <a:pathLst>
                <a:path w="942" h="987">
                  <a:moveTo>
                    <a:pt x="0" y="0"/>
                  </a:moveTo>
                  <a:lnTo>
                    <a:pt x="909" y="987"/>
                  </a:lnTo>
                  <a:lnTo>
                    <a:pt x="942" y="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30" name="Freeform 10">
              <a:extLst>
                <a:ext uri="{FF2B5EF4-FFF2-40B4-BE49-F238E27FC236}">
                  <a16:creationId xmlns="" xmlns:a16="http://schemas.microsoft.com/office/drawing/2014/main" id="{6CCCCDF1-5D4F-4CA1-8400-DFBB96BB011D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1627188" y="5286375"/>
              <a:ext cx="2130425" cy="1571625"/>
            </a:xfrm>
            <a:custGeom>
              <a:avLst/>
              <a:gdLst/>
              <a:ahLst/>
              <a:cxnLst/>
              <a:rect l="0" t="0" r="r" b="b"/>
              <a:pathLst>
                <a:path w="1342" h="990">
                  <a:moveTo>
                    <a:pt x="0" y="3"/>
                  </a:moveTo>
                  <a:lnTo>
                    <a:pt x="942" y="990"/>
                  </a:lnTo>
                  <a:lnTo>
                    <a:pt x="1342" y="990"/>
                  </a:lnTo>
                  <a:lnTo>
                    <a:pt x="156" y="27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31" name="Freeform 11">
              <a:extLst>
                <a:ext uri="{FF2B5EF4-FFF2-40B4-BE49-F238E27FC236}">
                  <a16:creationId xmlns="" xmlns:a16="http://schemas.microsoft.com/office/drawing/2014/main" id="{20A090B2-5344-43CD-BC70-A6D44F15E800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1320800" y="5238750"/>
              <a:ext cx="1695450" cy="1619250"/>
            </a:xfrm>
            <a:custGeom>
              <a:avLst/>
              <a:gdLst/>
              <a:ahLst/>
              <a:cxnLst/>
              <a:rect l="0" t="0" r="r" b="b"/>
              <a:pathLst>
                <a:path w="1068" h="1020">
                  <a:moveTo>
                    <a:pt x="1068" y="1020"/>
                  </a:moveTo>
                  <a:lnTo>
                    <a:pt x="184" y="60"/>
                  </a:lnTo>
                  <a:lnTo>
                    <a:pt x="154" y="27"/>
                  </a:lnTo>
                  <a:lnTo>
                    <a:pt x="157" y="27"/>
                  </a:lnTo>
                  <a:lnTo>
                    <a:pt x="157" y="24"/>
                  </a:lnTo>
                  <a:lnTo>
                    <a:pt x="154" y="24"/>
                  </a:lnTo>
                  <a:lnTo>
                    <a:pt x="0" y="0"/>
                  </a:lnTo>
                  <a:lnTo>
                    <a:pt x="0" y="0"/>
                  </a:lnTo>
                  <a:lnTo>
                    <a:pt x="774" y="1020"/>
                  </a:lnTo>
                  <a:lnTo>
                    <a:pt x="1068" y="102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62B474DF-72BD-484D-B05A-0DCF97B38A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2080" y="685800"/>
            <a:ext cx="5260680" cy="1752599"/>
          </a:xfrm>
        </p:spPr>
        <p:txBody>
          <a:bodyPr>
            <a:normAutofit/>
          </a:bodyPr>
          <a:lstStyle/>
          <a:p>
            <a:pPr algn="l">
              <a:lnSpc>
                <a:spcPct val="90000"/>
              </a:lnSpc>
            </a:pPr>
            <a:r>
              <a:rPr lang="ru-RU" dirty="0"/>
              <a:t>Награждение нобелевских лауреатов</a:t>
            </a:r>
            <a:endParaRPr lang="ru-RU"/>
          </a:p>
        </p:txBody>
      </p:sp>
      <p:sp>
        <p:nvSpPr>
          <p:cNvPr id="32" name="Content Placeholder 8">
            <a:extLst>
              <a:ext uri="{FF2B5EF4-FFF2-40B4-BE49-F238E27FC236}">
                <a16:creationId xmlns="" xmlns:a16="http://schemas.microsoft.com/office/drawing/2014/main" id="{D078D3F1-098F-4813-B8F1-D8239A2329C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3468" y="2666999"/>
            <a:ext cx="5260680" cy="3124201"/>
          </a:xfrm>
        </p:spPr>
        <p:txBody>
          <a:bodyPr>
            <a:normAutofit fontScale="85000" lnSpcReduction="10000"/>
          </a:bodyPr>
          <a:lstStyle/>
          <a:p>
            <a:r>
              <a:rPr lang="en-US" sz="2000" dirty="0" err="1"/>
              <a:t>Лауреаты</a:t>
            </a:r>
            <a:r>
              <a:rPr lang="en-US" sz="2000" dirty="0"/>
              <a:t> </a:t>
            </a:r>
            <a:r>
              <a:rPr lang="en-US" sz="2000" dirty="0" err="1"/>
              <a:t>премии</a:t>
            </a:r>
            <a:r>
              <a:rPr lang="en-US" sz="2000" dirty="0"/>
              <a:t> </a:t>
            </a:r>
            <a:r>
              <a:rPr lang="en-US" sz="2000" dirty="0" err="1"/>
              <a:t>по</a:t>
            </a:r>
            <a:r>
              <a:rPr lang="en-US" sz="2000" dirty="0"/>
              <a:t> </a:t>
            </a:r>
            <a:r>
              <a:rPr lang="en-US" sz="2000" dirty="0" err="1"/>
              <a:t>физике</a:t>
            </a:r>
            <a:r>
              <a:rPr lang="en-US" sz="2000" dirty="0"/>
              <a:t> </a:t>
            </a:r>
            <a:r>
              <a:rPr lang="en-US" sz="2000" dirty="0" err="1"/>
              <a:t>обычно</a:t>
            </a:r>
            <a:r>
              <a:rPr lang="en-US" sz="2000" dirty="0"/>
              <a:t> </a:t>
            </a:r>
            <a:r>
              <a:rPr lang="en-US" sz="2000" dirty="0" err="1"/>
              <a:t>объявляются</a:t>
            </a:r>
            <a:r>
              <a:rPr lang="en-US" sz="2000" dirty="0"/>
              <a:t> в </a:t>
            </a:r>
            <a:r>
              <a:rPr lang="en-US" sz="2000" dirty="0" err="1"/>
              <a:t>начале</a:t>
            </a:r>
            <a:r>
              <a:rPr lang="en-US" sz="2000" dirty="0"/>
              <a:t> </a:t>
            </a:r>
            <a:r>
              <a:rPr lang="en-US" sz="2000" dirty="0" err="1"/>
              <a:t>октября</a:t>
            </a:r>
            <a:r>
              <a:rPr lang="en-US" sz="2000" dirty="0"/>
              <a:t> </a:t>
            </a:r>
            <a:r>
              <a:rPr lang="en-US" sz="2000" dirty="0" err="1"/>
              <a:t>сразу</a:t>
            </a:r>
            <a:r>
              <a:rPr lang="en-US" sz="2000" dirty="0"/>
              <a:t> </a:t>
            </a:r>
            <a:r>
              <a:rPr lang="en-US" sz="2000" dirty="0" err="1"/>
              <a:t>после</a:t>
            </a:r>
            <a:r>
              <a:rPr lang="en-US" sz="2000" dirty="0"/>
              <a:t> </a:t>
            </a:r>
            <a:r>
              <a:rPr lang="en-US" sz="2000" dirty="0" err="1"/>
              <a:t>лауреатов</a:t>
            </a:r>
            <a:r>
              <a:rPr lang="en-US" sz="2000" dirty="0"/>
              <a:t> </a:t>
            </a:r>
            <a:r>
              <a:rPr lang="en-US" sz="2000" dirty="0" err="1"/>
              <a:t>премии</a:t>
            </a:r>
            <a:r>
              <a:rPr lang="en-US" sz="2000" dirty="0"/>
              <a:t> </a:t>
            </a:r>
            <a:r>
              <a:rPr lang="en-US" sz="2000" dirty="0" err="1"/>
              <a:t>по</a:t>
            </a:r>
            <a:r>
              <a:rPr lang="en-US" sz="2000" dirty="0"/>
              <a:t> </a:t>
            </a:r>
            <a:r>
              <a:rPr lang="en-US" sz="2000" dirty="0" err="1"/>
              <a:t>медицине</a:t>
            </a:r>
            <a:r>
              <a:rPr lang="en-US" sz="2000" dirty="0"/>
              <a:t> и </a:t>
            </a:r>
            <a:r>
              <a:rPr lang="en-US" sz="2000" dirty="0" err="1"/>
              <a:t>физиологии</a:t>
            </a:r>
            <a:r>
              <a:rPr lang="en-US" sz="2000" dirty="0"/>
              <a:t>.</a:t>
            </a:r>
          </a:p>
          <a:p>
            <a:r>
              <a:rPr lang="en-US" sz="2000" dirty="0" err="1"/>
              <a:t>Вручение</a:t>
            </a:r>
            <a:r>
              <a:rPr lang="en-US" sz="2000" dirty="0"/>
              <a:t> </a:t>
            </a:r>
            <a:r>
              <a:rPr lang="en-US" sz="2000" dirty="0" err="1"/>
              <a:t>премий</a:t>
            </a:r>
            <a:r>
              <a:rPr lang="en-US" sz="2000" dirty="0"/>
              <a:t> </a:t>
            </a:r>
            <a:r>
              <a:rPr lang="en-US" sz="2000" dirty="0" err="1"/>
              <a:t>происходит</a:t>
            </a:r>
            <a:r>
              <a:rPr lang="en-US" sz="2000" dirty="0"/>
              <a:t> </a:t>
            </a:r>
            <a:r>
              <a:rPr lang="en-US" sz="2000" dirty="0" err="1"/>
              <a:t>ежегодно</a:t>
            </a:r>
            <a:r>
              <a:rPr lang="en-US" sz="2000" dirty="0"/>
              <a:t> в </a:t>
            </a:r>
            <a:r>
              <a:rPr lang="en-US" sz="2000" dirty="0" err="1"/>
              <a:t>Стокгольме</a:t>
            </a:r>
            <a:r>
              <a:rPr lang="en-US" sz="2000" dirty="0"/>
              <a:t> 10 </a:t>
            </a:r>
            <a:r>
              <a:rPr lang="en-US" sz="2000" dirty="0" err="1"/>
              <a:t>декабря</a:t>
            </a:r>
            <a:r>
              <a:rPr lang="en-US" sz="2000" dirty="0"/>
              <a:t>, в </a:t>
            </a:r>
            <a:r>
              <a:rPr lang="en-US" sz="2000" dirty="0" err="1"/>
              <a:t>день</a:t>
            </a:r>
            <a:r>
              <a:rPr lang="en-US" sz="2000" dirty="0"/>
              <a:t> </a:t>
            </a:r>
            <a:r>
              <a:rPr lang="en-US" sz="2000" dirty="0" err="1"/>
              <a:t>Нобеля</a:t>
            </a:r>
            <a:r>
              <a:rPr lang="en-US" sz="2000" dirty="0"/>
              <a:t>, </a:t>
            </a:r>
            <a:r>
              <a:rPr lang="en-US" sz="2000" dirty="0" err="1"/>
              <a:t>торжественно</a:t>
            </a:r>
            <a:r>
              <a:rPr lang="en-US" sz="2000" dirty="0"/>
              <a:t> </a:t>
            </a:r>
            <a:r>
              <a:rPr lang="en-US" sz="2000" dirty="0" err="1"/>
              <a:t>отмечается</a:t>
            </a:r>
            <a:r>
              <a:rPr lang="en-US" sz="2000" dirty="0"/>
              <a:t> в </a:t>
            </a:r>
            <a:r>
              <a:rPr lang="en-US" sz="2000" dirty="0" err="1"/>
              <a:t>Швеции</a:t>
            </a:r>
            <a:r>
              <a:rPr lang="en-US" sz="2000" dirty="0"/>
              <a:t>. </a:t>
            </a:r>
            <a:r>
              <a:rPr lang="en-US" sz="2000" dirty="0" err="1"/>
              <a:t>По</a:t>
            </a:r>
            <a:r>
              <a:rPr lang="en-US" sz="2000" dirty="0"/>
              <a:t> </a:t>
            </a:r>
            <a:r>
              <a:rPr lang="en-US" sz="2000" dirty="0" err="1"/>
              <a:t>этому</a:t>
            </a:r>
            <a:r>
              <a:rPr lang="en-US" sz="2000" dirty="0"/>
              <a:t> </a:t>
            </a:r>
            <a:r>
              <a:rPr lang="en-US" sz="2000" dirty="0" err="1"/>
              <a:t>случаю</a:t>
            </a:r>
            <a:r>
              <a:rPr lang="en-US" sz="2000" dirty="0"/>
              <a:t> в </a:t>
            </a:r>
            <a:r>
              <a:rPr lang="en-US" sz="2000" dirty="0" err="1"/>
              <a:t>центре</a:t>
            </a:r>
            <a:r>
              <a:rPr lang="en-US" sz="2000" dirty="0"/>
              <a:t> </a:t>
            </a:r>
            <a:r>
              <a:rPr lang="en-US" sz="2000" dirty="0" err="1"/>
              <a:t>столицы</a:t>
            </a:r>
            <a:r>
              <a:rPr lang="en-US" sz="2000" dirty="0"/>
              <a:t> в </a:t>
            </a:r>
            <a:r>
              <a:rPr lang="en-US" sz="2000" dirty="0" err="1"/>
              <a:t>Большом</a:t>
            </a:r>
            <a:r>
              <a:rPr lang="en-US" sz="2000" dirty="0"/>
              <a:t> </a:t>
            </a:r>
            <a:r>
              <a:rPr lang="en-US" sz="2000" dirty="0" err="1"/>
              <a:t>зале</a:t>
            </a:r>
            <a:r>
              <a:rPr lang="en-US" sz="2000" dirty="0"/>
              <a:t> </a:t>
            </a:r>
            <a:r>
              <a:rPr lang="en-US" sz="2000" dirty="0" err="1"/>
              <a:t>Концертного</a:t>
            </a:r>
            <a:r>
              <a:rPr lang="en-US" sz="2000" dirty="0"/>
              <a:t> </a:t>
            </a:r>
            <a:r>
              <a:rPr lang="en-US" sz="2000" dirty="0" err="1"/>
              <a:t>дома</a:t>
            </a:r>
            <a:r>
              <a:rPr lang="en-US" sz="2000" dirty="0"/>
              <a:t>, </a:t>
            </a:r>
            <a:r>
              <a:rPr lang="en-US" sz="2000" dirty="0" err="1"/>
              <a:t>украшенном</a:t>
            </a:r>
            <a:r>
              <a:rPr lang="en-US" sz="2000" dirty="0"/>
              <a:t> </a:t>
            </a:r>
            <a:r>
              <a:rPr lang="en-US" sz="2000" dirty="0" err="1"/>
              <a:t>букетами</a:t>
            </a:r>
            <a:r>
              <a:rPr lang="en-US" sz="2000" dirty="0"/>
              <a:t> </a:t>
            </a:r>
            <a:r>
              <a:rPr lang="en-US" sz="2000" dirty="0" err="1"/>
              <a:t>живых</a:t>
            </a:r>
            <a:endParaRPr lang="en-US" dirty="0" err="1"/>
          </a:p>
          <a:p>
            <a:r>
              <a:rPr lang="en-US" sz="2000" dirty="0" err="1"/>
              <a:t>цветов</a:t>
            </a:r>
            <a:r>
              <a:rPr lang="en-US" sz="2000" dirty="0"/>
              <a:t>, </a:t>
            </a:r>
            <a:r>
              <a:rPr lang="en-US" sz="2000" dirty="0" err="1"/>
              <a:t>собирает</a:t>
            </a:r>
            <a:r>
              <a:rPr lang="en-US" sz="2000" dirty="0"/>
              <a:t> </a:t>
            </a:r>
            <a:r>
              <a:rPr lang="en-US" sz="2000" dirty="0" err="1"/>
              <a:t>свыше</a:t>
            </a:r>
            <a:r>
              <a:rPr lang="en-US" sz="2000" dirty="0"/>
              <a:t> 2000 </a:t>
            </a:r>
            <a:r>
              <a:rPr lang="en-US" sz="2000" dirty="0" err="1"/>
              <a:t>человек-члены</a:t>
            </a:r>
            <a:r>
              <a:rPr lang="en-US" sz="2000" dirty="0"/>
              <a:t> </a:t>
            </a:r>
            <a:r>
              <a:rPr lang="en-US" sz="2000" dirty="0" err="1"/>
              <a:t>королевской</a:t>
            </a:r>
            <a:r>
              <a:rPr lang="en-US" sz="2000" dirty="0"/>
              <a:t> </a:t>
            </a:r>
            <a:r>
              <a:rPr lang="en-US" sz="2000" dirty="0" err="1"/>
              <a:t>семьи</a:t>
            </a:r>
            <a:r>
              <a:rPr lang="en-US" sz="2000" dirty="0"/>
              <a:t> и </a:t>
            </a:r>
            <a:r>
              <a:rPr lang="en-US" sz="2000" dirty="0" err="1"/>
              <a:t>правительства</a:t>
            </a:r>
            <a:r>
              <a:rPr lang="en-US" sz="2000" dirty="0"/>
              <a:t>, </a:t>
            </a:r>
            <a:r>
              <a:rPr lang="en-US" sz="2000" dirty="0" err="1"/>
              <a:t>видные</a:t>
            </a:r>
            <a:r>
              <a:rPr lang="en-US" sz="2000" dirty="0"/>
              <a:t> </a:t>
            </a:r>
            <a:r>
              <a:rPr lang="en-US" sz="2000" dirty="0" err="1"/>
              <a:t>шведские</a:t>
            </a:r>
            <a:r>
              <a:rPr lang="en-US" sz="2000" dirty="0"/>
              <a:t> </a:t>
            </a:r>
            <a:r>
              <a:rPr lang="en-US" sz="2000" dirty="0" err="1"/>
              <a:t>ученые</a:t>
            </a:r>
            <a:r>
              <a:rPr lang="en-US" sz="2000" dirty="0"/>
              <a:t> и </a:t>
            </a:r>
            <a:r>
              <a:rPr lang="en-US" sz="2000" dirty="0" err="1"/>
              <a:t>писатели</a:t>
            </a:r>
            <a:r>
              <a:rPr lang="en-US" sz="2000" dirty="0"/>
              <a:t>, </a:t>
            </a:r>
            <a:r>
              <a:rPr lang="en-US" sz="2000" dirty="0" err="1"/>
              <a:t>дипломаты</a:t>
            </a:r>
            <a:r>
              <a:rPr lang="en-US" sz="2000" dirty="0"/>
              <a:t>.</a:t>
            </a:r>
            <a:endParaRPr lang="en-US" dirty="0"/>
          </a:p>
          <a:p>
            <a:endParaRPr lang="en-US" sz="2000" dirty="0"/>
          </a:p>
        </p:txBody>
      </p:sp>
    </p:spTree>
    <p:extLst>
      <p:ext uri="{BB962C8B-B14F-4D97-AF65-F5344CB8AC3E}">
        <p14:creationId xmlns="" xmlns:p14="http://schemas.microsoft.com/office/powerpoint/2010/main" val="176872117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 cstate="print">
            <a:duotone>
              <a:schemeClr val="bg2">
                <a:shade val="76000"/>
                <a:satMod val="180000"/>
              </a:schemeClr>
              <a:schemeClr val="bg2">
                <a:tint val="80000"/>
                <a:satMod val="120000"/>
                <a:lumMod val="180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AA2852C2-36D6-4082-81D7-BF547250AA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98710" y="685800"/>
            <a:ext cx="4904314" cy="1752599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ru-RU" sz="3700" b="1" dirty="0">
                <a:latin typeface="Times New Roman"/>
              </a:rPr>
              <a:t>Из советских физиков Нобелевскую премию получали </a:t>
            </a:r>
            <a:endParaRPr lang="ru-RU" sz="3700" dirty="0"/>
          </a:p>
        </p:txBody>
      </p:sp>
      <p:pic>
        <p:nvPicPr>
          <p:cNvPr id="6" name="Рисунок 6" descr="Изображение выглядит как мужчина, галстук, фотография, человек&#10;&#10;Описание создано с очень высокой степенью достоверности">
            <a:extLst>
              <a:ext uri="{FF2B5EF4-FFF2-40B4-BE49-F238E27FC236}">
                <a16:creationId xmlns="" xmlns:a16="http://schemas.microsoft.com/office/drawing/2014/main" id="{1655131F-775A-4FF9-ABAF-ED3A7AE35605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46435" y="686698"/>
            <a:ext cx="2028082" cy="2520043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</p:pic>
      <p:pic>
        <p:nvPicPr>
          <p:cNvPr id="8" name="Рисунок 8" descr="Изображение выглядит как галстук, фотография, человек, мужчина&#10;&#10;Описание создано с очень высокой степенью достоверности">
            <a:extLst>
              <a:ext uri="{FF2B5EF4-FFF2-40B4-BE49-F238E27FC236}">
                <a16:creationId xmlns="" xmlns:a16="http://schemas.microsoft.com/office/drawing/2014/main" id="{2DA8DF26-BF18-4285-AEB9-997042F445BB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068387" y="3535915"/>
            <a:ext cx="2028082" cy="2520043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</p:pic>
      <p:pic>
        <p:nvPicPr>
          <p:cNvPr id="14" name="Рисунок 14" descr="Изображение выглядит как мужчина, человек, фотография, галстук&#10;&#10;Описание создано с очень высокой степенью достоверности">
            <a:extLst>
              <a:ext uri="{FF2B5EF4-FFF2-40B4-BE49-F238E27FC236}">
                <a16:creationId xmlns="" xmlns:a16="http://schemas.microsoft.com/office/drawing/2014/main" id="{347C163E-BFE7-4A19-BDD7-644D5EAD43A9}"/>
              </a:ext>
            </a:extLst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272024" y="3564326"/>
            <a:ext cx="1977646" cy="2457372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</p:pic>
      <p:pic>
        <p:nvPicPr>
          <p:cNvPr id="16" name="Рисунок 4" descr="Изображение выглядит как мужчина, человек, стена, костюм&#10;&#10;Описание создано с очень высокой степенью достоверности">
            <a:extLst>
              <a:ext uri="{FF2B5EF4-FFF2-40B4-BE49-F238E27FC236}">
                <a16:creationId xmlns="" xmlns:a16="http://schemas.microsoft.com/office/drawing/2014/main" id="{21435FC1-7B83-4709-9A54-BF3DC6237620}"/>
              </a:ext>
            </a:extLst>
          </p:cNvPr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018693" y="715109"/>
            <a:ext cx="1977646" cy="2457372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</p:pic>
      <p:sp>
        <p:nvSpPr>
          <p:cNvPr id="18" name="Content Placeholder 18">
            <a:extLst>
              <a:ext uri="{FF2B5EF4-FFF2-40B4-BE49-F238E27FC236}">
                <a16:creationId xmlns="" xmlns:a16="http://schemas.microsoft.com/office/drawing/2014/main" id="{77A0D130-2C7E-43B7-AEA1-5ACFFCE4D85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98709" y="2666999"/>
            <a:ext cx="4904314" cy="3124201"/>
          </a:xfrm>
        </p:spPr>
        <p:txBody>
          <a:bodyPr>
            <a:normAutofit/>
          </a:bodyPr>
          <a:lstStyle/>
          <a:p>
            <a:r>
              <a:rPr lang="ru-RU" dirty="0"/>
              <a:t>Черенков П.А. </a:t>
            </a:r>
            <a:endParaRPr lang="en-US" dirty="0"/>
          </a:p>
          <a:p>
            <a:r>
              <a:rPr lang="ru-RU" dirty="0"/>
              <a:t>Тамм И.Е.</a:t>
            </a:r>
          </a:p>
          <a:p>
            <a:r>
              <a:rPr lang="ru-RU" dirty="0"/>
              <a:t>Франк И.М. </a:t>
            </a:r>
          </a:p>
          <a:p>
            <a:r>
              <a:rPr lang="ru-RU" dirty="0"/>
              <a:t>П.Л. Ландау </a:t>
            </a:r>
          </a:p>
        </p:txBody>
      </p:sp>
    </p:spTree>
    <p:extLst>
      <p:ext uri="{BB962C8B-B14F-4D97-AF65-F5344CB8AC3E}">
        <p14:creationId xmlns="" xmlns:p14="http://schemas.microsoft.com/office/powerpoint/2010/main" val="150946786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 cstate="print">
            <a:duotone>
              <a:schemeClr val="bg2">
                <a:shade val="76000"/>
                <a:satMod val="180000"/>
              </a:schemeClr>
              <a:schemeClr val="bg2">
                <a:tint val="80000"/>
                <a:satMod val="120000"/>
                <a:lumMod val="180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78B9ED57-9925-4D57-AAE4-4040E1504E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84312" y="685800"/>
            <a:ext cx="4074345" cy="1752599"/>
          </a:xfrm>
        </p:spPr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19" name="Content Placeholder 18">
            <a:extLst>
              <a:ext uri="{FF2B5EF4-FFF2-40B4-BE49-F238E27FC236}">
                <a16:creationId xmlns="" xmlns:a16="http://schemas.microsoft.com/office/drawing/2014/main" id="{467F3A7F-1521-4EE2-8D82-165D034A109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84311" y="2666999"/>
            <a:ext cx="4074345" cy="3124201"/>
          </a:xfrm>
        </p:spPr>
        <p:txBody>
          <a:bodyPr>
            <a:normAutofit/>
          </a:bodyPr>
          <a:lstStyle/>
          <a:p>
            <a:r>
              <a:rPr lang="ru-RU" dirty="0" err="1"/>
              <a:t>Капица</a:t>
            </a:r>
            <a:r>
              <a:rPr lang="ru-RU" dirty="0"/>
              <a:t> П.Г. </a:t>
            </a:r>
            <a:endParaRPr lang="en-US"/>
          </a:p>
          <a:p>
            <a:r>
              <a:rPr lang="ru-RU" dirty="0"/>
              <a:t>Ж. Алферов </a:t>
            </a:r>
          </a:p>
          <a:p>
            <a:r>
              <a:rPr lang="ru-RU" dirty="0" err="1"/>
              <a:t>А.А.Абрикосов</a:t>
            </a:r>
            <a:r>
              <a:rPr lang="ru-RU" dirty="0"/>
              <a:t> </a:t>
            </a:r>
          </a:p>
          <a:p>
            <a:r>
              <a:rPr lang="ru-RU" dirty="0" err="1"/>
              <a:t>Н.Г.Басов</a:t>
            </a:r>
            <a:r>
              <a:rPr lang="ru-RU" dirty="0"/>
              <a:t> </a:t>
            </a:r>
          </a:p>
        </p:txBody>
      </p:sp>
      <p:pic>
        <p:nvPicPr>
          <p:cNvPr id="12" name="Рисунок 12" descr="Изображение выглядит как мужчина, человек, стена, внутренний&#10;&#10;Описание создано с очень высокой степенью достоверности">
            <a:extLst>
              <a:ext uri="{FF2B5EF4-FFF2-40B4-BE49-F238E27FC236}">
                <a16:creationId xmlns="" xmlns:a16="http://schemas.microsoft.com/office/drawing/2014/main" id="{05A3F04F-44FB-400F-8497-09CE3F1FA27D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613022" y="645285"/>
            <a:ext cx="2028082" cy="2520043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</p:pic>
      <p:pic>
        <p:nvPicPr>
          <p:cNvPr id="8" name="Рисунок 17" descr="Изображение выглядит как человек, внутренний, стена, мужчина&#10;&#10;Описание создано с очень высокой степенью достоверности">
            <a:extLst>
              <a:ext uri="{FF2B5EF4-FFF2-40B4-BE49-F238E27FC236}">
                <a16:creationId xmlns="" xmlns:a16="http://schemas.microsoft.com/office/drawing/2014/main" id="{16E8E79D-133A-4D97-8E02-18228F5D672A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899300" y="645285"/>
            <a:ext cx="2028082" cy="2520043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</p:pic>
      <p:pic>
        <p:nvPicPr>
          <p:cNvPr id="14" name="Рисунок 14" descr="Изображение выглядит как мужчина, человек, внутренний, стена&#10;&#10;Описание создано с очень высокой степенью достоверности">
            <a:extLst>
              <a:ext uri="{FF2B5EF4-FFF2-40B4-BE49-F238E27FC236}">
                <a16:creationId xmlns="" xmlns:a16="http://schemas.microsoft.com/office/drawing/2014/main" id="{6A40BDEA-D692-4A9C-870F-D03F2A4305D3}"/>
              </a:ext>
            </a:extLst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663458" y="3423522"/>
            <a:ext cx="1977646" cy="2457372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</p:pic>
      <p:pic>
        <p:nvPicPr>
          <p:cNvPr id="17" name="Рисунок 8" descr="Изображение выглядит как человек, мужчина, галстук, фотография&#10;&#10;Описание создано с очень высокой степенью достоверности">
            <a:extLst>
              <a:ext uri="{FF2B5EF4-FFF2-40B4-BE49-F238E27FC236}">
                <a16:creationId xmlns="" xmlns:a16="http://schemas.microsoft.com/office/drawing/2014/main" id="{0C661DB5-F0BD-48B6-8873-1223381959EE}"/>
              </a:ext>
            </a:extLst>
          </p:cNvPr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8899300" y="3423522"/>
            <a:ext cx="1977646" cy="2457372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</p:pic>
    </p:spTree>
    <p:extLst>
      <p:ext uri="{BB962C8B-B14F-4D97-AF65-F5344CB8AC3E}">
        <p14:creationId xmlns="" xmlns:p14="http://schemas.microsoft.com/office/powerpoint/2010/main" val="94873365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 cstate="print">
            <a:duotone>
              <a:schemeClr val="bg2">
                <a:shade val="76000"/>
                <a:satMod val="180000"/>
              </a:schemeClr>
              <a:schemeClr val="bg2">
                <a:tint val="80000"/>
                <a:satMod val="120000"/>
                <a:lumMod val="180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>
            <a:extLst>
              <a:ext uri="{FF2B5EF4-FFF2-40B4-BE49-F238E27FC236}">
                <a16:creationId xmlns="" xmlns:a16="http://schemas.microsoft.com/office/drawing/2014/main" id="{2270718A-BCFA-4B4D-B19D-0EF1FD0B7454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GrpSpPr>
        <p:grpSpPr>
          <a:xfrm>
            <a:off x="546100" y="-4763"/>
            <a:ext cx="5014912" cy="6862763"/>
            <a:chOff x="2928938" y="-4763"/>
            <a:chExt cx="5014912" cy="6862763"/>
          </a:xfrm>
        </p:grpSpPr>
        <p:sp>
          <p:nvSpPr>
            <p:cNvPr id="14" name="Freeform 6">
              <a:extLst>
                <a:ext uri="{FF2B5EF4-FFF2-40B4-BE49-F238E27FC236}">
                  <a16:creationId xmlns="" xmlns:a16="http://schemas.microsoft.com/office/drawing/2014/main" id="{1F8999D0-8080-4659-B022-BF5D2CE083FF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3367088" y="-4763"/>
              <a:ext cx="1063625" cy="2782888"/>
            </a:xfrm>
            <a:custGeom>
              <a:avLst/>
              <a:gdLst/>
              <a:ahLst/>
              <a:cxnLst/>
              <a:rect l="0" t="0" r="r" b="b"/>
              <a:pathLst>
                <a:path w="670" h="1753">
                  <a:moveTo>
                    <a:pt x="0" y="1696"/>
                  </a:moveTo>
                  <a:lnTo>
                    <a:pt x="225" y="1753"/>
                  </a:lnTo>
                  <a:lnTo>
                    <a:pt x="670" y="0"/>
                  </a:lnTo>
                  <a:lnTo>
                    <a:pt x="430" y="0"/>
                  </a:lnTo>
                  <a:lnTo>
                    <a:pt x="0" y="169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15" name="Freeform 7">
              <a:extLst>
                <a:ext uri="{FF2B5EF4-FFF2-40B4-BE49-F238E27FC236}">
                  <a16:creationId xmlns="" xmlns:a16="http://schemas.microsoft.com/office/drawing/2014/main" id="{10876B16-4E4F-4196-9958-E4D3F6ED549B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2928938" y="-4763"/>
              <a:ext cx="1035050" cy="2673350"/>
            </a:xfrm>
            <a:custGeom>
              <a:avLst/>
              <a:gdLst/>
              <a:ahLst/>
              <a:cxnLst/>
              <a:rect l="0" t="0" r="r" b="b"/>
              <a:pathLst>
                <a:path w="652" h="1684">
                  <a:moveTo>
                    <a:pt x="225" y="1684"/>
                  </a:moveTo>
                  <a:lnTo>
                    <a:pt x="652" y="0"/>
                  </a:lnTo>
                  <a:lnTo>
                    <a:pt x="411" y="0"/>
                  </a:lnTo>
                  <a:lnTo>
                    <a:pt x="0" y="1627"/>
                  </a:lnTo>
                  <a:lnTo>
                    <a:pt x="219" y="1681"/>
                  </a:lnTo>
                  <a:lnTo>
                    <a:pt x="225" y="1684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16" name="Freeform 9">
              <a:extLst>
                <a:ext uri="{FF2B5EF4-FFF2-40B4-BE49-F238E27FC236}">
                  <a16:creationId xmlns="" xmlns:a16="http://schemas.microsoft.com/office/drawing/2014/main" id="{1E969727-7696-4445-B32E-1CCDE7978A87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2928938" y="2582862"/>
              <a:ext cx="2693987" cy="4275138"/>
            </a:xfrm>
            <a:custGeom>
              <a:avLst/>
              <a:gdLst/>
              <a:ahLst/>
              <a:cxnLst/>
              <a:rect l="0" t="0" r="r" b="b"/>
              <a:pathLst>
                <a:path w="1697" h="2693">
                  <a:moveTo>
                    <a:pt x="0" y="0"/>
                  </a:moveTo>
                  <a:lnTo>
                    <a:pt x="1622" y="2693"/>
                  </a:lnTo>
                  <a:lnTo>
                    <a:pt x="1697" y="26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17" name="Freeform 10">
              <a:extLst>
                <a:ext uri="{FF2B5EF4-FFF2-40B4-BE49-F238E27FC236}">
                  <a16:creationId xmlns="" xmlns:a16="http://schemas.microsoft.com/office/drawing/2014/main" id="{D7DCE26F-0A13-414D-BD20-740BBC2DFA8A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3371850" y="2692400"/>
              <a:ext cx="3332162" cy="4165600"/>
            </a:xfrm>
            <a:custGeom>
              <a:avLst/>
              <a:gdLst/>
              <a:ahLst/>
              <a:cxnLst/>
              <a:rect l="0" t="0" r="r" b="b"/>
              <a:pathLst>
                <a:path w="2099" h="2624">
                  <a:moveTo>
                    <a:pt x="2099" y="2624"/>
                  </a:moveTo>
                  <a:lnTo>
                    <a:pt x="0" y="0"/>
                  </a:lnTo>
                  <a:lnTo>
                    <a:pt x="2021" y="2624"/>
                  </a:lnTo>
                  <a:lnTo>
                    <a:pt x="2099" y="2624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18" name="Freeform 11">
              <a:extLst>
                <a:ext uri="{FF2B5EF4-FFF2-40B4-BE49-F238E27FC236}">
                  <a16:creationId xmlns="" xmlns:a16="http://schemas.microsoft.com/office/drawing/2014/main" id="{38D74306-ADE6-4CB6-BD6C-E1644ADC8881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3367088" y="2687637"/>
              <a:ext cx="4576762" cy="4170363"/>
            </a:xfrm>
            <a:custGeom>
              <a:avLst/>
              <a:gdLst/>
              <a:ahLst/>
              <a:cxnLst/>
              <a:rect l="0" t="0" r="r" b="b"/>
              <a:pathLst>
                <a:path w="2883" h="2627">
                  <a:moveTo>
                    <a:pt x="0" y="0"/>
                  </a:moveTo>
                  <a:lnTo>
                    <a:pt x="3" y="3"/>
                  </a:lnTo>
                  <a:lnTo>
                    <a:pt x="2102" y="2627"/>
                  </a:lnTo>
                  <a:lnTo>
                    <a:pt x="2883" y="2627"/>
                  </a:lnTo>
                  <a:lnTo>
                    <a:pt x="225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19" name="Freeform 12">
              <a:extLst>
                <a:ext uri="{FF2B5EF4-FFF2-40B4-BE49-F238E27FC236}">
                  <a16:creationId xmlns="" xmlns:a16="http://schemas.microsoft.com/office/drawing/2014/main" id="{D70C63EB-BFBE-4C16-BE0B-AC0BCC594553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2928938" y="2578100"/>
              <a:ext cx="3584575" cy="4279900"/>
            </a:xfrm>
            <a:custGeom>
              <a:avLst/>
              <a:gdLst/>
              <a:ahLst/>
              <a:cxnLst/>
              <a:rect l="0" t="0" r="r" b="b"/>
              <a:pathLst>
                <a:path w="2258" h="2696">
                  <a:moveTo>
                    <a:pt x="2258" y="2696"/>
                  </a:moveTo>
                  <a:lnTo>
                    <a:pt x="264" y="111"/>
                  </a:lnTo>
                  <a:lnTo>
                    <a:pt x="228" y="60"/>
                  </a:lnTo>
                  <a:lnTo>
                    <a:pt x="225" y="57"/>
                  </a:lnTo>
                  <a:lnTo>
                    <a:pt x="0" y="0"/>
                  </a:lnTo>
                  <a:lnTo>
                    <a:pt x="0" y="3"/>
                  </a:lnTo>
                  <a:lnTo>
                    <a:pt x="1697" y="2696"/>
                  </a:lnTo>
                  <a:lnTo>
                    <a:pt x="2258" y="2696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4A2CE62F-A766-41CF-A031-A05620B4BC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91961" y="3799617"/>
            <a:ext cx="7535180" cy="788401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l"/>
            <a:r>
              <a:rPr lang="ru-RU" sz="2000" dirty="0"/>
              <a:t>К. Новоселов                    </a:t>
            </a:r>
            <a:r>
              <a:rPr lang="ru-RU" sz="2000" dirty="0" err="1"/>
              <a:t>В.Л.Гинзбург</a:t>
            </a:r>
            <a:r>
              <a:rPr lang="ru-RU" sz="2000" dirty="0"/>
              <a:t>                          А. Гейм </a:t>
            </a:r>
          </a:p>
        </p:txBody>
      </p:sp>
      <p:sp>
        <p:nvSpPr>
          <p:cNvPr id="21" name="Rounded Rectangle 9">
            <a:extLst>
              <a:ext uri="{FF2B5EF4-FFF2-40B4-BE49-F238E27FC236}">
                <a16:creationId xmlns="" xmlns:a16="http://schemas.microsoft.com/office/drawing/2014/main" id="{6506E305-9572-4C5D-9D7E-CE9F63EA20CD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3718560" y="609600"/>
            <a:ext cx="7833360" cy="3633216"/>
          </a:xfrm>
          <a:prstGeom prst="roundRect">
            <a:avLst>
              <a:gd name="adj" fmla="val 4834"/>
            </a:avLst>
          </a:prstGeom>
          <a:solidFill>
            <a:schemeClr val="bg1"/>
          </a:solidFill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Рисунок 8" descr="Изображение выглядит как человек, внешний, здание, мужчина&#10;&#10;Описание создано с очень высокой степенью достоверности">
            <a:extLst>
              <a:ext uri="{FF2B5EF4-FFF2-40B4-BE49-F238E27FC236}">
                <a16:creationId xmlns="" xmlns:a16="http://schemas.microsoft.com/office/drawing/2014/main" id="{A440C1F9-A12D-4FD6-A179-2BD59D72AC19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/>
          <a:srcRect l="3758" r="3" b="3"/>
          <a:stretch/>
        </p:blipFill>
        <p:spPr>
          <a:xfrm>
            <a:off x="4045132" y="977433"/>
            <a:ext cx="2282891" cy="2947416"/>
          </a:xfrm>
          <a:prstGeom prst="rect">
            <a:avLst/>
          </a:prstGeom>
        </p:spPr>
      </p:pic>
      <p:pic>
        <p:nvPicPr>
          <p:cNvPr id="4" name="Рисунок 4" descr="Изображение выглядит как человек, мужчина, костюм, внутренний&#10;&#10;Описание создано с очень высокой степенью достоверности">
            <a:extLst>
              <a:ext uri="{FF2B5EF4-FFF2-40B4-BE49-F238E27FC236}">
                <a16:creationId xmlns="" xmlns:a16="http://schemas.microsoft.com/office/drawing/2014/main" id="{348D71F7-0CFC-4C44-A3A7-7674D44706A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4" cstate="print"/>
          <a:srcRect l="3758" r="3" b="3"/>
          <a:stretch/>
        </p:blipFill>
        <p:spPr>
          <a:xfrm>
            <a:off x="6491749" y="977433"/>
            <a:ext cx="2282891" cy="2947416"/>
          </a:xfrm>
          <a:prstGeom prst="rect">
            <a:avLst/>
          </a:prstGeom>
          <a:ln w="53975">
            <a:noFill/>
          </a:ln>
        </p:spPr>
      </p:pic>
      <p:pic>
        <p:nvPicPr>
          <p:cNvPr id="6" name="Рисунок 6" descr="Изображение выглядит как мужчина, человек&#10;&#10;Описание создано с очень высокой степенью достоверности">
            <a:extLst>
              <a:ext uri="{FF2B5EF4-FFF2-40B4-BE49-F238E27FC236}">
                <a16:creationId xmlns="" xmlns:a16="http://schemas.microsoft.com/office/drawing/2014/main" id="{16610F71-9163-4636-9ED6-474BA9864A3C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/>
          <a:srcRect l="3758" r="3" b="3"/>
          <a:stretch/>
        </p:blipFill>
        <p:spPr>
          <a:xfrm>
            <a:off x="8938366" y="977433"/>
            <a:ext cx="2282891" cy="2947416"/>
          </a:xfrm>
          <a:prstGeom prst="rect">
            <a:avLst/>
          </a:prstGeom>
          <a:ln w="53975">
            <a:noFill/>
          </a:ln>
        </p:spPr>
      </p:pic>
    </p:spTree>
    <p:extLst>
      <p:ext uri="{BB962C8B-B14F-4D97-AF65-F5344CB8AC3E}">
        <p14:creationId xmlns="" xmlns:p14="http://schemas.microsoft.com/office/powerpoint/2010/main" val="185477731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араллакс">
  <a:themeElements>
    <a:clrScheme name="Параллакс">
      <a:dk1>
        <a:sysClr val="windowText" lastClr="000000"/>
      </a:dk1>
      <a:lt1>
        <a:sysClr val="window" lastClr="FFFFFF"/>
      </a:lt1>
      <a:dk2>
        <a:srgbClr val="212121"/>
      </a:dk2>
      <a:lt2>
        <a:srgbClr val="CDD0D1"/>
      </a:lt2>
      <a:accent1>
        <a:srgbClr val="BC1C1C"/>
      </a:accent1>
      <a:accent2>
        <a:srgbClr val="F67534"/>
      </a:accent2>
      <a:accent3>
        <a:srgbClr val="EAAC35"/>
      </a:accent3>
      <a:accent4>
        <a:srgbClr val="9BAF68"/>
      </a:accent4>
      <a:accent5>
        <a:srgbClr val="68B9A6"/>
      </a:accent5>
      <a:accent6>
        <a:srgbClr val="50B1D4"/>
      </a:accent6>
      <a:hlink>
        <a:srgbClr val="E46416"/>
      </a:hlink>
      <a:folHlink>
        <a:srgbClr val="EE9340"/>
      </a:folHlink>
    </a:clrScheme>
    <a:fontScheme name="Параллакс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Параллакс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04000"/>
              </a:schemeClr>
            </a:gs>
            <a:gs pos="100000">
              <a:schemeClr val="phClr">
                <a:tint val="8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2000"/>
              </a:schemeClr>
            </a:gs>
            <a:gs pos="100000">
              <a:schemeClr val="phClr">
                <a:shade val="88000"/>
                <a:lumMod val="94000"/>
              </a:schemeClr>
            </a:gs>
          </a:gsLst>
          <a:path path="circle">
            <a:fillToRect l="50000" t="100000" r="100000" b="50000"/>
          </a:path>
        </a:gradFill>
      </a:fillStyleLst>
      <a:lnStyleLst>
        <a:ln w="9525" cap="rnd" cmpd="sng" algn="ctr">
          <a:solidFill>
            <a:schemeClr val="phClr">
              <a:tint val="6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reflection blurRad="12700" stA="26000" endPos="32000" dist="12700" dir="5400000" sy="-100000" rotWithShape="0"/>
          </a:effectLst>
        </a:effectStyle>
        <a:effectStyle>
          <a:effectLst>
            <a:outerShdw blurRad="38100" dist="25400" dir="5400000" rotWithShape="0">
              <a:srgbClr val="000000">
                <a:alpha val="6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254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6000"/>
                <a:satMod val="180000"/>
              </a:schemeClr>
              <a:schemeClr val="phClr">
                <a:tint val="80000"/>
                <a:satMod val="120000"/>
                <a:lumMod val="18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Parallax" id="{3388167B-A2EB-4685-9635-1831D9AEF8C4}" vid="{93B4CCAC-FD5A-4D59-B1AC-EAF45910B5A9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Parallax</Template>
  <TotalTime>3</TotalTime>
  <Words>527</Words>
  <Application>Microsoft Office PowerPoint</Application>
  <PresentationFormat>Произвольный</PresentationFormat>
  <Paragraphs>57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Параллакс</vt:lpstr>
      <vt:lpstr>Российские лауреаты Нобелевской премии по физике</vt:lpstr>
      <vt:lpstr>Слайд 2</vt:lpstr>
      <vt:lpstr>Слайд 3</vt:lpstr>
      <vt:lpstr>Альфред Нобель</vt:lpstr>
      <vt:lpstr>Процесс выдвижения кандидатов на получение Нобелевской премии по физике</vt:lpstr>
      <vt:lpstr>Награждение нобелевских лауреатов</vt:lpstr>
      <vt:lpstr>Из советских физиков Нобелевскую премию получали </vt:lpstr>
      <vt:lpstr>Слайд 8</vt:lpstr>
      <vt:lpstr>К. Новоселов                    В.Л.Гинзбург                          А. Гейм </vt:lpstr>
      <vt:lpstr>Таблица 1. Количество лауреатов по номинациям</vt:lpstr>
      <vt:lpstr>Таблица 2. Средний возраст лауреатов по физике в год получения премии</vt:lpstr>
      <vt:lpstr>Таблица 3. Количество лауреатов по странам</vt:lpstr>
      <vt:lpstr>Интересные факты о Нобелевской премии</vt:lpstr>
      <vt:lpstr>Спасибо за внимание.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/>
  <cp:lastModifiedBy>01380473</cp:lastModifiedBy>
  <cp:revision>211</cp:revision>
  <dcterms:created xsi:type="dcterms:W3CDTF">2012-07-30T23:42:41Z</dcterms:created>
  <dcterms:modified xsi:type="dcterms:W3CDTF">2010-04-15T19:00:23Z</dcterms:modified>
</cp:coreProperties>
</file>