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9" r:id="rId3"/>
    <p:sldId id="322" r:id="rId4"/>
    <p:sldId id="265" r:id="rId5"/>
    <p:sldId id="275" r:id="rId6"/>
    <p:sldId id="277" r:id="rId7"/>
    <p:sldId id="338" r:id="rId8"/>
    <p:sldId id="339" r:id="rId9"/>
    <p:sldId id="281" r:id="rId10"/>
    <p:sldId id="258" r:id="rId11"/>
    <p:sldId id="263" r:id="rId12"/>
    <p:sldId id="340" r:id="rId13"/>
    <p:sldId id="341" r:id="rId14"/>
    <p:sldId id="342" r:id="rId15"/>
    <p:sldId id="343" r:id="rId16"/>
    <p:sldId id="293" r:id="rId17"/>
    <p:sldId id="354" r:id="rId18"/>
    <p:sldId id="348" r:id="rId19"/>
    <p:sldId id="355" r:id="rId20"/>
    <p:sldId id="356" r:id="rId21"/>
    <p:sldId id="352" r:id="rId22"/>
    <p:sldId id="323" r:id="rId23"/>
    <p:sldId id="299" r:id="rId24"/>
    <p:sldId id="301" r:id="rId25"/>
    <p:sldId id="305" r:id="rId26"/>
    <p:sldId id="309" r:id="rId27"/>
    <p:sldId id="324" r:id="rId28"/>
    <p:sldId id="327" r:id="rId29"/>
    <p:sldId id="334" r:id="rId30"/>
    <p:sldId id="336" r:id="rId31"/>
    <p:sldId id="329" r:id="rId32"/>
    <p:sldId id="330" r:id="rId33"/>
    <p:sldId id="33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0EE87-9763-4E59-9B72-ADB53F5D7F79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6A155-B92D-4D3B-A219-2DF183E4D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4A230E-3AFE-47FB-9993-DB62891F833A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A23C43-F7C8-4BF6-9D42-003A9E6AADF5}" type="slidenum">
              <a:rPr lang="ru-RU" altLang="ru-RU"/>
              <a:pPr/>
              <a:t>28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EEEB64-EB22-45F2-9965-4025AB08B38E}" type="slidenum">
              <a:rPr lang="ru-RU" altLang="ru-RU"/>
              <a:pPr/>
              <a:t>29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7E75AF-91B3-4278-A6EC-6B1D0FE681FC}" type="slidenum">
              <a:rPr lang="ru-RU" altLang="ru-RU"/>
              <a:pPr/>
              <a:t>30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FD8F8-7C19-4273-8ACE-426B9A7C6F2C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05320-C63D-479B-BCF6-6AFF02F0C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ГБОУ «Школа 1133»</a:t>
            </a:r>
            <a:endParaRPr lang="ru-RU" sz="2400" dirty="0"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916832"/>
            <a:ext cx="7560840" cy="20882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Формирование учебной самостоятельности школьников</a:t>
            </a:r>
          </a:p>
          <a:p>
            <a:r>
              <a:rPr lang="ru-RU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(из опыта работы отделения №1)</a:t>
            </a:r>
            <a:endParaRPr lang="ru-RU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509120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j-lt"/>
                <a:cs typeface="Times New Roman" pitchFamily="18" charset="0"/>
              </a:rPr>
              <a:t>Директор  ГБОУ «Школа 1133»</a:t>
            </a:r>
          </a:p>
          <a:p>
            <a:pPr algn="r"/>
            <a:r>
              <a:rPr lang="ru-RU" sz="2400" dirty="0" err="1" smtClean="0">
                <a:latin typeface="+mj-lt"/>
                <a:cs typeface="Times New Roman" pitchFamily="18" charset="0"/>
              </a:rPr>
              <a:t>Малхасян</a:t>
            </a:r>
            <a:r>
              <a:rPr lang="ru-RU" sz="2400" dirty="0" smtClean="0">
                <a:latin typeface="+mj-lt"/>
                <a:cs typeface="Times New Roman" pitchFamily="18" charset="0"/>
              </a:rPr>
              <a:t> М.В.</a:t>
            </a:r>
          </a:p>
          <a:p>
            <a:pPr algn="r"/>
            <a:endParaRPr lang="ru-RU" sz="2400" dirty="0" smtClean="0">
              <a:latin typeface="+mj-lt"/>
              <a:cs typeface="Times New Roman" pitchFamily="18" charset="0"/>
            </a:endParaRPr>
          </a:p>
          <a:p>
            <a:pPr algn="r"/>
            <a:r>
              <a:rPr lang="ru-RU" sz="2400" dirty="0" smtClean="0">
                <a:latin typeface="+mj-lt"/>
                <a:cs typeface="Times New Roman" pitchFamily="18" charset="0"/>
              </a:rPr>
              <a:t>Учителя-предметники:</a:t>
            </a:r>
          </a:p>
          <a:p>
            <a:pPr algn="r"/>
            <a:r>
              <a:rPr lang="ru-RU" sz="2400" dirty="0" smtClean="0">
                <a:latin typeface="+mj-lt"/>
                <a:cs typeface="Times New Roman" pitchFamily="18" charset="0"/>
              </a:rPr>
              <a:t>Егоркина С.В., Клевцова С.В. 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Оценка предметных результатов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2780928"/>
            <a:ext cx="691276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907704" y="2564904"/>
            <a:ext cx="0" cy="2160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508104" y="2564904"/>
            <a:ext cx="0" cy="2160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380312" y="2564904"/>
            <a:ext cx="0" cy="2160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177281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Диагностическая работа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3968" y="177281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Диагностическая работа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60232" y="1772816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Проверочная р</a:t>
            </a:r>
            <a:r>
              <a:rPr lang="ru-RU" b="1" dirty="0" smtClean="0"/>
              <a:t>абота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1835696" y="270892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436096" y="270892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308304" y="270892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2051720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843808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3635896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355976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148064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576" y="105273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Тема «                                                                                            »                                                                                                       </a:t>
            </a:r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051720" y="1412776"/>
            <a:ext cx="56886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6012160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732240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7452320" y="2636912"/>
            <a:ext cx="144016" cy="14401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2555776" y="3573016"/>
            <a:ext cx="1944216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Коррекция</a:t>
            </a:r>
          </a:p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436096" y="3573016"/>
            <a:ext cx="1944216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Коррекция</a:t>
            </a:r>
          </a:p>
          <a:p>
            <a:pPr algn="ctr"/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771800" y="458112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Домашняя работа учащихся</a:t>
            </a:r>
            <a:endParaRPr lang="ru-RU" sz="2000" b="1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347864" y="4437112"/>
            <a:ext cx="3168352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347864" y="4149080"/>
            <a:ext cx="0" cy="2880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516216" y="4149080"/>
            <a:ext cx="0" cy="2880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347864" y="2780928"/>
            <a:ext cx="0" cy="7200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372200" y="2780928"/>
            <a:ext cx="0" cy="7200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>
            <a:grpSpLocks/>
          </p:cNvGrpSpPr>
          <p:nvPr/>
        </p:nvGrpSpPr>
        <p:grpSpPr bwMode="auto">
          <a:xfrm>
            <a:off x="142875" y="142875"/>
            <a:ext cx="8786813" cy="6500813"/>
            <a:chOff x="142844" y="142852"/>
            <a:chExt cx="8786874" cy="6500858"/>
          </a:xfrm>
        </p:grpSpPr>
        <p:sp>
          <p:nvSpPr>
            <p:cNvPr id="4" name="Содержимое 4"/>
            <p:cNvSpPr txBox="1">
              <a:spLocks/>
            </p:cNvSpPr>
            <p:nvPr/>
          </p:nvSpPr>
          <p:spPr bwMode="auto">
            <a:xfrm>
              <a:off x="1214414" y="214290"/>
              <a:ext cx="2501917" cy="500065"/>
            </a:xfrm>
            <a:prstGeom prst="roundRect">
              <a:avLst/>
            </a:prstGeom>
            <a:solidFill>
              <a:srgbClr val="D3DCEF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28600" indent="-2286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Диагностическая работа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5" name="Содержимое 4"/>
            <p:cNvSpPr txBox="1">
              <a:spLocks/>
            </p:cNvSpPr>
            <p:nvPr/>
          </p:nvSpPr>
          <p:spPr bwMode="auto">
            <a:xfrm>
              <a:off x="5857884" y="142852"/>
              <a:ext cx="2501917" cy="571504"/>
            </a:xfrm>
            <a:prstGeom prst="roundRect">
              <a:avLst/>
            </a:prstGeom>
            <a:solidFill>
              <a:srgbClr val="D3DCEF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28600" indent="-2286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Проверочная</a:t>
              </a:r>
            </a:p>
            <a:p>
              <a:pPr marL="228600" indent="-2286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работа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 bwMode="auto">
            <a:xfrm>
              <a:off x="142844" y="1142984"/>
              <a:ext cx="4786346" cy="5500726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chemeClr val="tx1"/>
                </a:solidFill>
              </a:endParaRPr>
            </a:p>
          </p:txBody>
        </p:sp>
        <p:pic>
          <p:nvPicPr>
            <p:cNvPr id="6150" name="Рисунок 8"/>
            <p:cNvPicPr>
              <a:picLocks noChangeAspect="1" noChangeArrowheads="1"/>
            </p:cNvPicPr>
            <p:nvPr/>
          </p:nvPicPr>
          <p:blipFill>
            <a:blip r:embed="rId2" cstate="print"/>
            <a:srcRect l="35135" t="21381" r="23312" b="4819"/>
            <a:stretch>
              <a:fillRect/>
            </a:stretch>
          </p:blipFill>
          <p:spPr bwMode="auto">
            <a:xfrm>
              <a:off x="2214546" y="1714488"/>
              <a:ext cx="2466975" cy="328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Рисунок 9"/>
            <p:cNvPicPr>
              <a:picLocks noChangeAspect="1" noChangeArrowheads="1"/>
            </p:cNvPicPr>
            <p:nvPr/>
          </p:nvPicPr>
          <p:blipFill>
            <a:blip r:embed="rId3" cstate="print"/>
            <a:srcRect l="34790" t="22021" r="22191" b="4221"/>
            <a:stretch>
              <a:fillRect/>
            </a:stretch>
          </p:blipFill>
          <p:spPr bwMode="auto">
            <a:xfrm>
              <a:off x="214282" y="2285992"/>
              <a:ext cx="2555875" cy="328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Рисунок 10"/>
            <p:cNvPicPr>
              <a:picLocks noChangeAspect="1" noChangeArrowheads="1"/>
            </p:cNvPicPr>
            <p:nvPr/>
          </p:nvPicPr>
          <p:blipFill>
            <a:blip r:embed="rId4" cstate="print"/>
            <a:srcRect l="41528" t="21820" r="26958" b="54434"/>
            <a:stretch>
              <a:fillRect/>
            </a:stretch>
          </p:blipFill>
          <p:spPr bwMode="auto">
            <a:xfrm>
              <a:off x="2786050" y="5500702"/>
              <a:ext cx="1871980" cy="105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Скругленный прямоугольник 11"/>
            <p:cNvSpPr/>
            <p:nvPr/>
          </p:nvSpPr>
          <p:spPr bwMode="auto">
            <a:xfrm>
              <a:off x="571472" y="1785926"/>
              <a:ext cx="1439873" cy="431803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ТДР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(на вход)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 bwMode="auto">
            <a:xfrm>
              <a:off x="2643174" y="1214422"/>
              <a:ext cx="1511310" cy="431803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ТДР (на выход)</a:t>
              </a:r>
            </a:p>
          </p:txBody>
        </p:sp>
        <p:sp>
          <p:nvSpPr>
            <p:cNvPr id="6155" name="Прямоугольник 14"/>
            <p:cNvSpPr>
              <a:spLocks noChangeArrowheads="1"/>
            </p:cNvSpPr>
            <p:nvPr/>
          </p:nvSpPr>
          <p:spPr bwMode="auto">
            <a:xfrm>
              <a:off x="142844" y="785794"/>
              <a:ext cx="4643470" cy="307777"/>
            </a:xfrm>
            <a:prstGeom prst="rect">
              <a:avLst/>
            </a:prstGeom>
            <a:solidFill>
              <a:srgbClr val="F3F5B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Определение операционального состав способа действия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 bwMode="auto">
            <a:xfrm>
              <a:off x="5143504" y="1357298"/>
              <a:ext cx="3786214" cy="5214973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6157" name="Прямоугольник 14"/>
            <p:cNvSpPr>
              <a:spLocks noChangeArrowheads="1"/>
            </p:cNvSpPr>
            <p:nvPr/>
          </p:nvSpPr>
          <p:spPr bwMode="auto">
            <a:xfrm>
              <a:off x="5286380" y="785794"/>
              <a:ext cx="3500462" cy="523220"/>
            </a:xfrm>
            <a:prstGeom prst="rect">
              <a:avLst/>
            </a:prstGeom>
            <a:solidFill>
              <a:srgbClr val="F3F5B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Определение уровня самостоятельности, </a:t>
              </a:r>
            </a:p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уровня освоения материала</a:t>
              </a:r>
            </a:p>
          </p:txBody>
        </p:sp>
        <p:pic>
          <p:nvPicPr>
            <p:cNvPr id="6158" name="Рисунок 16"/>
            <p:cNvPicPr>
              <a:picLocks noChangeAspect="1" noChangeArrowheads="1"/>
            </p:cNvPicPr>
            <p:nvPr/>
          </p:nvPicPr>
          <p:blipFill>
            <a:blip r:embed="rId5" cstate="print"/>
            <a:srcRect l="36559" t="23090" r="27002" b="6570"/>
            <a:stretch>
              <a:fillRect/>
            </a:stretch>
          </p:blipFill>
          <p:spPr bwMode="auto">
            <a:xfrm>
              <a:off x="6500826" y="1643050"/>
              <a:ext cx="2164715" cy="313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9" name="Рисунок 17"/>
            <p:cNvPicPr>
              <a:picLocks noChangeAspect="1" noChangeArrowheads="1"/>
            </p:cNvPicPr>
            <p:nvPr/>
          </p:nvPicPr>
          <p:blipFill>
            <a:blip r:embed="rId6" cstate="print"/>
            <a:srcRect l="36435" t="16901" r="23752" b="53793"/>
            <a:stretch>
              <a:fillRect/>
            </a:stretch>
          </p:blipFill>
          <p:spPr bwMode="auto">
            <a:xfrm>
              <a:off x="5786446" y="4929198"/>
              <a:ext cx="2714644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Скругленный прямоугольник 18"/>
            <p:cNvSpPr/>
            <p:nvPr/>
          </p:nvSpPr>
          <p:spPr bwMode="auto">
            <a:xfrm>
              <a:off x="5357818" y="1857364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1 уровень</a:t>
              </a:r>
            </a:p>
          </p:txBody>
        </p:sp>
        <p:sp>
          <p:nvSpPr>
            <p:cNvPr id="20" name="Скругленный прямоугольник 19"/>
            <p:cNvSpPr/>
            <p:nvPr/>
          </p:nvSpPr>
          <p:spPr bwMode="auto">
            <a:xfrm>
              <a:off x="5357818" y="2214554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2 уровень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 bwMode="auto">
            <a:xfrm>
              <a:off x="5357818" y="2857496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1 уровень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 bwMode="auto">
            <a:xfrm>
              <a:off x="5357818" y="3214686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2 уровень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 bwMode="auto">
            <a:xfrm>
              <a:off x="5357818" y="4143380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1 уровень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 bwMode="auto">
            <a:xfrm>
              <a:off x="5357818" y="4500570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2 уровень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4"/>
          <p:cNvSpPr>
            <a:spLocks noChangeArrowheads="1"/>
          </p:cNvSpPr>
          <p:nvPr/>
        </p:nvSpPr>
        <p:spPr bwMode="auto">
          <a:xfrm>
            <a:off x="827088" y="404813"/>
            <a:ext cx="7777162" cy="646112"/>
          </a:xfrm>
          <a:prstGeom prst="rect">
            <a:avLst/>
          </a:prstGeom>
          <a:solidFill>
            <a:srgbClr val="F3F5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Формирование учебной самостоятельности через систему </a:t>
            </a:r>
            <a:r>
              <a:rPr lang="ru-RU" dirty="0" smtClean="0"/>
              <a:t>домашней индивидуальной работы учащихся</a:t>
            </a:r>
            <a:endParaRPr lang="ru-RU" dirty="0"/>
          </a:p>
        </p:txBody>
      </p:sp>
      <p:sp>
        <p:nvSpPr>
          <p:cNvPr id="5" name="Полилиния 4"/>
          <p:cNvSpPr/>
          <p:nvPr/>
        </p:nvSpPr>
        <p:spPr bwMode="auto">
          <a:xfrm>
            <a:off x="395288" y="1125538"/>
            <a:ext cx="8532812" cy="5500687"/>
          </a:xfrm>
          <a:custGeom>
            <a:avLst/>
            <a:gdLst>
              <a:gd name="connsiteX0" fmla="*/ 0 w 8498631"/>
              <a:gd name="connsiteY0" fmla="*/ 0 h 3472875"/>
              <a:gd name="connsiteX1" fmla="*/ 8498631 w 8498631"/>
              <a:gd name="connsiteY1" fmla="*/ 0 h 3472875"/>
              <a:gd name="connsiteX2" fmla="*/ 8498631 w 8498631"/>
              <a:gd name="connsiteY2" fmla="*/ 3472875 h 3472875"/>
              <a:gd name="connsiteX3" fmla="*/ 0 w 8498631"/>
              <a:gd name="connsiteY3" fmla="*/ 3472875 h 3472875"/>
              <a:gd name="connsiteX4" fmla="*/ 0 w 8498631"/>
              <a:gd name="connsiteY4" fmla="*/ 0 h 347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8631" h="3472875">
                <a:moveTo>
                  <a:pt x="0" y="0"/>
                </a:moveTo>
                <a:lnTo>
                  <a:pt x="8498631" y="0"/>
                </a:lnTo>
                <a:lnTo>
                  <a:pt x="8498631" y="3472875"/>
                </a:lnTo>
                <a:lnTo>
                  <a:pt x="0" y="34728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59588" tIns="1020572" rIns="659588" bIns="142240" spcCol="1270"/>
          <a:lstStyle/>
          <a:p>
            <a:pPr marL="0" lvl="1" fontAlgn="auto">
              <a:spcAft>
                <a:spcPts val="0"/>
              </a:spcAft>
              <a:buFontTx/>
              <a:buChar char="••"/>
              <a:defRPr/>
            </a:pPr>
            <a:endParaRPr lang="ru-RU" dirty="0">
              <a:latin typeface="Franklin Gothic Medium Cond" panose="020B0606030402020204" pitchFamily="34" charset="0"/>
            </a:endParaRPr>
          </a:p>
          <a:p>
            <a:pPr marL="0" lvl="1" fontAlgn="auto">
              <a:spcAft>
                <a:spcPts val="0"/>
              </a:spcAft>
              <a:defRPr/>
            </a:pPr>
            <a:endParaRPr lang="ru-RU" sz="1600" dirty="0">
              <a:latin typeface="Franklin Gothic Medium" pitchFamily="34" charset="0"/>
            </a:endParaRPr>
          </a:p>
          <a:p>
            <a:pPr marL="0" lvl="1" fontAlgn="auto">
              <a:spcAft>
                <a:spcPts val="0"/>
              </a:spcAft>
              <a:defRPr/>
            </a:pPr>
            <a:endParaRPr lang="ru-RU" sz="1600" dirty="0">
              <a:latin typeface="Franklin Gothic Medium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8313" y="1412875"/>
            <a:ext cx="3671887" cy="86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ru-RU" sz="1600" b="1" dirty="0">
                <a:latin typeface="Times New Roman" pitchFamily="18" charset="0"/>
              </a:rPr>
              <a:t>Учащиеся самостоятельно отбирают материал  (задания) в соответствии со своими трудностями</a:t>
            </a:r>
          </a:p>
          <a:p>
            <a:pPr>
              <a:spcAft>
                <a:spcPts val="1000"/>
              </a:spcAft>
              <a:defRPr/>
            </a:pPr>
            <a:endParaRPr lang="ru-RU" b="1" dirty="0">
              <a:latin typeface="Arial" charset="0"/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/>
          <a:srcRect l="35760" t="11089" r="37741" b="47227"/>
          <a:stretch>
            <a:fillRect/>
          </a:stretch>
        </p:blipFill>
        <p:spPr bwMode="auto">
          <a:xfrm>
            <a:off x="3492500" y="2781300"/>
            <a:ext cx="295275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9"/>
          <p:cNvPicPr>
            <a:picLocks noChangeAspect="1" noChangeArrowheads="1"/>
          </p:cNvPicPr>
          <p:nvPr/>
        </p:nvPicPr>
        <p:blipFill>
          <a:blip r:embed="rId4" cstate="print"/>
          <a:srcRect l="18813" t="7281" r="30850" b="14333"/>
          <a:stretch>
            <a:fillRect/>
          </a:stretch>
        </p:blipFill>
        <p:spPr bwMode="auto">
          <a:xfrm>
            <a:off x="6732588" y="2205038"/>
            <a:ext cx="19383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611188" y="5300663"/>
            <a:ext cx="3714750" cy="7969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ru-RU" sz="1400" b="1">
                <a:latin typeface="Times New Roman" pitchFamily="18" charset="0"/>
              </a:rPr>
              <a:t>Система заданий двух уровней сложности (базового и повышенного) по всем предметно-содержательным линиям. </a:t>
            </a:r>
          </a:p>
          <a:p>
            <a:pPr>
              <a:spcAft>
                <a:spcPts val="1000"/>
              </a:spcAft>
            </a:pPr>
            <a:endParaRPr lang="ru-RU" b="1"/>
          </a:p>
        </p:txBody>
      </p:sp>
      <p:pic>
        <p:nvPicPr>
          <p:cNvPr id="7176" name="Рисунок 8"/>
          <p:cNvPicPr>
            <a:picLocks noChangeAspect="1" noChangeArrowheads="1"/>
          </p:cNvPicPr>
          <p:nvPr/>
        </p:nvPicPr>
        <p:blipFill>
          <a:blip r:embed="rId5" cstate="print"/>
          <a:srcRect l="17081" t="8995" r="29083" b="22459"/>
          <a:stretch>
            <a:fillRect/>
          </a:stretch>
        </p:blipFill>
        <p:spPr bwMode="auto">
          <a:xfrm>
            <a:off x="4211638" y="1412875"/>
            <a:ext cx="2520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Рисунок 10"/>
          <p:cNvPicPr>
            <a:picLocks noChangeAspect="1" noChangeArrowheads="1"/>
          </p:cNvPicPr>
          <p:nvPr/>
        </p:nvPicPr>
        <p:blipFill>
          <a:blip r:embed="rId6" cstate="print"/>
          <a:srcRect l="19089" t="6425" r="24290" b="25883"/>
          <a:stretch>
            <a:fillRect/>
          </a:stretch>
        </p:blipFill>
        <p:spPr bwMode="auto">
          <a:xfrm>
            <a:off x="468313" y="2420938"/>
            <a:ext cx="312102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Рисунок 11"/>
          <p:cNvPicPr>
            <a:picLocks noChangeAspect="1" noChangeArrowheads="1"/>
          </p:cNvPicPr>
          <p:nvPr/>
        </p:nvPicPr>
        <p:blipFill>
          <a:blip r:embed="rId7" cstate="print"/>
          <a:srcRect l="17072" t="28485" r="18652" b="22470"/>
          <a:stretch>
            <a:fillRect/>
          </a:stretch>
        </p:blipFill>
        <p:spPr bwMode="auto">
          <a:xfrm>
            <a:off x="5867400" y="4581525"/>
            <a:ext cx="28813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4"/>
          <p:cNvSpPr>
            <a:spLocks noChangeArrowheads="1"/>
          </p:cNvSpPr>
          <p:nvPr/>
        </p:nvSpPr>
        <p:spPr bwMode="auto">
          <a:xfrm>
            <a:off x="827088" y="404813"/>
            <a:ext cx="7777162" cy="646112"/>
          </a:xfrm>
          <a:prstGeom prst="rect">
            <a:avLst/>
          </a:prstGeom>
          <a:solidFill>
            <a:srgbClr val="F3F5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Формирование учебной самостоятельности через систему </a:t>
            </a:r>
            <a:r>
              <a:rPr lang="ru-RU" dirty="0" smtClean="0"/>
              <a:t>домашней индивидуальной работы учащихся</a:t>
            </a:r>
            <a:endParaRPr lang="ru-RU" dirty="0"/>
          </a:p>
        </p:txBody>
      </p:sp>
      <p:sp>
        <p:nvSpPr>
          <p:cNvPr id="5" name="Полилиния 4"/>
          <p:cNvSpPr/>
          <p:nvPr/>
        </p:nvSpPr>
        <p:spPr bwMode="auto">
          <a:xfrm>
            <a:off x="323850" y="1196975"/>
            <a:ext cx="8532813" cy="5500688"/>
          </a:xfrm>
          <a:custGeom>
            <a:avLst/>
            <a:gdLst>
              <a:gd name="connsiteX0" fmla="*/ 0 w 8498631"/>
              <a:gd name="connsiteY0" fmla="*/ 0 h 3472875"/>
              <a:gd name="connsiteX1" fmla="*/ 8498631 w 8498631"/>
              <a:gd name="connsiteY1" fmla="*/ 0 h 3472875"/>
              <a:gd name="connsiteX2" fmla="*/ 8498631 w 8498631"/>
              <a:gd name="connsiteY2" fmla="*/ 3472875 h 3472875"/>
              <a:gd name="connsiteX3" fmla="*/ 0 w 8498631"/>
              <a:gd name="connsiteY3" fmla="*/ 3472875 h 3472875"/>
              <a:gd name="connsiteX4" fmla="*/ 0 w 8498631"/>
              <a:gd name="connsiteY4" fmla="*/ 0 h 347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8631" h="3472875">
                <a:moveTo>
                  <a:pt x="0" y="0"/>
                </a:moveTo>
                <a:lnTo>
                  <a:pt x="8498631" y="0"/>
                </a:lnTo>
                <a:lnTo>
                  <a:pt x="8498631" y="3472875"/>
                </a:lnTo>
                <a:lnTo>
                  <a:pt x="0" y="34728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59588" tIns="1020572" rIns="659588" bIns="142240" spcCol="1270"/>
          <a:lstStyle/>
          <a:p>
            <a:pPr marL="0" lvl="1" fontAlgn="auto">
              <a:spcAft>
                <a:spcPts val="0"/>
              </a:spcAft>
              <a:buFontTx/>
              <a:buChar char="••"/>
              <a:defRPr/>
            </a:pPr>
            <a:endParaRPr lang="ru-RU" dirty="0">
              <a:latin typeface="Franklin Gothic Medium Cond" panose="020B0606030402020204" pitchFamily="34" charset="0"/>
            </a:endParaRPr>
          </a:p>
          <a:p>
            <a:pPr marL="0" lvl="1" fontAlgn="auto">
              <a:spcAft>
                <a:spcPts val="0"/>
              </a:spcAft>
              <a:defRPr/>
            </a:pPr>
            <a:endParaRPr lang="ru-RU" sz="1600" dirty="0">
              <a:latin typeface="Franklin Gothic Medium" pitchFamily="34" charset="0"/>
            </a:endParaRPr>
          </a:p>
          <a:p>
            <a:pPr marL="0" lvl="1" fontAlgn="auto">
              <a:spcAft>
                <a:spcPts val="0"/>
              </a:spcAft>
              <a:defRPr/>
            </a:pPr>
            <a:endParaRPr lang="ru-RU" sz="1600" dirty="0">
              <a:latin typeface="Franklin Gothic Medium" pitchFamily="34" charset="0"/>
            </a:endParaRP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6516688" y="1412875"/>
            <a:ext cx="2087562" cy="15113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ru-RU" sz="1400" b="1" dirty="0">
                <a:latin typeface="Times New Roman" pitchFamily="18" charset="0"/>
              </a:rPr>
              <a:t>Домашняя </a:t>
            </a:r>
            <a:r>
              <a:rPr lang="ru-RU" sz="1400" b="1" dirty="0" smtClean="0">
                <a:latin typeface="Times New Roman" pitchFamily="18" charset="0"/>
              </a:rPr>
              <a:t>индивидуальная </a:t>
            </a:r>
            <a:r>
              <a:rPr lang="ru-RU" sz="1400" b="1" dirty="0">
                <a:latin typeface="Times New Roman" pitchFamily="18" charset="0"/>
              </a:rPr>
              <a:t>работа заменяет ежедневные домашние задания и рассчитана на 3-4 недели. </a:t>
            </a:r>
          </a:p>
          <a:p>
            <a:pPr>
              <a:spcAft>
                <a:spcPts val="1000"/>
              </a:spcAft>
            </a:pPr>
            <a:endParaRPr lang="ru-RU" b="1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84213" y="1628775"/>
            <a:ext cx="5472112" cy="720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  <a:defRPr/>
            </a:pPr>
            <a:r>
              <a:rPr lang="ru-RU" sz="1600" b="1" dirty="0">
                <a:latin typeface="Times New Roman" pitchFamily="18" charset="0"/>
              </a:rPr>
              <a:t>Учащиеся самостоятельно планируют выполнение домашней </a:t>
            </a:r>
            <a:r>
              <a:rPr lang="ru-RU" sz="1600" b="1" dirty="0" smtClean="0">
                <a:latin typeface="Times New Roman" pitchFamily="18" charset="0"/>
              </a:rPr>
              <a:t>индивидуальной </a:t>
            </a:r>
            <a:r>
              <a:rPr lang="ru-RU" sz="1600" b="1" dirty="0">
                <a:latin typeface="Times New Roman" pitchFamily="18" charset="0"/>
              </a:rPr>
              <a:t>работы</a:t>
            </a:r>
          </a:p>
          <a:p>
            <a:pPr>
              <a:spcAft>
                <a:spcPts val="1000"/>
              </a:spcAft>
              <a:defRPr/>
            </a:pPr>
            <a:endParaRPr lang="ru-RU" b="1" dirty="0">
              <a:latin typeface="Arial" charset="0"/>
            </a:endParaRP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 cstate="print"/>
          <a:srcRect l="38074" t="9856" r="35687" b="39836"/>
          <a:stretch>
            <a:fillRect/>
          </a:stretch>
        </p:blipFill>
        <p:spPr bwMode="auto">
          <a:xfrm>
            <a:off x="2916238" y="2708275"/>
            <a:ext cx="28892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3"/>
          <p:cNvPicPr>
            <a:picLocks noChangeAspect="1" noChangeArrowheads="1"/>
          </p:cNvPicPr>
          <p:nvPr/>
        </p:nvPicPr>
        <p:blipFill>
          <a:blip r:embed="rId4" cstate="print"/>
          <a:srcRect l="44159" t="14374" r="29526" b="33060"/>
          <a:stretch>
            <a:fillRect/>
          </a:stretch>
        </p:blipFill>
        <p:spPr bwMode="auto">
          <a:xfrm>
            <a:off x="5940425" y="2924175"/>
            <a:ext cx="2735263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39750" y="2636838"/>
            <a:ext cx="2376488" cy="165576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ru-RU" sz="1400" b="1" dirty="0">
                <a:latin typeface="Times New Roman" pitchFamily="18" charset="0"/>
              </a:rPr>
              <a:t>Еженедельно для учащихся проводятся консультации, на которых решаются вопросы, возникшие при выполнении домашней </a:t>
            </a:r>
            <a:r>
              <a:rPr lang="ru-RU" sz="1400" b="1" dirty="0" smtClean="0">
                <a:latin typeface="Times New Roman" pitchFamily="18" charset="0"/>
              </a:rPr>
              <a:t>работы</a:t>
            </a:r>
            <a:r>
              <a:rPr lang="ru-RU" sz="1400" b="1" dirty="0">
                <a:latin typeface="Times New Roman" pitchFamily="18" charset="0"/>
              </a:rPr>
              <a:t>. </a:t>
            </a:r>
          </a:p>
          <a:p>
            <a:pPr>
              <a:spcAft>
                <a:spcPts val="1000"/>
              </a:spcAft>
            </a:pPr>
            <a:endParaRPr lang="ru-RU" b="1" dirty="0"/>
          </a:p>
        </p:txBody>
      </p:sp>
      <p:pic>
        <p:nvPicPr>
          <p:cNvPr id="8201" name="Рисунок 15"/>
          <p:cNvPicPr>
            <a:picLocks noChangeAspect="1" noChangeArrowheads="1"/>
          </p:cNvPicPr>
          <p:nvPr/>
        </p:nvPicPr>
        <p:blipFill>
          <a:blip r:embed="rId5" cstate="print"/>
          <a:srcRect l="24171" t="7281" r="19353" b="22256"/>
          <a:stretch>
            <a:fillRect/>
          </a:stretch>
        </p:blipFill>
        <p:spPr bwMode="auto">
          <a:xfrm>
            <a:off x="539750" y="4508500"/>
            <a:ext cx="237648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4"/>
          <p:cNvSpPr>
            <a:spLocks noChangeArrowheads="1"/>
          </p:cNvSpPr>
          <p:nvPr/>
        </p:nvSpPr>
        <p:spPr bwMode="auto">
          <a:xfrm>
            <a:off x="827088" y="404813"/>
            <a:ext cx="7777162" cy="646331"/>
          </a:xfrm>
          <a:prstGeom prst="rect">
            <a:avLst/>
          </a:prstGeom>
          <a:solidFill>
            <a:srgbClr val="F3F5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Примеры календарей на этапе выполнения домашней </a:t>
            </a:r>
            <a:r>
              <a:rPr lang="ru-RU" dirty="0" smtClean="0"/>
              <a:t>индивидуальной </a:t>
            </a:r>
            <a:r>
              <a:rPr lang="ru-RU" dirty="0"/>
              <a:t>работы (4 класс)</a:t>
            </a:r>
          </a:p>
        </p:txBody>
      </p:sp>
      <p:pic>
        <p:nvPicPr>
          <p:cNvPr id="9219" name="Рисунок 2"/>
          <p:cNvPicPr>
            <a:picLocks noChangeAspect="1" noChangeArrowheads="1"/>
          </p:cNvPicPr>
          <p:nvPr/>
        </p:nvPicPr>
        <p:blipFill>
          <a:blip r:embed="rId2" cstate="print"/>
          <a:srcRect l="31537" t="6639" r="31250" b="22456"/>
          <a:stretch>
            <a:fillRect/>
          </a:stretch>
        </p:blipFill>
        <p:spPr bwMode="auto">
          <a:xfrm>
            <a:off x="5643563" y="1214438"/>
            <a:ext cx="2643187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3"/>
          <p:cNvPicPr>
            <a:picLocks noChangeAspect="1" noChangeArrowheads="1"/>
          </p:cNvPicPr>
          <p:nvPr/>
        </p:nvPicPr>
        <p:blipFill>
          <a:blip r:embed="rId3" cstate="print"/>
          <a:srcRect l="31239" t="10493" r="31047" b="18169"/>
          <a:stretch>
            <a:fillRect/>
          </a:stretch>
        </p:blipFill>
        <p:spPr bwMode="auto">
          <a:xfrm>
            <a:off x="6215063" y="3571875"/>
            <a:ext cx="267493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4"/>
          <p:cNvPicPr>
            <a:picLocks noChangeAspect="1" noChangeArrowheads="1"/>
          </p:cNvPicPr>
          <p:nvPr/>
        </p:nvPicPr>
        <p:blipFill>
          <a:blip r:embed="rId4" cstate="print"/>
          <a:srcRect l="24065" t="4918" r="23282" b="7590"/>
          <a:stretch>
            <a:fillRect/>
          </a:stretch>
        </p:blipFill>
        <p:spPr bwMode="auto">
          <a:xfrm>
            <a:off x="285750" y="1143000"/>
            <a:ext cx="2571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Рисунок 5"/>
          <p:cNvPicPr>
            <a:picLocks noChangeAspect="1" noChangeArrowheads="1"/>
          </p:cNvPicPr>
          <p:nvPr/>
        </p:nvPicPr>
        <p:blipFill>
          <a:blip r:embed="rId5" cstate="print"/>
          <a:srcRect l="22942" t="2779" r="22350" b="9511"/>
          <a:stretch>
            <a:fillRect/>
          </a:stretch>
        </p:blipFill>
        <p:spPr bwMode="auto">
          <a:xfrm>
            <a:off x="3000375" y="1357313"/>
            <a:ext cx="24812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786313"/>
            <a:ext cx="2500313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Рисунок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4643438"/>
            <a:ext cx="164306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Рисунок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188" y="5286375"/>
            <a:ext cx="188118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5826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Подведение итогов домашней индивидуальной работы учащихся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34532" t="8008" r="35944" b="21149"/>
          <a:stretch>
            <a:fillRect/>
          </a:stretch>
        </p:blipFill>
        <p:spPr bwMode="auto">
          <a:xfrm>
            <a:off x="357188" y="1143000"/>
            <a:ext cx="353377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 l="27023" t="14537" r="16431" b="28952"/>
          <a:stretch>
            <a:fillRect/>
          </a:stretch>
        </p:blipFill>
        <p:spPr bwMode="auto">
          <a:xfrm>
            <a:off x="4572000" y="4071938"/>
            <a:ext cx="3714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 l="29202" t="21561" r="40051" b="18275"/>
          <a:stretch>
            <a:fillRect/>
          </a:stretch>
        </p:blipFill>
        <p:spPr bwMode="auto">
          <a:xfrm>
            <a:off x="6786563" y="1571625"/>
            <a:ext cx="22145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4143375" y="2643188"/>
            <a:ext cx="2500313" cy="1071562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b="1">
                <a:latin typeface="Times New Roman" pitchFamily="18" charset="0"/>
              </a:rPr>
              <a:t>ДСР это «пробы» учащихся, где они тренируются в освоении тех или иных способов действий.</a:t>
            </a:r>
          </a:p>
          <a:p>
            <a:pPr>
              <a:spcAft>
                <a:spcPts val="1000"/>
              </a:spcAft>
            </a:pPr>
            <a:endParaRPr lang="ru-RU" b="1"/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4143375" y="1571625"/>
            <a:ext cx="2500313" cy="78581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b="1">
                <a:latin typeface="Times New Roman" pitchFamily="18" charset="0"/>
              </a:rPr>
              <a:t>Учащийся САМ определяет перечень выполненных заданий на оценку.</a:t>
            </a:r>
          </a:p>
          <a:p>
            <a:pPr>
              <a:spcAft>
                <a:spcPts val="1000"/>
              </a:spcAft>
            </a:pPr>
            <a:endParaRPr lang="ru-RU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</a:rPr>
              <a:t>Домашняя творческая работа</a:t>
            </a:r>
          </a:p>
        </p:txBody>
      </p:sp>
      <p:pic>
        <p:nvPicPr>
          <p:cNvPr id="14339" name="Picture 2" descr="C:\Users\СВЕТЛАНА\Desktop\фото_уроки\P1000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4" y="3933057"/>
            <a:ext cx="3392363" cy="271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:\Users\СВЕТЛАНА\Desktop\P1000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214813"/>
            <a:ext cx="314325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214313" y="1071563"/>
            <a:ext cx="3357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u="sng" dirty="0">
                <a:solidFill>
                  <a:schemeClr val="accent1"/>
                </a:solidFill>
                <a:latin typeface="Calibri" pitchFamily="34" charset="0"/>
              </a:rPr>
              <a:t>Линии:</a:t>
            </a:r>
          </a:p>
          <a:p>
            <a:endParaRPr lang="ru-RU" sz="2400" b="1" u="sng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Calibri" pitchFamily="34" charset="0"/>
              </a:rPr>
              <a:t>Конструирования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Calibri" pitchFamily="34" charset="0"/>
              </a:rPr>
              <a:t>Работы с </a:t>
            </a:r>
            <a:r>
              <a:rPr lang="ru-RU" sz="2400" dirty="0" smtClean="0">
                <a:latin typeface="Calibri" pitchFamily="34" charset="0"/>
              </a:rPr>
              <a:t> текстом</a:t>
            </a:r>
            <a:endParaRPr lang="ru-RU" sz="24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Calibri" pitchFamily="34" charset="0"/>
              </a:rPr>
              <a:t>Экспериментирования</a:t>
            </a:r>
          </a:p>
        </p:txBody>
      </p:sp>
      <p:pic>
        <p:nvPicPr>
          <p:cNvPr id="14342" name="Picture 2" descr="C:\Users\СВЕТЛАНА\Desktop\P1010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4293096"/>
            <a:ext cx="2570162" cy="204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0"/>
          <p:cNvPicPr>
            <a:picLocks noChangeAspect="1" noChangeArrowheads="1"/>
          </p:cNvPicPr>
          <p:nvPr/>
        </p:nvPicPr>
        <p:blipFill>
          <a:blip r:embed="rId5" cstate="print"/>
          <a:srcRect l="10394" t="22224" r="4305" b="8707"/>
          <a:stretch>
            <a:fillRect/>
          </a:stretch>
        </p:blipFill>
        <p:spPr bwMode="auto">
          <a:xfrm>
            <a:off x="3714750" y="785813"/>
            <a:ext cx="51435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Box 12"/>
          <p:cNvSpPr txBox="1">
            <a:spLocks noChangeArrowheads="1"/>
          </p:cNvSpPr>
          <p:nvPr/>
        </p:nvSpPr>
        <p:spPr bwMode="auto">
          <a:xfrm>
            <a:off x="214313" y="3571875"/>
            <a:ext cx="3071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latin typeface="Calibri" pitchFamily="34" charset="0"/>
              </a:rPr>
              <a:t>Урок-презентация самостоятельной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404664"/>
            <a:ext cx="8208912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Тема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«Измерения как необходимая часть эксперимента»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Окружающий мир, 2 класс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1224136" cy="108012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437112"/>
            <a:ext cx="1224136" cy="108012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sym typeface="Wingdings 2"/>
              </a:rPr>
              <a:t>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780928"/>
            <a:ext cx="1224136" cy="108012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23728" y="1412776"/>
            <a:ext cx="6120680" cy="100811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Старинные измерительные приборы.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История измерений.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2924944"/>
            <a:ext cx="6120680" cy="100811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Описание опытов (экспериментов) с использованием измерительных приборов.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23728" y="4437112"/>
            <a:ext cx="6120680" cy="115212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Конструирование простейших моделей измерительных приборов (осадкомер, термометр, часы и т.д.)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412776"/>
            <a:ext cx="1008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ym typeface="Webdings"/>
              </a:rPr>
              <a:t></a:t>
            </a:r>
            <a:endParaRPr lang="ru-RU" sz="6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852936"/>
            <a:ext cx="6944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ym typeface="Wingdings"/>
              </a:rPr>
              <a:t></a:t>
            </a:r>
            <a:endParaRPr lang="ru-RU" sz="6600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1763688" y="1772816"/>
            <a:ext cx="288032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763688" y="4797152"/>
            <a:ext cx="288032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763688" y="3284984"/>
            <a:ext cx="288032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фигурная скобка 13"/>
          <p:cNvSpPr/>
          <p:nvPr/>
        </p:nvSpPr>
        <p:spPr>
          <a:xfrm rot="5400000">
            <a:off x="4247964" y="1880828"/>
            <a:ext cx="432048" cy="8136904"/>
          </a:xfrm>
          <a:prstGeom prst="rightBrace">
            <a:avLst/>
          </a:pr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55576" y="616530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Презентация домашней самостоятельной работы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99592" y="332656"/>
            <a:ext cx="7632848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Критериальное оценивание учебных достижений учащихся</a:t>
            </a:r>
            <a:endParaRPr lang="ru-RU" sz="2400" b="1" i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2132856"/>
            <a:ext cx="367240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Предметные результаты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16016" y="2132856"/>
            <a:ext cx="367240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Метапредметные результаты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59832" y="3140968"/>
            <a:ext cx="3096344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Инструменты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4293096"/>
            <a:ext cx="3600400" cy="1800200"/>
          </a:xfrm>
          <a:prstGeom prst="round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Диагностическая работа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Проверочная работа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Домашняя работа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4008" y="4293096"/>
            <a:ext cx="4032448" cy="1800200"/>
          </a:xfrm>
          <a:prstGeom prst="round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Проектная задача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Образовательные модули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Стартовые и итоговые проекты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123728" y="4005064"/>
            <a:ext cx="468052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23728" y="4005064"/>
            <a:ext cx="0" cy="288032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804248" y="4005064"/>
            <a:ext cx="0" cy="288032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572000" y="3717032"/>
            <a:ext cx="0" cy="288032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331640" y="3429000"/>
            <a:ext cx="1728192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56176" y="3429000"/>
            <a:ext cx="1728192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7884368" y="2852936"/>
            <a:ext cx="0" cy="576064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1331640" y="2852936"/>
            <a:ext cx="0" cy="576064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123728" y="1700808"/>
            <a:ext cx="468052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716016" y="1340768"/>
            <a:ext cx="0" cy="36004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804248" y="1700808"/>
            <a:ext cx="0" cy="43204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23728" y="1700808"/>
            <a:ext cx="0" cy="43204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11359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Проектные задачи и образовательные модули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как инструменты оценки метапредметных образовательных результатов в начальной и основной школе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07704" y="1412776"/>
            <a:ext cx="3600400" cy="93610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Место взаимодействия детей в разновозрастных группах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712" y="2564904"/>
            <a:ext cx="3528392" cy="108012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Место для совместной деятельности педагогов разных предметов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Левая фигурная скобка 4"/>
          <p:cNvSpPr/>
          <p:nvPr/>
        </p:nvSpPr>
        <p:spPr>
          <a:xfrm>
            <a:off x="1691680" y="1412776"/>
            <a:ext cx="216024" cy="237626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2348880"/>
            <a:ext cx="147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Проектные задачи</a:t>
            </a:r>
          </a:p>
          <a:p>
            <a:r>
              <a:rPr lang="ru-RU" dirty="0" smtClean="0"/>
              <a:t>(2-5 классы)</a:t>
            </a:r>
            <a:endParaRPr lang="ru-RU" dirty="0"/>
          </a:p>
        </p:txBody>
      </p:sp>
      <p:pic>
        <p:nvPicPr>
          <p:cNvPr id="8" name="Picture 2" descr="http://school.oiro.net/uploads/photo/image/9742/2016-04-08_11-13-3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412776"/>
            <a:ext cx="2808312" cy="2457273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2051720" y="4077072"/>
            <a:ext cx="3456384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Цель</a:t>
            </a:r>
            <a:r>
              <a:rPr lang="ru-RU" sz="2000" dirty="0" smtClean="0">
                <a:solidFill>
                  <a:schemeClr val="tx1"/>
                </a:solidFill>
              </a:rPr>
              <a:t> – профориентация и формирование образа будущего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51720" y="5085184"/>
            <a:ext cx="3528392" cy="151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Модули имеют: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А) событийный характер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Б) разновозрастной характер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В) метапредметный характер</a:t>
            </a: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Левая фигурная скобка 10"/>
          <p:cNvSpPr/>
          <p:nvPr/>
        </p:nvSpPr>
        <p:spPr>
          <a:xfrm>
            <a:off x="1763688" y="4149080"/>
            <a:ext cx="216024" cy="237626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4293096"/>
            <a:ext cx="1691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Образовательные модули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(6-7 классы)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(8-9 классы)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458112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 descr="C:\Users\СВЕТЛАНА\Downloads\IMG-20190418-WA001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293096"/>
            <a:ext cx="2907815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</a:t>
            </a:r>
            <a:r>
              <a:rPr lang="ru-RU" sz="2700" b="1" dirty="0">
                <a:solidFill>
                  <a:schemeClr val="bg1"/>
                </a:solidFill>
              </a:rPr>
              <a:t> Результаты Всероссийской олимпиады школьников</a:t>
            </a:r>
          </a:p>
        </p:txBody>
      </p:sp>
      <p:sp>
        <p:nvSpPr>
          <p:cNvPr id="7" name="Объек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5244"/>
            <a:ext cx="7585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888" y="1972022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1491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Формирование учебной самостоятельности школьников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1540" y="2202854"/>
            <a:ext cx="2160240" cy="720080"/>
          </a:xfrm>
          <a:prstGeom prst="roundRect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Начальная школа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5346" y="3467349"/>
            <a:ext cx="2664296" cy="1872208"/>
          </a:xfrm>
          <a:prstGeom prst="roundRect">
            <a:avLst/>
          </a:prstGeom>
          <a:solidFill>
            <a:srgbClr val="956251">
              <a:lumMod val="20000"/>
              <a:lumOff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Формирование основ </a:t>
            </a:r>
            <a:r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контрольно-оценочной деятельности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87118" y="2226320"/>
            <a:ext cx="2160240" cy="720080"/>
          </a:xfrm>
          <a:prstGeom prst="roundRect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Основная школа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41294" y="2236980"/>
            <a:ext cx="2160240" cy="720080"/>
          </a:xfrm>
          <a:prstGeom prst="roundRect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Старшая школа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60265" y="3510068"/>
            <a:ext cx="3024336" cy="1872208"/>
          </a:xfrm>
          <a:prstGeom prst="roundRect">
            <a:avLst/>
          </a:prstGeom>
          <a:solidFill>
            <a:srgbClr val="956251">
              <a:lumMod val="20000"/>
              <a:lumOff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Формирование учебной самостоятельности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(построение индивидуальных траекторий движения)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63680" y="3506470"/>
            <a:ext cx="2880320" cy="1872208"/>
          </a:xfrm>
          <a:prstGeom prst="roundRect">
            <a:avLst/>
          </a:prstGeom>
          <a:solidFill>
            <a:srgbClr val="956251">
              <a:lumMod val="20000"/>
              <a:lumOff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Формирование способностей учиться на основе индивидуальной образовательной программы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4468341" y="2984048"/>
            <a:ext cx="4092" cy="483301"/>
          </a:xfrm>
          <a:prstGeom prst="line">
            <a:avLst/>
          </a:prstGeom>
          <a:noFill/>
          <a:ln w="254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</a:ln>
          <a:effectLst/>
        </p:spPr>
      </p:cxnSp>
      <p:cxnSp>
        <p:nvCxnSpPr>
          <p:cNvPr id="19" name="Прямая соединительная линия 18"/>
          <p:cNvCxnSpPr>
            <a:endCxn id="15" idx="0"/>
          </p:cNvCxnSpPr>
          <p:nvPr/>
        </p:nvCxnSpPr>
        <p:spPr>
          <a:xfrm>
            <a:off x="7703840" y="2957060"/>
            <a:ext cx="0" cy="549410"/>
          </a:xfrm>
          <a:prstGeom prst="line">
            <a:avLst/>
          </a:prstGeom>
          <a:noFill/>
          <a:ln w="254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</a:ln>
          <a:effectLst/>
        </p:spPr>
      </p:cxnSp>
      <p:cxnSp>
        <p:nvCxnSpPr>
          <p:cNvPr id="24" name="Прямая соединительная линия 23"/>
          <p:cNvCxnSpPr>
            <a:stCxn id="12" idx="3"/>
            <a:endCxn id="13" idx="1"/>
          </p:cNvCxnSpPr>
          <p:nvPr/>
        </p:nvCxnSpPr>
        <p:spPr>
          <a:xfrm>
            <a:off x="5647358" y="2586360"/>
            <a:ext cx="893936" cy="10660"/>
          </a:xfrm>
          <a:prstGeom prst="line">
            <a:avLst/>
          </a:prstGeom>
          <a:noFill/>
          <a:ln w="254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</a:ln>
          <a:effectLst/>
        </p:spPr>
      </p:cxnSp>
      <p:cxnSp>
        <p:nvCxnSpPr>
          <p:cNvPr id="27" name="Прямая соединительная линия 26"/>
          <p:cNvCxnSpPr>
            <a:stCxn id="10" idx="3"/>
          </p:cNvCxnSpPr>
          <p:nvPr/>
        </p:nvCxnSpPr>
        <p:spPr>
          <a:xfrm>
            <a:off x="2591780" y="2562894"/>
            <a:ext cx="895338" cy="17963"/>
          </a:xfrm>
          <a:prstGeom prst="line">
            <a:avLst/>
          </a:prstGeom>
          <a:noFill/>
          <a:ln w="254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</a:ln>
          <a:effectLst/>
        </p:spPr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7191" y="2961337"/>
            <a:ext cx="30483" cy="5060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1952" y="26731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Формирование учебной самостоятельности школьников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4352" y="41971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+mj-lt"/>
              </a:rPr>
              <a:t>Фо</a:t>
            </a:r>
            <a:r>
              <a:rPr lang="ru-RU" sz="2800" b="1" dirty="0" smtClean="0">
                <a:solidFill>
                  <a:schemeClr val="tx2"/>
                </a:solidFill>
              </a:rPr>
              <a:t>рмирование учебной самостоятельности школьников</a:t>
            </a:r>
          </a:p>
        </p:txBody>
      </p:sp>
    </p:spTree>
    <p:extLst>
      <p:ext uri="{BB962C8B-B14F-4D97-AF65-F5344CB8AC3E}">
        <p14:creationId xmlns="" xmlns:p14="http://schemas.microsoft.com/office/powerpoint/2010/main" val="38260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Проектная задача  </a:t>
            </a:r>
            <a:r>
              <a:rPr lang="ru-RU" sz="2000" dirty="0" smtClean="0"/>
              <a:t>- это система заданий, направленных на поиск лучшего пути достижения результата в виде реального «продукта».</a:t>
            </a:r>
            <a:endParaRPr lang="ru-RU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0864" t="23288" r="15739" b="14384"/>
          <a:stretch>
            <a:fillRect/>
          </a:stretch>
        </p:blipFill>
        <p:spPr bwMode="auto">
          <a:xfrm>
            <a:off x="251520" y="332656"/>
            <a:ext cx="8352927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82966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44824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Формирование учебной самостоятельности</a:t>
            </a:r>
          </a:p>
          <a:p>
            <a:pPr lvl="0" algn="ctr">
              <a:defRPr/>
            </a:pPr>
            <a:r>
              <a:rPr lang="ru-RU" sz="3600" b="1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(построение индивидуальных траекторий движения)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7969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Система оценки в подростковой школе</a:t>
            </a:r>
          </a:p>
        </p:txBody>
      </p:sp>
      <p:sp>
        <p:nvSpPr>
          <p:cNvPr id="4" name="Содержимое 4"/>
          <p:cNvSpPr txBox="1">
            <a:spLocks/>
          </p:cNvSpPr>
          <p:nvPr/>
        </p:nvSpPr>
        <p:spPr bwMode="auto">
          <a:xfrm>
            <a:off x="468313" y="1341438"/>
            <a:ext cx="2501900" cy="1017587"/>
          </a:xfrm>
          <a:prstGeom prst="roundRect">
            <a:avLst/>
          </a:prstGeom>
          <a:solidFill>
            <a:srgbClr val="D3DCEF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</a:rPr>
              <a:t>ЗАПУСК</a:t>
            </a:r>
            <a:endParaRPr lang="ru-RU" b="1" dirty="0">
              <a:solidFill>
                <a:schemeClr val="tx1"/>
              </a:solidFill>
            </a:endParaRPr>
          </a:p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400" b="1" dirty="0">
                <a:solidFill>
                  <a:schemeClr val="tx1"/>
                </a:solidFill>
              </a:rPr>
              <a:t>(сентябрь)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 txBox="1">
            <a:spLocks/>
          </p:cNvSpPr>
          <p:nvPr/>
        </p:nvSpPr>
        <p:spPr bwMode="auto">
          <a:xfrm>
            <a:off x="468313" y="3132138"/>
            <a:ext cx="2503487" cy="1017587"/>
          </a:xfrm>
          <a:prstGeom prst="roundRect">
            <a:avLst/>
          </a:prstGeom>
          <a:solidFill>
            <a:srgbClr val="D3DCEF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</a:rPr>
              <a:t>Освоение различных задач года</a:t>
            </a:r>
            <a:endParaRPr lang="ru-RU" b="1" dirty="0">
              <a:solidFill>
                <a:schemeClr val="tx1"/>
              </a:solidFill>
            </a:endParaRPr>
          </a:p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400" b="1" dirty="0">
                <a:solidFill>
                  <a:schemeClr val="tx1"/>
                </a:solidFill>
              </a:rPr>
              <a:t>(октябрь – апрель)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6" name="Содержимое 4"/>
          <p:cNvSpPr txBox="1">
            <a:spLocks/>
          </p:cNvSpPr>
          <p:nvPr/>
        </p:nvSpPr>
        <p:spPr bwMode="auto">
          <a:xfrm>
            <a:off x="555625" y="4932363"/>
            <a:ext cx="2503488" cy="1017587"/>
          </a:xfrm>
          <a:prstGeom prst="roundRect">
            <a:avLst/>
          </a:prstGeom>
          <a:solidFill>
            <a:srgbClr val="D3DCEF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</a:rPr>
              <a:t>РЕФЛЕКСИЯ</a:t>
            </a:r>
            <a:endParaRPr lang="ru-RU" b="1" dirty="0">
              <a:solidFill>
                <a:schemeClr val="tx1"/>
              </a:solidFill>
            </a:endParaRPr>
          </a:p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400" b="1" dirty="0">
                <a:solidFill>
                  <a:schemeClr val="tx1"/>
                </a:solidFill>
              </a:rPr>
              <a:t>(май)</a:t>
            </a:r>
          </a:p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marL="22860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 bwMode="auto">
          <a:xfrm>
            <a:off x="3779838" y="1341438"/>
            <a:ext cx="4464050" cy="11509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tx1"/>
                </a:solidFill>
              </a:rPr>
              <a:t>Стартовая проверочная работа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- </a:t>
            </a:r>
            <a:r>
              <a:rPr lang="ru-RU" sz="1600" b="1" dirty="0">
                <a:solidFill>
                  <a:srgbClr val="C00000"/>
                </a:solidFill>
              </a:rPr>
              <a:t>Прогностическая оценка</a:t>
            </a:r>
          </a:p>
        </p:txBody>
      </p:sp>
      <p:sp>
        <p:nvSpPr>
          <p:cNvPr id="8" name="Содержимое 4"/>
          <p:cNvSpPr txBox="1">
            <a:spLocks/>
          </p:cNvSpPr>
          <p:nvPr/>
        </p:nvSpPr>
        <p:spPr bwMode="auto">
          <a:xfrm>
            <a:off x="3779838" y="2565400"/>
            <a:ext cx="4464050" cy="215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- Диагностическая работа</a:t>
            </a:r>
          </a:p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tx1"/>
                </a:solidFill>
              </a:rPr>
              <a:t>Проверочная работа (на двух уровнях)</a:t>
            </a:r>
          </a:p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tx1"/>
                </a:solidFill>
              </a:rPr>
              <a:t>Самостоятельная работа (оценочные листы, задания для самоконтроля; творческие задания)</a:t>
            </a:r>
          </a:p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tx1"/>
                </a:solidFill>
              </a:rPr>
              <a:t> Образовательные модули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- </a:t>
            </a:r>
            <a:r>
              <a:rPr lang="ru-RU" sz="1600" b="1" dirty="0">
                <a:solidFill>
                  <a:srgbClr val="C00000"/>
                </a:solidFill>
              </a:rPr>
              <a:t>Коррекция прогностической оценки (в конце первого полугодия)</a:t>
            </a:r>
          </a:p>
          <a:p>
            <a:pPr>
              <a:buFontTx/>
              <a:buChar char="-"/>
              <a:defRPr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3109913" y="1506537"/>
            <a:ext cx="541338" cy="785813"/>
          </a:xfrm>
          <a:prstGeom prst="downArrow">
            <a:avLst/>
          </a:prstGeom>
          <a:solidFill>
            <a:srgbClr val="F0D9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3110707" y="3271043"/>
            <a:ext cx="539750" cy="785813"/>
          </a:xfrm>
          <a:prstGeom prst="downArrow">
            <a:avLst/>
          </a:prstGeom>
          <a:solidFill>
            <a:srgbClr val="F0D9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3182938" y="5068888"/>
            <a:ext cx="539750" cy="787400"/>
          </a:xfrm>
          <a:prstGeom prst="downArrow">
            <a:avLst/>
          </a:prstGeom>
          <a:solidFill>
            <a:srgbClr val="F0D9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одержимое 4"/>
          <p:cNvSpPr txBox="1">
            <a:spLocks/>
          </p:cNvSpPr>
          <p:nvPr/>
        </p:nvSpPr>
        <p:spPr bwMode="auto">
          <a:xfrm>
            <a:off x="3851275" y="4797425"/>
            <a:ext cx="4465638" cy="14398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tx1"/>
                </a:solidFill>
              </a:rPr>
              <a:t> Итоговая проверочная работа </a:t>
            </a:r>
          </a:p>
          <a:p>
            <a:pPr>
              <a:buFontTx/>
              <a:buChar char="-"/>
              <a:defRPr/>
            </a:pP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Публичная презентация результатов проектно-исследовательской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500063" y="980728"/>
            <a:ext cx="3351857" cy="5091460"/>
            <a:chOff x="3857620" y="1428736"/>
            <a:chExt cx="3000396" cy="464347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857620" y="1428736"/>
              <a:ext cx="3000396" cy="4643470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chemeClr val="tx1"/>
                </a:solidFill>
              </a:endParaRPr>
            </a:p>
          </p:txBody>
        </p:sp>
        <p:pic>
          <p:nvPicPr>
            <p:cNvPr id="14347" name="Рисунок 2"/>
            <p:cNvPicPr>
              <a:picLocks noChangeAspect="1" noChangeArrowheads="1"/>
            </p:cNvPicPr>
            <p:nvPr/>
          </p:nvPicPr>
          <p:blipFill>
            <a:blip r:embed="rId2" cstate="print"/>
            <a:srcRect l="26437" t="4533" r="25360" b="5333"/>
            <a:stretch>
              <a:fillRect/>
            </a:stretch>
          </p:blipFill>
          <p:spPr bwMode="auto">
            <a:xfrm>
              <a:off x="3929058" y="1714488"/>
              <a:ext cx="2871353" cy="4013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Прогностическая оценка учащегося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29063" y="928688"/>
            <a:ext cx="4714875" cy="2714625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4341" name="Рисунок 9"/>
          <p:cNvPicPr>
            <a:picLocks noChangeAspect="1" noChangeArrowheads="1"/>
          </p:cNvPicPr>
          <p:nvPr/>
        </p:nvPicPr>
        <p:blipFill>
          <a:blip r:embed="rId3" cstate="print"/>
          <a:srcRect l="16635" t="17867" r="15742" b="29066"/>
          <a:stretch>
            <a:fillRect/>
          </a:stretch>
        </p:blipFill>
        <p:spPr bwMode="auto">
          <a:xfrm>
            <a:off x="4214813" y="1071563"/>
            <a:ext cx="4143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4000500" y="3786188"/>
            <a:ext cx="4714875" cy="2714625"/>
            <a:chOff x="4000496" y="3786190"/>
            <a:chExt cx="4714908" cy="271464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000496" y="3786190"/>
              <a:ext cx="4714908" cy="2714644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chemeClr val="tx1"/>
                </a:solidFill>
              </a:endParaRPr>
            </a:p>
          </p:txBody>
        </p:sp>
        <p:pic>
          <p:nvPicPr>
            <p:cNvPr id="14344" name="Рисунок 10"/>
            <p:cNvPicPr>
              <a:picLocks noChangeAspect="1" noChangeArrowheads="1"/>
            </p:cNvPicPr>
            <p:nvPr/>
          </p:nvPicPr>
          <p:blipFill>
            <a:blip r:embed="rId4" cstate="print"/>
            <a:srcRect l="16081" t="17867" r="15442" b="27727"/>
            <a:stretch>
              <a:fillRect/>
            </a:stretch>
          </p:blipFill>
          <p:spPr bwMode="auto">
            <a:xfrm>
              <a:off x="4357686" y="3929066"/>
              <a:ext cx="4065617" cy="242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5" name="Рисунок 12"/>
            <p:cNvPicPr>
              <a:picLocks noChangeAspect="1" noChangeArrowheads="1"/>
            </p:cNvPicPr>
            <p:nvPr/>
          </p:nvPicPr>
          <p:blipFill>
            <a:blip r:embed="rId5" cstate="print"/>
            <a:srcRect l="16435" t="41333" r="15742" b="16267"/>
            <a:stretch>
              <a:fillRect/>
            </a:stretch>
          </p:blipFill>
          <p:spPr bwMode="auto">
            <a:xfrm>
              <a:off x="4357686" y="4638984"/>
              <a:ext cx="4042869" cy="1718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>
            <a:grpSpLocks/>
          </p:cNvGrpSpPr>
          <p:nvPr/>
        </p:nvGrpSpPr>
        <p:grpSpPr bwMode="auto">
          <a:xfrm>
            <a:off x="571500" y="214313"/>
            <a:ext cx="8429625" cy="6429375"/>
            <a:chOff x="500034" y="142852"/>
            <a:chExt cx="8429684" cy="6429420"/>
          </a:xfrm>
        </p:grpSpPr>
        <p:sp>
          <p:nvSpPr>
            <p:cNvPr id="4" name="Содержимое 4"/>
            <p:cNvSpPr txBox="1">
              <a:spLocks/>
            </p:cNvSpPr>
            <p:nvPr/>
          </p:nvSpPr>
          <p:spPr bwMode="auto">
            <a:xfrm>
              <a:off x="1214414" y="214289"/>
              <a:ext cx="2501918" cy="500067"/>
            </a:xfrm>
            <a:prstGeom prst="roundRect">
              <a:avLst/>
            </a:prstGeom>
            <a:solidFill>
              <a:srgbClr val="D3DCEF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28600" indent="-2286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Диагностическая работа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5" name="Содержимое 4"/>
            <p:cNvSpPr txBox="1">
              <a:spLocks/>
            </p:cNvSpPr>
            <p:nvPr/>
          </p:nvSpPr>
          <p:spPr bwMode="auto">
            <a:xfrm>
              <a:off x="5143505" y="142852"/>
              <a:ext cx="3216298" cy="571504"/>
            </a:xfrm>
            <a:prstGeom prst="roundRect">
              <a:avLst/>
            </a:prstGeom>
            <a:solidFill>
              <a:srgbClr val="D3DCEF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28600" indent="-2286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Тематическая проверочная</a:t>
              </a:r>
            </a:p>
            <a:p>
              <a:pPr marL="228600" indent="-2286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работа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 bwMode="auto">
            <a:xfrm>
              <a:off x="857225" y="1714488"/>
              <a:ext cx="3214709" cy="3429024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16393" name="Прямоугольник 14"/>
            <p:cNvSpPr>
              <a:spLocks noChangeArrowheads="1"/>
            </p:cNvSpPr>
            <p:nvPr/>
          </p:nvSpPr>
          <p:spPr bwMode="auto">
            <a:xfrm>
              <a:off x="500034" y="857232"/>
              <a:ext cx="3929090" cy="738664"/>
            </a:xfrm>
            <a:prstGeom prst="rect">
              <a:avLst/>
            </a:prstGeom>
            <a:solidFill>
              <a:srgbClr val="F3F5B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Определение самими учащимися в последний день «погружения» того, что усвоено после изучения нового материала блока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 bwMode="auto">
            <a:xfrm>
              <a:off x="4857753" y="1357297"/>
              <a:ext cx="4071965" cy="5214975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16395" name="Прямоугольник 14"/>
            <p:cNvSpPr>
              <a:spLocks noChangeArrowheads="1"/>
            </p:cNvSpPr>
            <p:nvPr/>
          </p:nvSpPr>
          <p:spPr bwMode="auto">
            <a:xfrm>
              <a:off x="4929190" y="785794"/>
              <a:ext cx="3500462" cy="523220"/>
            </a:xfrm>
            <a:prstGeom prst="rect">
              <a:avLst/>
            </a:prstGeom>
            <a:solidFill>
              <a:srgbClr val="F3F5B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Определение уровня самостоятельности, </a:t>
              </a:r>
            </a:p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уровня освоения материала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 bwMode="auto">
            <a:xfrm>
              <a:off x="4286249" y="2357429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1 уровень</a:t>
              </a:r>
            </a:p>
          </p:txBody>
        </p:sp>
        <p:sp>
          <p:nvSpPr>
            <p:cNvPr id="20" name="Скругленный прямоугольник 19"/>
            <p:cNvSpPr/>
            <p:nvPr/>
          </p:nvSpPr>
          <p:spPr bwMode="auto">
            <a:xfrm>
              <a:off x="4286249" y="3000372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2 уровень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 bwMode="auto">
            <a:xfrm>
              <a:off x="4286249" y="3500437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1 уровень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 bwMode="auto">
            <a:xfrm>
              <a:off x="4286249" y="3857628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2 уровень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 bwMode="auto">
            <a:xfrm>
              <a:off x="4286249" y="4286256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1 уровень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 bwMode="auto">
            <a:xfrm>
              <a:off x="4286249" y="4643445"/>
              <a:ext cx="1143008" cy="285752"/>
            </a:xfrm>
            <a:prstGeom prst="roundRect">
              <a:avLst/>
            </a:prstGeom>
            <a:solidFill>
              <a:srgbClr val="F0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  </a:t>
              </a:r>
              <a:r>
                <a:rPr lang="ru-RU" sz="1200" b="1" dirty="0">
                  <a:solidFill>
                    <a:schemeClr val="tx1"/>
                  </a:solidFill>
                  <a:cs typeface="Arial" pitchFamily="34" charset="0"/>
                </a:rPr>
                <a:t>2 уровень</a:t>
              </a:r>
            </a:p>
          </p:txBody>
        </p:sp>
      </p:grp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 l="36494" t="22859" r="22026" b="8138"/>
          <a:stretch>
            <a:fillRect/>
          </a:stretch>
        </p:blipFill>
        <p:spPr bwMode="auto">
          <a:xfrm>
            <a:off x="1214438" y="1928813"/>
            <a:ext cx="24574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 l="27869" t="19058" r="14633" b="8565"/>
          <a:stretch>
            <a:fillRect/>
          </a:stretch>
        </p:blipFill>
        <p:spPr bwMode="auto">
          <a:xfrm>
            <a:off x="5429250" y="1785938"/>
            <a:ext cx="3409950" cy="373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619672" y="5661248"/>
            <a:ext cx="3168352" cy="1008112"/>
            <a:chOff x="1735" y="3524"/>
            <a:chExt cx="4254" cy="1483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1735" y="3524"/>
              <a:ext cx="1221" cy="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Умения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2956" y="3524"/>
              <a:ext cx="960" cy="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№ задания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3916" y="3524"/>
              <a:ext cx="1179" cy="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Оценка ученика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5095" y="3524"/>
              <a:ext cx="894" cy="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Оценка учителя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1735" y="4145"/>
              <a:ext cx="1221" cy="4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2956" y="4145"/>
              <a:ext cx="960" cy="4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3916" y="4145"/>
              <a:ext cx="1179" cy="4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5095" y="4145"/>
              <a:ext cx="894" cy="4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1735" y="4560"/>
              <a:ext cx="1221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2956" y="4560"/>
              <a:ext cx="960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3916" y="4560"/>
              <a:ext cx="1179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>
              <a:off x="5095" y="4560"/>
              <a:ext cx="894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83768" y="5445224"/>
            <a:ext cx="20882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Оценочный лист проверочной работы</a:t>
            </a:r>
            <a:endParaRPr lang="ru-RU" sz="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539750" y="188913"/>
            <a:ext cx="76327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Индивидуальная </a:t>
            </a:r>
            <a:r>
              <a:rPr lang="ru-RU" sz="2800" b="1" dirty="0">
                <a:solidFill>
                  <a:srgbClr val="C00000"/>
                </a:solidFill>
              </a:rPr>
              <a:t>работа учащихся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68313" y="692150"/>
            <a:ext cx="2808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/>
              <a:t>(</a:t>
            </a:r>
            <a:r>
              <a:rPr lang="ru-RU" sz="2000" i="1"/>
              <a:t>творческая часть)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4213" y="5589588"/>
            <a:ext cx="3167062" cy="1079500"/>
          </a:xfrm>
          <a:prstGeom prst="roundRect">
            <a:avLst/>
          </a:prstGeom>
          <a:solidFill>
            <a:srgbClr val="F0D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Формы предъявления </a:t>
            </a:r>
            <a:r>
              <a:rPr lang="ru-RU" dirty="0">
                <a:solidFill>
                  <a:schemeClr val="tx1"/>
                </a:solidFill>
              </a:rPr>
              <a:t>результатов самостоятельной работы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6100" y="5300663"/>
            <a:ext cx="4176713" cy="1296987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Tx/>
              <a:buAutoNum type="arabicPeriod"/>
              <a:defRPr/>
            </a:pPr>
            <a:r>
              <a:rPr lang="ru-RU" dirty="0">
                <a:solidFill>
                  <a:schemeClr val="tx1"/>
                </a:solidFill>
              </a:rPr>
              <a:t>Стендовый доклад.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dirty="0">
                <a:solidFill>
                  <a:schemeClr val="tx1"/>
                </a:solidFill>
              </a:rPr>
              <a:t>Устная дискуссия.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dirty="0">
                <a:solidFill>
                  <a:schemeClr val="tx1"/>
                </a:solidFill>
              </a:rPr>
              <a:t>«Портфолио» ученика.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dirty="0">
                <a:solidFill>
                  <a:schemeClr val="tx1"/>
                </a:solidFill>
              </a:rPr>
              <a:t>Мини-диссертации</a:t>
            </a:r>
          </a:p>
        </p:txBody>
      </p:sp>
      <p:sp>
        <p:nvSpPr>
          <p:cNvPr id="6" name="Левая фигурная скобка 5"/>
          <p:cNvSpPr/>
          <p:nvPr/>
        </p:nvSpPr>
        <p:spPr>
          <a:xfrm>
            <a:off x="4067175" y="5300663"/>
            <a:ext cx="360363" cy="1296987"/>
          </a:xfrm>
          <a:prstGeom prst="leftBrac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19475" y="692150"/>
            <a:ext cx="5508625" cy="72072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</a:rPr>
              <a:t>Построение индивидуальных образовательных маршрутов</a:t>
            </a:r>
            <a:r>
              <a:rPr lang="ru-RU" sz="1600" i="1" dirty="0">
                <a:solidFill>
                  <a:schemeClr val="tx1"/>
                </a:solidFill>
              </a:rPr>
              <a:t> (траекторий) в учении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750" y="4365625"/>
            <a:ext cx="7848600" cy="792163"/>
          </a:xfrm>
          <a:prstGeom prst="roundRect">
            <a:avLst/>
          </a:prstGeom>
          <a:solidFill>
            <a:srgbClr val="F0D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cs typeface="Arial" pitchFamily="34" charset="0"/>
              </a:rPr>
              <a:t>урок-презентация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cs typeface="Arial" pitchFamily="34" charset="0"/>
              </a:rPr>
              <a:t>домашней самостоятельной работы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2195513" y="5013325"/>
            <a:ext cx="144462" cy="576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1484313"/>
            <a:ext cx="8353425" cy="28082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1 линия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b="1" i="1" dirty="0">
                <a:solidFill>
                  <a:schemeClr val="tx1"/>
                </a:solidFill>
              </a:rPr>
              <a:t>Компьютерное моделирование </a:t>
            </a:r>
            <a:r>
              <a:rPr lang="ru-RU" sz="1600" dirty="0">
                <a:solidFill>
                  <a:schemeClr val="tx1"/>
                </a:solidFill>
              </a:rPr>
              <a:t>тектонических процессов Земли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</a:rPr>
              <a:t>(создание моделей с помощью компьютера)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2 линия</a:t>
            </a:r>
            <a:r>
              <a:rPr lang="ru-RU" sz="1600" b="1" i="1" dirty="0">
                <a:solidFill>
                  <a:schemeClr val="tx1"/>
                </a:solidFill>
              </a:rPr>
              <a:t>. Картографическое моделирование </a:t>
            </a:r>
            <a:r>
              <a:rPr lang="ru-RU" sz="1600" dirty="0">
                <a:solidFill>
                  <a:schemeClr val="tx1"/>
                </a:solidFill>
              </a:rPr>
              <a:t>тектонических процессов Земли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</a:rPr>
              <a:t>(изучение карт атласов, их сопоставление, установление причинно-следственных связей  и т.д.)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3 линия. </a:t>
            </a:r>
            <a:r>
              <a:rPr lang="ru-RU" sz="1600" b="1" i="1" dirty="0">
                <a:solidFill>
                  <a:schemeClr val="tx1"/>
                </a:solidFill>
              </a:rPr>
              <a:t>Предметное моделирование </a:t>
            </a:r>
            <a:r>
              <a:rPr lang="ru-RU" sz="1600" dirty="0">
                <a:solidFill>
                  <a:schemeClr val="tx1"/>
                </a:solidFill>
              </a:rPr>
              <a:t>тектонических процессов Земли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</a:rPr>
              <a:t>(построение динамических моделей с помощью картона, пластилина…)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4 линия</a:t>
            </a:r>
            <a:r>
              <a:rPr lang="ru-RU" sz="1600" dirty="0">
                <a:solidFill>
                  <a:schemeClr val="tx1"/>
                </a:solidFill>
              </a:rPr>
              <a:t>. Изучение тектонических процессов на основе </a:t>
            </a:r>
            <a:r>
              <a:rPr lang="ru-RU" sz="1600" b="1" i="1" dirty="0">
                <a:solidFill>
                  <a:schemeClr val="tx1"/>
                </a:solidFill>
              </a:rPr>
              <a:t>литературных источников 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</a:rPr>
              <a:t>(сопоставление разных гипотез, точек зрения на тектонические процессы)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987675" y="981075"/>
            <a:ext cx="647700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12776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Формирование способностей учиться на основе индивидуальной образовательной программы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07400" cy="4949825"/>
          </a:xfrm>
        </p:spPr>
        <p:txBody>
          <a:bodyPr/>
          <a:lstStyle/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100" b="1" i="1" dirty="0" smtClean="0"/>
              <a:t>Цель:</a:t>
            </a:r>
            <a:r>
              <a:rPr lang="ru-RU" sz="2100" i="1" dirty="0" smtClean="0"/>
              <a:t> </a:t>
            </a:r>
            <a:r>
              <a:rPr lang="ru-RU" sz="2100" dirty="0" smtClean="0"/>
              <a:t>распланировать учебную деятельность на 11-й класс.</a:t>
            </a:r>
            <a:endParaRPr lang="ru-RU" sz="2100" dirty="0"/>
          </a:p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100" b="1" i="1" dirty="0" smtClean="0"/>
              <a:t>Задачи: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100" b="1" dirty="0" smtClean="0"/>
              <a:t>1 полугодие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Определиться с будущей профессией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Определиться с перечнем ВУЗов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Выбрать предметы для углубленного изучения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ru-RU" sz="2100" dirty="0"/>
              <a:t>Составить учебный план на 11-й </a:t>
            </a:r>
            <a:r>
              <a:rPr lang="ru-RU" sz="2100" dirty="0" smtClean="0"/>
              <a:t>класс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Составить календарно-тематическое планирование по профильным предметам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100" b="1" dirty="0" smtClean="0"/>
              <a:t>2 полугодие</a:t>
            </a:r>
            <a:endParaRPr lang="ru-RU" sz="2100" b="1" dirty="0"/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Определиться с перечнем олимпиад для участия в 11-м классе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Продумать тему и этапы исследовательской работы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1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77809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Цель и задачи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404664"/>
            <a:ext cx="244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i="1" dirty="0" smtClean="0"/>
              <a:t>Пример ИОП учащейся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1743075"/>
            <a:ext cx="8640763" cy="440690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100" b="1" dirty="0"/>
              <a:t>Вступительные экзамены (ЕГЭ):</a:t>
            </a:r>
            <a:r>
              <a:rPr lang="ru-RU" sz="2100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1900" dirty="0"/>
              <a:t>* отмечен профильный предмет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100" i="1" dirty="0"/>
              <a:t>Специальность «Социология»</a:t>
            </a:r>
            <a:r>
              <a:rPr lang="ru-RU" sz="2100" dirty="0"/>
              <a:t>:</a:t>
            </a:r>
            <a:r>
              <a:rPr lang="ru-RU" sz="2100" i="1" dirty="0"/>
              <a:t> </a:t>
            </a:r>
            <a:r>
              <a:rPr lang="ru-RU" sz="2100" dirty="0"/>
              <a:t>обществознание</a:t>
            </a:r>
            <a:r>
              <a:rPr lang="ru-RU" sz="2100" dirty="0" smtClean="0"/>
              <a:t>*, </a:t>
            </a:r>
            <a:r>
              <a:rPr lang="ru-RU" sz="2100" dirty="0"/>
              <a:t>математика, </a:t>
            </a:r>
            <a:r>
              <a:rPr lang="ru-RU" sz="2100" dirty="0" smtClean="0"/>
              <a:t>русский язык, иностранный язык.</a:t>
            </a:r>
            <a:endParaRPr lang="ru-RU" sz="2100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Высшее образование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6388" name="Picture 4" descr="http://fedpress.ru/sites/fedpress/files/balyuk/news/pic_50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733800"/>
            <a:ext cx="321945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 descr="http://cheesebus.ru/images/e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9138" y="342900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012160" y="404664"/>
            <a:ext cx="244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i="1" dirty="0" smtClean="0"/>
              <a:t>Пример ИОП учащейся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268760"/>
            <a:ext cx="7772400" cy="2736304"/>
          </a:xfrm>
        </p:spPr>
        <p:txBody>
          <a:bodyPr>
            <a:normAutofit/>
          </a:bodyPr>
          <a:lstStyle/>
          <a:p>
            <a:pPr lvl="0" algn="ctr"/>
            <a:r>
              <a:rPr lang="ru-RU" sz="4800" b="1" kern="0" dirty="0" smtClean="0">
                <a:solidFill>
                  <a:schemeClr val="tx2"/>
                </a:solidFill>
                <a:latin typeface="Cambria" panose="02040503050406030204" pitchFamily="18" charset="0"/>
              </a:rPr>
              <a:t>Формирование основ контрольно-оценочной самостоятельности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51520" y="85090"/>
          <a:ext cx="8640959" cy="6237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5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92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09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72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06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46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222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86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ВУЗ</a:t>
                      </a:r>
                      <a:endParaRPr lang="ru-RU" sz="1900" dirty="0">
                        <a:effectLst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Название факультета, </a:t>
                      </a:r>
                      <a:r>
                        <a:rPr lang="ru-RU" sz="1900" dirty="0" smtClean="0">
                          <a:effectLst/>
                        </a:rPr>
                        <a:t>кафедры</a:t>
                      </a:r>
                      <a:endParaRPr lang="ru-RU" sz="1900" dirty="0">
                        <a:effectLst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Проходной </a:t>
                      </a:r>
                      <a:r>
                        <a:rPr lang="ru-RU" sz="1900" dirty="0" smtClean="0">
                          <a:effectLst/>
                        </a:rPr>
                        <a:t>балл</a:t>
                      </a: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Доп. экзамен при </a:t>
                      </a:r>
                      <a:r>
                        <a:rPr lang="ru-RU" sz="1900" dirty="0" smtClean="0">
                          <a:effectLst/>
                        </a:rPr>
                        <a:t>университете</a:t>
                      </a:r>
                      <a:endParaRPr lang="ru-RU" sz="1900" dirty="0">
                        <a:effectLst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Кол-во </a:t>
                      </a:r>
                      <a:r>
                        <a:rPr lang="ru-RU" sz="1900" dirty="0" smtClean="0">
                          <a:effectLst/>
                        </a:rPr>
                        <a:t>бюджет.</a:t>
                      </a:r>
                      <a:endParaRPr lang="ru-RU" sz="19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мест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Кол-во </a:t>
                      </a:r>
                      <a:r>
                        <a:rPr lang="ru-RU" sz="1900" dirty="0" smtClean="0">
                          <a:effectLst/>
                        </a:rPr>
                        <a:t>плат. мест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Плата за </a:t>
                      </a:r>
                      <a:r>
                        <a:rPr lang="ru-RU" sz="1900" dirty="0" smtClean="0">
                          <a:effectLst/>
                        </a:rPr>
                        <a:t>обучение</a:t>
                      </a:r>
                      <a:endParaRPr lang="ru-RU" sz="1900" dirty="0">
                        <a:effectLst/>
                      </a:endParaRPr>
                    </a:p>
                  </a:txBody>
                  <a:tcPr marL="50078" marR="5007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11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МГУ</a:t>
                      </a:r>
                      <a:endParaRPr lang="ru-RU" sz="19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Социологический </a:t>
                      </a:r>
                      <a:r>
                        <a:rPr lang="ru-RU" sz="1800" dirty="0">
                          <a:effectLst/>
                        </a:rPr>
                        <a:t>факультет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292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(по четырем предметам</a:t>
                      </a:r>
                      <a:r>
                        <a:rPr lang="ru-RU" sz="1800" dirty="0" smtClean="0">
                          <a:effectLst/>
                        </a:rPr>
                        <a:t>)</a:t>
                      </a:r>
                      <a:endParaRPr lang="ru-RU" sz="1800" dirty="0">
                        <a:effectLst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Обществознание </a:t>
                      </a:r>
                      <a:r>
                        <a:rPr lang="ru-RU" sz="1800" dirty="0">
                          <a:effectLst/>
                        </a:rPr>
                        <a:t>(письменно)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84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50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320 </a:t>
                      </a:r>
                      <a:r>
                        <a:rPr lang="ru-RU" sz="1800" dirty="0">
                          <a:effectLst/>
                        </a:rPr>
                        <a:t>000 руб.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год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46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ГУ-ВШЭ</a:t>
                      </a:r>
                      <a:endParaRPr lang="ru-RU" sz="19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Социологический факультет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340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(по четырем предметам</a:t>
                      </a:r>
                      <a:r>
                        <a:rPr lang="ru-RU" sz="1800" dirty="0" smtClean="0">
                          <a:effectLst/>
                        </a:rPr>
                        <a:t>)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Нет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90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50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250 </a:t>
                      </a:r>
                      <a:r>
                        <a:rPr lang="ru-RU" sz="1800" dirty="0">
                          <a:effectLst/>
                        </a:rPr>
                        <a:t>000 руб.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год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0148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РУДН</a:t>
                      </a:r>
                      <a:endParaRPr lang="ru-RU" sz="19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Факультет гуманитарных и социальных </a:t>
                      </a:r>
                      <a:r>
                        <a:rPr lang="ru-RU" sz="1800" dirty="0" smtClean="0">
                          <a:effectLst/>
                        </a:rPr>
                        <a:t>наук</a:t>
                      </a:r>
                      <a:endParaRPr lang="ru-RU" sz="1800" dirty="0">
                        <a:effectLst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(по трем предметам без </a:t>
                      </a:r>
                      <a:r>
                        <a:rPr lang="ru-RU" sz="1800" dirty="0" smtClean="0">
                          <a:effectLst/>
                        </a:rPr>
                        <a:t>ин. </a:t>
                      </a:r>
                      <a:r>
                        <a:rPr lang="ru-RU" sz="1800" dirty="0" err="1" smtClean="0">
                          <a:effectLst/>
                        </a:rPr>
                        <a:t>яза</a:t>
                      </a:r>
                      <a:r>
                        <a:rPr lang="ru-RU" sz="1800" dirty="0" smtClean="0">
                          <a:effectLst/>
                        </a:rPr>
                        <a:t>)</a:t>
                      </a:r>
                      <a:endParaRPr lang="ru-RU" sz="1800" dirty="0">
                        <a:effectLst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Обществознание </a:t>
                      </a:r>
                      <a:r>
                        <a:rPr lang="ru-RU" sz="1800" dirty="0">
                          <a:effectLst/>
                        </a:rPr>
                        <a:t>(письменно)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10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16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185 </a:t>
                      </a:r>
                      <a:r>
                        <a:rPr lang="ru-RU" sz="1800" dirty="0">
                          <a:effectLst/>
                        </a:rPr>
                        <a:t>000 руб./год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8469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РГГУ</a:t>
                      </a:r>
                      <a:endParaRPr lang="ru-RU" sz="19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Социологический факультет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(по трем предметам без </a:t>
                      </a:r>
                      <a:r>
                        <a:rPr lang="ru-RU" sz="1800" dirty="0" smtClean="0">
                          <a:effectLst/>
                        </a:rPr>
                        <a:t>ин.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baseline="0" dirty="0" err="1" smtClean="0">
                          <a:effectLst/>
                        </a:rPr>
                        <a:t>яза</a:t>
                      </a:r>
                      <a:r>
                        <a:rPr lang="ru-RU" sz="1800" dirty="0" smtClean="0">
                          <a:effectLst/>
                        </a:rPr>
                        <a:t>)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Нет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65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157 </a:t>
                      </a:r>
                      <a:r>
                        <a:rPr lang="ru-RU" sz="1800" dirty="0">
                          <a:effectLst/>
                        </a:rPr>
                        <a:t>800 руб.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r>
                        <a:rPr lang="ru-RU" sz="1800" dirty="0">
                          <a:effectLst/>
                        </a:rPr>
                        <a:t>год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412776"/>
            <a:ext cx="8280920" cy="5041900"/>
          </a:xfrm>
        </p:spPr>
        <p:txBody>
          <a:bodyPr>
            <a:normAutofit fontScale="92500" lnSpcReduction="10000"/>
          </a:bodyPr>
          <a:lstStyle/>
          <a:p>
            <a:pPr marL="44450" indent="0">
              <a:buFont typeface="Wingdings 2" pitchFamily="18" charset="2"/>
              <a:buNone/>
              <a:defRPr/>
            </a:pPr>
            <a:r>
              <a:rPr lang="ru-RU" sz="2100" b="1" dirty="0" smtClean="0"/>
              <a:t>1. Всероссийская </a:t>
            </a:r>
            <a:r>
              <a:rPr lang="ru-RU" sz="2100" b="1" dirty="0"/>
              <a:t>олимпиада школьников:</a:t>
            </a:r>
            <a:endParaRPr lang="ru-RU" sz="2100" dirty="0"/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/>
              <a:t>- по обществознанию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/>
              <a:t>- по английскому языку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b="1" dirty="0" smtClean="0"/>
              <a:t>2. Олимпиада </a:t>
            </a:r>
            <a:r>
              <a:rPr lang="ru-RU" sz="2100" b="1" dirty="0"/>
              <a:t>«Покори Воробьевы горы!»:</a:t>
            </a:r>
            <a:endParaRPr lang="ru-RU" sz="2100" dirty="0"/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 smtClean="0"/>
              <a:t>- </a:t>
            </a:r>
            <a:r>
              <a:rPr lang="ru-RU" sz="2100" dirty="0"/>
              <a:t>по английскому </a:t>
            </a:r>
            <a:r>
              <a:rPr lang="ru-RU" sz="2100" dirty="0" smtClean="0"/>
              <a:t>языку</a:t>
            </a:r>
            <a:r>
              <a:rPr lang="ru-RU" sz="2100" dirty="0"/>
              <a:t> 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/>
              <a:t>- по обществознанию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b="1" dirty="0" smtClean="0"/>
              <a:t>3. Олимпиада </a:t>
            </a:r>
            <a:r>
              <a:rPr lang="ru-RU" sz="2100" b="1" dirty="0"/>
              <a:t>«Познание и творчество» </a:t>
            </a:r>
            <a:endParaRPr lang="ru-RU" sz="2100" b="1" dirty="0" smtClean="0"/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 smtClean="0"/>
              <a:t>- по </a:t>
            </a:r>
            <a:r>
              <a:rPr lang="ru-RU" sz="2100" dirty="0"/>
              <a:t>английскому языку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b="1" dirty="0" smtClean="0"/>
              <a:t>4. Олимпиада </a:t>
            </a:r>
            <a:r>
              <a:rPr lang="ru-RU" sz="2100" b="1" dirty="0"/>
              <a:t>«Русский </a:t>
            </a:r>
            <a:r>
              <a:rPr lang="ru-RU" sz="2100" b="1" dirty="0" smtClean="0"/>
              <a:t>медвежонок»</a:t>
            </a:r>
            <a:endParaRPr lang="ru-RU" sz="2100" dirty="0"/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b="1" dirty="0" smtClean="0"/>
              <a:t>5. Олимпиада </a:t>
            </a:r>
            <a:r>
              <a:rPr lang="ru-RU" sz="2100" b="1" dirty="0"/>
              <a:t>«</a:t>
            </a:r>
            <a:r>
              <a:rPr lang="en-US" sz="2100" b="1" dirty="0"/>
              <a:t>British bulldog</a:t>
            </a:r>
            <a:r>
              <a:rPr lang="ru-RU" sz="2100" b="1" dirty="0" smtClean="0"/>
              <a:t>»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b="1" dirty="0" smtClean="0"/>
              <a:t>6. Олимпиада «Высшая проба» 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 smtClean="0"/>
              <a:t>- по обществознанию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b="1" dirty="0" smtClean="0"/>
              <a:t>7. Московская олимпиада школьников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 smtClean="0"/>
              <a:t>- по обществознанию</a:t>
            </a:r>
          </a:p>
          <a:p>
            <a:pPr marL="44450" indent="0">
              <a:buFont typeface="Wingdings 2" pitchFamily="18" charset="2"/>
              <a:buNone/>
              <a:defRPr/>
            </a:pPr>
            <a:r>
              <a:rPr lang="ru-RU" sz="2100" dirty="0" smtClean="0"/>
              <a:t>- по лингвистике (русский язык, иностранные языки)</a:t>
            </a:r>
            <a:endParaRPr lang="ru-RU" sz="2100" b="1" dirty="0" smtClean="0"/>
          </a:p>
          <a:p>
            <a:pPr marL="44450" indent="0">
              <a:buFont typeface="Wingdings 2" pitchFamily="18" charset="2"/>
              <a:buNone/>
              <a:defRPr/>
            </a:pPr>
            <a:endParaRPr lang="ru-RU" b="1" dirty="0" smtClean="0"/>
          </a:p>
          <a:p>
            <a:pPr marL="44450" indent="0">
              <a:buFont typeface="Wingdings 2" pitchFamily="18" charset="2"/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333375"/>
            <a:ext cx="8367464" cy="1054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Перечень олимпиад для участия в 11 классе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1886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Пример ИОП учащейся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980728"/>
            <a:ext cx="8407400" cy="3672433"/>
          </a:xfrm>
        </p:spPr>
        <p:txBody>
          <a:bodyPr/>
          <a:lstStyle/>
          <a:p>
            <a:pPr>
              <a:defRPr/>
            </a:pPr>
            <a:r>
              <a:rPr lang="ru-RU" sz="2800" dirty="0" smtClean="0"/>
              <a:t>Проведение социологического опроса от Высшей </a:t>
            </a:r>
            <a:r>
              <a:rPr lang="ru-RU" sz="2800" dirty="0"/>
              <a:t>ш</a:t>
            </a:r>
            <a:r>
              <a:rPr lang="ru-RU" sz="2800" dirty="0" smtClean="0"/>
              <a:t>колы </a:t>
            </a:r>
            <a:r>
              <a:rPr lang="ru-RU" sz="2800" dirty="0"/>
              <a:t>у</a:t>
            </a:r>
            <a:r>
              <a:rPr lang="ru-RU" sz="2800" dirty="0" smtClean="0"/>
              <a:t>рбанистики</a:t>
            </a:r>
          </a:p>
          <a:p>
            <a:pPr>
              <a:defRPr/>
            </a:pPr>
            <a:r>
              <a:rPr lang="ru-RU" sz="2800" dirty="0" smtClean="0"/>
              <a:t>Обучающий семинар-тренинг «Эффективная социальная реклама»</a:t>
            </a:r>
          </a:p>
          <a:p>
            <a:pPr>
              <a:defRPr/>
            </a:pPr>
            <a:r>
              <a:rPr lang="ru-RU" sz="2800" dirty="0" smtClean="0"/>
              <a:t>Практика в социологической компании </a:t>
            </a:r>
            <a:r>
              <a:rPr lang="en-US" sz="2800" dirty="0" smtClean="0"/>
              <a:t>IPSOS</a:t>
            </a:r>
            <a:r>
              <a:rPr lang="ru-RU" sz="2800" dirty="0" smtClean="0"/>
              <a:t>, которая занимается маркетинговыми и бизнес-исследованиями (в планах на это лето)</a:t>
            </a:r>
          </a:p>
          <a:p>
            <a:pPr marL="44450" indent="0">
              <a:buFont typeface="Wingdings 2" pitchFamily="18" charset="2"/>
              <a:buNone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5915000" cy="49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2"/>
                </a:solidFill>
              </a:rPr>
              <a:t>Моя Социальная практика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9092" r="-1024" b="3017"/>
          <a:stretch/>
        </p:blipFill>
        <p:spPr>
          <a:xfrm>
            <a:off x="1547664" y="4783408"/>
            <a:ext cx="3010751" cy="1691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41133">
            <a:off x="5543669" y="4629919"/>
            <a:ext cx="3168352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72200" y="1886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Пример ИОП учащейся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196753"/>
            <a:ext cx="8229600" cy="237626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3000" dirty="0"/>
              <a:t>Учебный  предмет: </a:t>
            </a:r>
            <a:r>
              <a:rPr lang="ru-RU" sz="3000" dirty="0" smtClean="0"/>
              <a:t>обществознание.</a:t>
            </a:r>
          </a:p>
          <a:p>
            <a:pPr algn="just">
              <a:defRPr/>
            </a:pPr>
            <a:r>
              <a:rPr lang="ru-RU" sz="3000" dirty="0" smtClean="0"/>
              <a:t>Тема  работы: Как сделать район </a:t>
            </a:r>
            <a:r>
              <a:rPr lang="ru-RU" sz="3000" dirty="0" err="1" smtClean="0"/>
              <a:t>Крылатское</a:t>
            </a:r>
            <a:r>
              <a:rPr lang="ru-RU" sz="3000" dirty="0" smtClean="0"/>
              <a:t> лучше? Вопросы урбанистики, экологии и не только.</a:t>
            </a:r>
          </a:p>
          <a:p>
            <a:pPr>
              <a:defRPr/>
            </a:pPr>
            <a:r>
              <a:rPr lang="ru-RU" sz="3000" dirty="0" smtClean="0"/>
              <a:t>Научный  </a:t>
            </a:r>
            <a:r>
              <a:rPr lang="ru-RU" sz="3000" dirty="0"/>
              <a:t>руководитель</a:t>
            </a:r>
            <a:r>
              <a:rPr lang="ru-RU" sz="3000" dirty="0" smtClean="0"/>
              <a:t>: ?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Выпускная Исследовательская работа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560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650" y="3749675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038" y="3500438"/>
            <a:ext cx="3778250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16216" y="188640"/>
            <a:ext cx="244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Пример ИОП учащейся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Этапы становления контрольно-оценочной самостоятельности школьников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1628800"/>
            <a:ext cx="1800200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 этап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1628800"/>
            <a:ext cx="230425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 этап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60232" y="1628800"/>
            <a:ext cx="1728192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3 этап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8050" y="2708920"/>
            <a:ext cx="2071702" cy="18722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Понимание оценки</a:t>
            </a: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6" y="2636912"/>
            <a:ext cx="2857520" cy="20882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Совершенствование (опробование) форм и способов контроля и оценки   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72200" y="2708920"/>
            <a:ext cx="2592288" cy="1944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Сформированность основ учебной самостоятельности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195736" y="1916832"/>
            <a:ext cx="1008112" cy="0"/>
          </a:xfrm>
          <a:prstGeom prst="line">
            <a:avLst/>
          </a:prstGeom>
          <a:ln w="444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508104" y="1916832"/>
            <a:ext cx="1152128" cy="0"/>
          </a:xfrm>
          <a:prstGeom prst="line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339752" y="3501008"/>
            <a:ext cx="571504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96136" y="3501008"/>
            <a:ext cx="645792" cy="1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555776" y="5589240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187624" y="2276872"/>
            <a:ext cx="0" cy="432048"/>
          </a:xfrm>
          <a:prstGeom prst="line">
            <a:avLst/>
          </a:prstGeom>
          <a:ln w="444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211960" y="2276872"/>
            <a:ext cx="0" cy="360040"/>
          </a:xfrm>
          <a:prstGeom prst="line">
            <a:avLst/>
          </a:prstGeom>
          <a:ln w="444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7524328" y="2276872"/>
            <a:ext cx="0" cy="432048"/>
          </a:xfrm>
          <a:prstGeom prst="line">
            <a:avLst/>
          </a:prstGeom>
          <a:ln w="444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857250" y="142875"/>
            <a:ext cx="7215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latin typeface="Calibri" pitchFamily="34" charset="0"/>
              </a:rPr>
              <a:t>Оценка и контроль </a:t>
            </a:r>
            <a:r>
              <a:rPr lang="ru-RU" sz="2000" b="1" dirty="0">
                <a:latin typeface="Calibri" pitchFamily="34" charset="0"/>
              </a:rPr>
              <a:t>«по образцу» 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23528" y="5661248"/>
            <a:ext cx="75009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 dirty="0">
                <a:latin typeface="Calibri" pitchFamily="34" charset="0"/>
              </a:rPr>
              <a:t>Основной результат</a:t>
            </a:r>
            <a:r>
              <a:rPr lang="ru-RU" sz="2000" dirty="0">
                <a:latin typeface="Calibri" pitchFamily="34" charset="0"/>
              </a:rPr>
              <a:t>:</a:t>
            </a:r>
          </a:p>
          <a:p>
            <a:r>
              <a:rPr lang="ru-RU" sz="2000" dirty="0">
                <a:latin typeface="Calibri" pitchFamily="34" charset="0"/>
              </a:rPr>
              <a:t>Умение сопоставлять свои действия с заданным образцом;</a:t>
            </a:r>
          </a:p>
          <a:p>
            <a:r>
              <a:rPr lang="ru-RU" sz="2000" dirty="0">
                <a:latin typeface="Calibri" pitchFamily="34" charset="0"/>
              </a:rPr>
              <a:t>Умение обнаруживать совпадение, сходство, различие.</a:t>
            </a:r>
          </a:p>
        </p:txBody>
      </p:sp>
      <p:pic>
        <p:nvPicPr>
          <p:cNvPr id="4100" name="Picture 1"/>
          <p:cNvPicPr>
            <a:picLocks noChangeAspect="1" noChangeArrowheads="1"/>
          </p:cNvPicPr>
          <p:nvPr/>
        </p:nvPicPr>
        <p:blipFill>
          <a:blip r:embed="rId2" cstate="print"/>
          <a:srcRect l="23785" t="44713" r="19257" b="14990"/>
          <a:stretch>
            <a:fillRect/>
          </a:stretch>
        </p:blipFill>
        <p:spPr bwMode="auto">
          <a:xfrm>
            <a:off x="357188" y="642938"/>
            <a:ext cx="4857750" cy="242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 cstate="print"/>
          <a:srcRect l="23877" t="25667" r="18614" b="24641"/>
          <a:stretch>
            <a:fillRect/>
          </a:stretch>
        </p:blipFill>
        <p:spPr bwMode="auto">
          <a:xfrm>
            <a:off x="3173413" y="2571750"/>
            <a:ext cx="5613400" cy="337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algn="l" eaLnBrk="1" hangingPunct="1"/>
            <a:r>
              <a:rPr lang="ru-RU" sz="2000" b="1" dirty="0" smtClean="0">
                <a:latin typeface="Calibri" pitchFamily="34" charset="0"/>
              </a:rPr>
              <a:t>Оценка по критериям , пооперационный контроль</a:t>
            </a:r>
          </a:p>
        </p:txBody>
      </p:sp>
      <p:pic>
        <p:nvPicPr>
          <p:cNvPr id="6147" name="Рисунок 4"/>
          <p:cNvPicPr>
            <a:picLocks noChangeAspect="1" noChangeArrowheads="1"/>
          </p:cNvPicPr>
          <p:nvPr/>
        </p:nvPicPr>
        <p:blipFill>
          <a:blip r:embed="rId2" cstate="print"/>
          <a:srcRect l="20042" t="23615" r="21814" b="9856"/>
          <a:stretch>
            <a:fillRect/>
          </a:stretch>
        </p:blipFill>
        <p:spPr bwMode="auto">
          <a:xfrm>
            <a:off x="571500" y="857250"/>
            <a:ext cx="81438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58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Оценка по критериям, выделение критериев для оценки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1142984"/>
            <a:ext cx="8229600" cy="1857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Построй чертёж к задаче. Реши задачу.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лыжных гонках участвуют девочки и мальчики пятых классов. Девочек 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3 раза меньше, чем мальчиков. Сколько мальчиков участвует в гонках, если всего принимает участие 76 пятиклассников?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57224" y="2857496"/>
          <a:ext cx="7358114" cy="2931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86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Умение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Оценка учащегося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Оценка учителя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Построение графической модели (чертежа) по тексту задачи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Переход от чертежа, текста задачи к знаковой модели (решение задачи)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Выполнение</a:t>
                      </a:r>
                      <a:r>
                        <a:rPr lang="ru-RU" baseline="0" dirty="0" smtClean="0"/>
                        <a:t> арифметических действий (вычисления)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Оформление задачи</a:t>
                      </a:r>
                      <a:r>
                        <a:rPr lang="ru-RU" baseline="0" dirty="0" smtClean="0"/>
                        <a:t> (единицы измерения, пояснение, ответ)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7115196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Calibri" pitchFamily="34" charset="0"/>
                <a:ea typeface="+mj-ea"/>
                <a:cs typeface="+mj-cs"/>
              </a:rPr>
              <a:t>Формирование контрольно-оценочной самостоятельности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5786" y="2071678"/>
            <a:ext cx="3000396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Определение </a:t>
            </a:r>
            <a:r>
              <a:rPr lang="ru-RU" sz="2000" dirty="0" err="1" smtClean="0">
                <a:solidFill>
                  <a:schemeClr val="tx1"/>
                </a:solidFill>
              </a:rPr>
              <a:t>ошибкоопасных</a:t>
            </a:r>
            <a:r>
              <a:rPr lang="ru-RU" sz="2000" dirty="0" smtClean="0">
                <a:solidFill>
                  <a:schemeClr val="tx1"/>
                </a:solidFill>
              </a:rPr>
              <a:t> мест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628" y="1285860"/>
            <a:ext cx="3000396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Определение границы своих возможностей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3143248"/>
            <a:ext cx="3000396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Установление причины ошибок</a:t>
            </a: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29124" y="2214554"/>
            <a:ext cx="3000396" cy="928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Определение готовности к предъявлению результата свой работы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596" y="4357694"/>
            <a:ext cx="3643338" cy="9286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Составление проверочных заданий по определённым критериям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852" y="1071546"/>
            <a:ext cx="3000396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Выделение критериев для оценки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14942" y="5000636"/>
            <a:ext cx="3357586" cy="571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Выделение общего способа действия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71538" y="5643578"/>
            <a:ext cx="3357586" cy="571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Создание образца для оценки</a:t>
            </a: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43438" y="4143380"/>
            <a:ext cx="3357586" cy="571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Определение типологии заданий</a:t>
            </a: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29190" y="5929330"/>
            <a:ext cx="3357586" cy="571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Определение сложности задания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0000"/>
                </a:solidFill>
              </a:rPr>
              <a:t>«Место сомнений», «Место на оценку»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t="6250" r="1318"/>
          <a:stretch>
            <a:fillRect/>
          </a:stretch>
        </p:blipFill>
        <p:spPr bwMode="auto">
          <a:xfrm>
            <a:off x="4071938" y="1052736"/>
            <a:ext cx="4500562" cy="373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23528" y="1340768"/>
            <a:ext cx="3465513" cy="352839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endParaRPr lang="ru-RU" b="1" dirty="0" smtClean="0">
              <a:latin typeface="Times New Roman" pitchFamily="18" charset="0"/>
            </a:endParaRPr>
          </a:p>
          <a:p>
            <a:pPr algn="ctr">
              <a:spcAft>
                <a:spcPts val="1000"/>
              </a:spcAft>
            </a:pPr>
            <a:endParaRPr lang="ru-RU" b="1" dirty="0" smtClean="0">
              <a:latin typeface="Times New Roman" pitchFamily="18" charset="0"/>
            </a:endParaRPr>
          </a:p>
          <a:p>
            <a:pPr algn="ctr">
              <a:spcAft>
                <a:spcPts val="1000"/>
              </a:spcAft>
            </a:pPr>
            <a:endParaRPr lang="ru-RU" b="1" dirty="0" smtClean="0">
              <a:latin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b="1" dirty="0" smtClean="0">
                <a:latin typeface="Times New Roman" pitchFamily="18" charset="0"/>
              </a:rPr>
              <a:t>Освоение </a:t>
            </a:r>
            <a:r>
              <a:rPr lang="ru-RU" b="1" dirty="0">
                <a:latin typeface="Times New Roman" pitchFamily="18" charset="0"/>
              </a:rPr>
              <a:t>образовательных пространств «Место сомнений» - «Место на оценку»; «чистовик» – «черновик».</a:t>
            </a:r>
          </a:p>
          <a:p>
            <a:pPr>
              <a:spcAft>
                <a:spcPts val="1000"/>
              </a:spcAft>
            </a:pPr>
            <a:endParaRPr lang="ru-RU" b="1" dirty="0"/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251520" y="5072063"/>
            <a:ext cx="817810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	Учащийся </a:t>
            </a:r>
            <a:r>
              <a:rPr lang="ru-RU" sz="2000" dirty="0">
                <a:latin typeface="Calibri" pitchFamily="34" charset="0"/>
              </a:rPr>
              <a:t>вправе выбирать ту часть работы, которую он хочет предъявить на оценку; сам может назначать критерий оценивания. Такой подход к оцениванию побуждает школьников к ответственному оценочному действию. 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419872" y="306896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1193</Words>
  <Application>Microsoft Office PowerPoint</Application>
  <PresentationFormat>Экран (4:3)</PresentationFormat>
  <Paragraphs>337</Paragraphs>
  <Slides>33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ГБОУ «Школа 1133»</vt:lpstr>
      <vt:lpstr>   Результаты Всероссийской олимпиады школьников</vt:lpstr>
      <vt:lpstr>Слайд 3</vt:lpstr>
      <vt:lpstr>Слайд 4</vt:lpstr>
      <vt:lpstr>Слайд 5</vt:lpstr>
      <vt:lpstr>Оценка по критериям , пооперационный контроль</vt:lpstr>
      <vt:lpstr>Слайд 7</vt:lpstr>
      <vt:lpstr>Слайд 8</vt:lpstr>
      <vt:lpstr>«Место сомнений», «Место на оценку»</vt:lpstr>
      <vt:lpstr>Слайд 10</vt:lpstr>
      <vt:lpstr>Слайд 11</vt:lpstr>
      <vt:lpstr>Слайд 12</vt:lpstr>
      <vt:lpstr>Слайд 13</vt:lpstr>
      <vt:lpstr>Слайд 14</vt:lpstr>
      <vt:lpstr>Подведение итогов домашней индивидуальной работы учащихся</vt:lpstr>
      <vt:lpstr>Домашняя творческая работа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Цель и задачи</vt:lpstr>
      <vt:lpstr>Высшее образование</vt:lpstr>
      <vt:lpstr>Слайд 30</vt:lpstr>
      <vt:lpstr>Перечень олимпиад для участия в 11 классе</vt:lpstr>
      <vt:lpstr>Моя Социальная практика</vt:lpstr>
      <vt:lpstr>Выпускная Исследовательская работа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«Школа 1133»</dc:title>
  <dc:creator>СВЕТЛАНА</dc:creator>
  <cp:lastModifiedBy>СВЕТЛАНА</cp:lastModifiedBy>
  <cp:revision>63</cp:revision>
  <cp:lastPrinted>2018-03-13T06:35:44Z</cp:lastPrinted>
  <dcterms:created xsi:type="dcterms:W3CDTF">2018-03-10T11:34:39Z</dcterms:created>
  <dcterms:modified xsi:type="dcterms:W3CDTF">2019-04-19T19:11:59Z</dcterms:modified>
</cp:coreProperties>
</file>