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6"/>
  </p:notesMasterIdLst>
  <p:sldIdLst>
    <p:sldId id="256" r:id="rId2"/>
    <p:sldId id="259" r:id="rId3"/>
    <p:sldId id="257" r:id="rId4"/>
    <p:sldId id="261" r:id="rId5"/>
    <p:sldId id="262" r:id="rId6"/>
    <p:sldId id="258" r:id="rId7"/>
    <p:sldId id="268" r:id="rId8"/>
    <p:sldId id="271" r:id="rId9"/>
    <p:sldId id="272" r:id="rId10"/>
    <p:sldId id="273" r:id="rId11"/>
    <p:sldId id="267" r:id="rId12"/>
    <p:sldId id="260" r:id="rId13"/>
    <p:sldId id="274" r:id="rId14"/>
    <p:sldId id="275" r:id="rId15"/>
    <p:sldId id="264" r:id="rId16"/>
    <p:sldId id="276" r:id="rId17"/>
    <p:sldId id="277" r:id="rId18"/>
    <p:sldId id="265" r:id="rId19"/>
    <p:sldId id="266" r:id="rId20"/>
    <p:sldId id="282" r:id="rId21"/>
    <p:sldId id="284" r:id="rId22"/>
    <p:sldId id="283" r:id="rId23"/>
    <p:sldId id="278" r:id="rId24"/>
    <p:sldId id="279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-72" y="-5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5886B-DE1C-4ACE-BF68-A0AE648BAD35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8CA80-312B-41DC-BEAC-4F2D83805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531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2A2DD70-2A67-450E-91D8-1C8D4B9A90CA}" type="slidenum">
              <a:rPr lang="ru-RU"/>
              <a:pPr/>
              <a:t>8</a:t>
            </a:fld>
            <a:endParaRPr lang="ru-RU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33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088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FEAE684-5EAB-4958-95E1-BF8E5E994FA0}" type="slidenum">
              <a:rPr lang="ru-RU"/>
              <a:pPr/>
              <a:t>9</a:t>
            </a:fld>
            <a:endParaRPr lang="ru-RU"/>
          </a:p>
        </p:txBody>
      </p:sp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33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53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6427CD6-2E02-4764-AD9C-5AA4CF9DDF0B}" type="slidenum">
              <a:rPr lang="ru-RU"/>
              <a:pPr/>
              <a:t>10</a:t>
            </a:fld>
            <a:endParaRPr lang="ru-RU"/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33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119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6D4C099-5F26-42B0-B848-01ADFCDD5FE2}" type="slidenum">
              <a:rPr lang="ru-RU" altLang="ru-RU"/>
              <a:pPr eaLnBrk="1" hangingPunct="1"/>
              <a:t>15</a:t>
            </a:fld>
            <a:endParaRPr lang="ru-RU" altLang="ru-RU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1).Угол В равен разности 90</a:t>
            </a:r>
            <a:r>
              <a:rPr lang="en-US" altLang="ru-RU" smtClean="0">
                <a:cs typeface="Arial" panose="020B0604020202020204" pitchFamily="34" charset="0"/>
              </a:rPr>
              <a:t>°</a:t>
            </a:r>
            <a:r>
              <a:rPr lang="ru-RU" altLang="ru-RU" smtClean="0">
                <a:cs typeface="Arial" panose="020B0604020202020204" pitchFamily="34" charset="0"/>
              </a:rPr>
              <a:t>-37</a:t>
            </a:r>
            <a:r>
              <a:rPr lang="en-US" altLang="ru-RU" smtClean="0">
                <a:cs typeface="Arial" panose="020B0604020202020204" pitchFamily="34" charset="0"/>
              </a:rPr>
              <a:t>°</a:t>
            </a:r>
            <a:r>
              <a:rPr lang="ru-RU" altLang="ru-RU" smtClean="0">
                <a:cs typeface="Arial" panose="020B0604020202020204" pitchFamily="34" charset="0"/>
              </a:rPr>
              <a:t>=53</a:t>
            </a:r>
            <a:r>
              <a:rPr lang="en-US" altLang="ru-RU" smtClean="0">
                <a:cs typeface="Arial" panose="020B0604020202020204" pitchFamily="34" charset="0"/>
              </a:rPr>
              <a:t>°</a:t>
            </a:r>
            <a:r>
              <a:rPr lang="ru-RU" altLang="ru-RU" smtClean="0">
                <a:cs typeface="Arial" panose="020B0604020202020204" pitchFamily="34" charset="0"/>
              </a:rPr>
              <a:t>.   2). Угол В1 равен углу </a:t>
            </a:r>
            <a:r>
              <a:rPr lang="en-US" altLang="ru-RU" smtClean="0">
                <a:cs typeface="Arial" panose="020B0604020202020204" pitchFamily="34" charset="0"/>
              </a:rPr>
              <a:t>D</a:t>
            </a:r>
            <a:r>
              <a:rPr lang="ru-RU" altLang="ru-RU" smtClean="0">
                <a:cs typeface="Arial" panose="020B0604020202020204" pitchFamily="34" charset="0"/>
              </a:rPr>
              <a:t>1С1В1 из равнобедренного треугольника </a:t>
            </a:r>
            <a:r>
              <a:rPr lang="en-US" altLang="ru-RU" smtClean="0">
                <a:cs typeface="Arial" panose="020B0604020202020204" pitchFamily="34" charset="0"/>
              </a:rPr>
              <a:t>D</a:t>
            </a:r>
            <a:r>
              <a:rPr lang="ru-RU" altLang="ru-RU" smtClean="0">
                <a:cs typeface="Arial" panose="020B0604020202020204" pitchFamily="34" charset="0"/>
              </a:rPr>
              <a:t>1С1В1 и равен 45</a:t>
            </a:r>
            <a:r>
              <a:rPr lang="en-US" altLang="ru-RU" smtClean="0">
                <a:cs typeface="Arial" panose="020B0604020202020204" pitchFamily="34" charset="0"/>
              </a:rPr>
              <a:t>°</a:t>
            </a:r>
            <a:r>
              <a:rPr lang="ru-RU" altLang="ru-RU" smtClean="0">
                <a:cs typeface="Arial" panose="020B0604020202020204" pitchFamily="34" charset="0"/>
              </a:rPr>
              <a:t>. А  из  треугольника А1В1С1 угол А1=45</a:t>
            </a:r>
            <a:r>
              <a:rPr lang="en-US" altLang="ru-RU" smtClean="0">
                <a:cs typeface="Arial" panose="020B0604020202020204" pitchFamily="34" charset="0"/>
              </a:rPr>
              <a:t>°</a:t>
            </a:r>
            <a:r>
              <a:rPr lang="ru-RU" altLang="ru-RU" smtClean="0"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endParaRPr lang="en-US" altLang="ru-R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273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44BF2F6-8DBF-45F2-B0F8-BCC6E08D7911}" type="slidenum">
              <a:rPr lang="ru-RU" altLang="ru-RU"/>
              <a:pPr eaLnBrk="1" hangingPunct="1"/>
              <a:t>18</a:t>
            </a:fld>
            <a:endParaRPr lang="ru-RU" altLang="ru-RU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5) АВ=2*СВ=2*4см =8см.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6).  Т.к. в треугольнике угол </a:t>
            </a:r>
            <a:r>
              <a:rPr lang="en-US" altLang="ru-RU" smtClean="0">
                <a:cs typeface="Arial" panose="020B0604020202020204" pitchFamily="34" charset="0"/>
              </a:rPr>
              <a:t>S</a:t>
            </a:r>
            <a:r>
              <a:rPr lang="ru-RU" altLang="ru-RU" smtClean="0">
                <a:cs typeface="Arial" panose="020B0604020202020204" pitchFamily="34" charset="0"/>
              </a:rPr>
              <a:t> прямой и Р</a:t>
            </a:r>
            <a:r>
              <a:rPr lang="en-US" altLang="ru-RU" smtClean="0">
                <a:cs typeface="Arial" panose="020B0604020202020204" pitchFamily="34" charset="0"/>
              </a:rPr>
              <a:t>R</a:t>
            </a:r>
            <a:r>
              <a:rPr lang="ru-RU" altLang="ru-RU" smtClean="0">
                <a:cs typeface="Arial" panose="020B0604020202020204" pitchFamily="34" charset="0"/>
              </a:rPr>
              <a:t>=2 </a:t>
            </a:r>
            <a:r>
              <a:rPr lang="en-US" altLang="ru-RU" smtClean="0">
                <a:cs typeface="Arial" panose="020B0604020202020204" pitchFamily="34" charset="0"/>
              </a:rPr>
              <a:t>RS</a:t>
            </a:r>
            <a:r>
              <a:rPr lang="ru-RU" altLang="ru-RU" smtClean="0">
                <a:cs typeface="Arial" panose="020B0604020202020204" pitchFamily="34" charset="0"/>
              </a:rPr>
              <a:t> ( катет в два раза меньше гипотенузы), то угол Р равен 30</a:t>
            </a:r>
            <a:r>
              <a:rPr lang="en-US" altLang="ru-RU" smtClean="0">
                <a:cs typeface="Arial" panose="020B0604020202020204" pitchFamily="34" charset="0"/>
              </a:rPr>
              <a:t>°</a:t>
            </a:r>
            <a:r>
              <a:rPr lang="ru-RU" altLang="ru-RU" smtClean="0">
                <a:cs typeface="Arial" panose="020B0604020202020204" pitchFamily="34" charset="0"/>
              </a:rPr>
              <a:t>, а значит угол </a:t>
            </a:r>
            <a:r>
              <a:rPr lang="en-US" altLang="ru-RU" smtClean="0">
                <a:cs typeface="Arial" panose="020B0604020202020204" pitchFamily="34" charset="0"/>
              </a:rPr>
              <a:t>R</a:t>
            </a:r>
            <a:r>
              <a:rPr lang="ru-RU" altLang="ru-RU" smtClean="0">
                <a:cs typeface="Arial" panose="020B0604020202020204" pitchFamily="34" charset="0"/>
              </a:rPr>
              <a:t> равен 60</a:t>
            </a:r>
            <a:r>
              <a:rPr lang="en-US" altLang="ru-RU" smtClean="0">
                <a:cs typeface="Arial" panose="020B0604020202020204" pitchFamily="34" charset="0"/>
              </a:rPr>
              <a:t>°</a:t>
            </a:r>
            <a:r>
              <a:rPr lang="ru-RU" altLang="ru-RU" smtClean="0">
                <a:cs typeface="Arial" panose="020B0604020202020204" pitchFamily="34" charset="0"/>
              </a:rPr>
              <a:t>.</a:t>
            </a:r>
            <a:endParaRPr lang="en-US" altLang="ru-RU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000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C4EF4-80A5-4691-80D4-9A42DEAD98E6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EFA9-4BB6-4E4B-B3B5-CCDB3A334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901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C4EF4-80A5-4691-80D4-9A42DEAD98E6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EFA9-4BB6-4E4B-B3B5-CCDB3A334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681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C4EF4-80A5-4691-80D4-9A42DEAD98E6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EFA9-4BB6-4E4B-B3B5-CCDB3A33440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0096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C4EF4-80A5-4691-80D4-9A42DEAD98E6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EFA9-4BB6-4E4B-B3B5-CCDB3A334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217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C4EF4-80A5-4691-80D4-9A42DEAD98E6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EFA9-4BB6-4E4B-B3B5-CCDB3A33440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8607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C4EF4-80A5-4691-80D4-9A42DEAD98E6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EFA9-4BB6-4E4B-B3B5-CCDB3A334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626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C4EF4-80A5-4691-80D4-9A42DEAD98E6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EFA9-4BB6-4E4B-B3B5-CCDB3A334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69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C4EF4-80A5-4691-80D4-9A42DEAD98E6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EFA9-4BB6-4E4B-B3B5-CCDB3A334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33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EDC784-BE8E-4DF1-8038-8F31DD7C3D9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6396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476672"/>
            <a:ext cx="109728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05.08.2024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765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C4EF4-80A5-4691-80D4-9A42DEAD98E6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EFA9-4BB6-4E4B-B3B5-CCDB3A334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69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C4EF4-80A5-4691-80D4-9A42DEAD98E6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EFA9-4BB6-4E4B-B3B5-CCDB3A334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782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C4EF4-80A5-4691-80D4-9A42DEAD98E6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EFA9-4BB6-4E4B-B3B5-CCDB3A334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67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C4EF4-80A5-4691-80D4-9A42DEAD98E6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EFA9-4BB6-4E4B-B3B5-CCDB3A334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429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C4EF4-80A5-4691-80D4-9A42DEAD98E6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EFA9-4BB6-4E4B-B3B5-CCDB3A334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077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C4EF4-80A5-4691-80D4-9A42DEAD98E6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EFA9-4BB6-4E4B-B3B5-CCDB3A334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11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C4EF4-80A5-4691-80D4-9A42DEAD98E6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EFA9-4BB6-4E4B-B3B5-CCDB3A334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93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C4EF4-80A5-4691-80D4-9A42DEAD98E6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EFA9-4BB6-4E4B-B3B5-CCDB3A334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553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C4EF4-80A5-4691-80D4-9A42DEAD98E6}" type="datetimeFigureOut">
              <a:rPr lang="ru-RU" smtClean="0"/>
              <a:t>05.08.2024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E07EFA9-4BB6-4E4B-B3B5-CCDB3A3344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5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8.bin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emf"/><Relationship Id="rId9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0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ru-RU" b="1" i="1" dirty="0" smtClean="0">
                <a:latin typeface="Times New Roman" panose="02020603050405020304" pitchFamily="18" charset="0"/>
              </a:rPr>
              <a:t>Треугольники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altLang="ru-RU" i="1" dirty="0" smtClean="0"/>
              <a:t>Геометрия. 7 класс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884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WordArt 1"/>
          <p:cNvSpPr>
            <a:spLocks noChangeArrowheads="1" noChangeShapeType="1" noTextEdit="1"/>
          </p:cNvSpPr>
          <p:nvPr/>
        </p:nvSpPr>
        <p:spPr bwMode="auto">
          <a:xfrm>
            <a:off x="4648200" y="1295401"/>
            <a:ext cx="228600" cy="3714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А</a:t>
            </a:r>
          </a:p>
        </p:txBody>
      </p:sp>
      <p:sp>
        <p:nvSpPr>
          <p:cNvPr id="10242" name="WordArt 2"/>
          <p:cNvSpPr>
            <a:spLocks noChangeArrowheads="1" noChangeShapeType="1" noTextEdit="1"/>
          </p:cNvSpPr>
          <p:nvPr/>
        </p:nvSpPr>
        <p:spPr bwMode="auto">
          <a:xfrm>
            <a:off x="4876800" y="5486401"/>
            <a:ext cx="228600" cy="3714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В</a:t>
            </a:r>
          </a:p>
        </p:txBody>
      </p:sp>
      <p:sp>
        <p:nvSpPr>
          <p:cNvPr id="10243" name="WordArt 3"/>
          <p:cNvSpPr>
            <a:spLocks noChangeArrowheads="1" noChangeShapeType="1" noTextEdit="1"/>
          </p:cNvSpPr>
          <p:nvPr/>
        </p:nvSpPr>
        <p:spPr bwMode="auto">
          <a:xfrm>
            <a:off x="4267200" y="5562601"/>
            <a:ext cx="228600" cy="3714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Н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/>
          </p:nvPr>
        </p:nvSpPr>
        <p:spPr>
          <a:xfrm>
            <a:off x="6096000" y="1981200"/>
            <a:ext cx="3886200" cy="4114800"/>
          </a:xfrm>
          <a:ln/>
        </p:spPr>
        <p:txBody>
          <a:bodyPr anchor="t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ts val="800"/>
              </a:spcBef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sz="3200"/>
              <a:t>Перпендикуляр, проведенный из вершины треугольника к прямой, содержащей противоположную сторону, называется </a:t>
            </a:r>
            <a:r>
              <a:rPr lang="ru-RU" sz="3200" b="1">
                <a:solidFill>
                  <a:srgbClr val="0E2C1D"/>
                </a:solidFill>
              </a:rPr>
              <a:t>высотой треугольника</a:t>
            </a:r>
            <a:r>
              <a:rPr lang="ru-RU" sz="3200"/>
              <a:t>.</a:t>
            </a: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2057400" y="1409700"/>
            <a:ext cx="2743200" cy="4038600"/>
          </a:xfrm>
          <a:prstGeom prst="triangle">
            <a:avLst>
              <a:gd name="adj" fmla="val 87163"/>
            </a:avLst>
          </a:prstGeom>
          <a:blipFill dpi="0" rotWithShape="0">
            <a:blip r:embed="rId4" cstate="email"/>
            <a:srcRect/>
            <a:tile tx="0" ty="0" sx="100000" sy="100000" flip="none" algn="tl"/>
          </a:blip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46" name="WordArt 6"/>
          <p:cNvSpPr>
            <a:spLocks noChangeArrowheads="1" noChangeShapeType="1" noTextEdit="1"/>
          </p:cNvSpPr>
          <p:nvPr/>
        </p:nvSpPr>
        <p:spPr bwMode="auto">
          <a:xfrm>
            <a:off x="1905000" y="5562601"/>
            <a:ext cx="228600" cy="3714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С</a:t>
            </a:r>
          </a:p>
        </p:txBody>
      </p:sp>
      <p:graphicFrame>
        <p:nvGraphicFramePr>
          <p:cNvPr id="10248" name="Object 8"/>
          <p:cNvGraphicFramePr>
            <a:graphicFrameLocks noChangeAspect="1"/>
          </p:cNvGraphicFramePr>
          <p:nvPr/>
        </p:nvGraphicFramePr>
        <p:xfrm>
          <a:off x="4914901" y="1655763"/>
          <a:ext cx="1433513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r:id="rId5" imgW="2866667" imgH="2857899" progId="PBrush">
                  <p:embed/>
                </p:oleObj>
              </mc:Choice>
              <mc:Fallback>
                <p:oleObj r:id="rId5" imgW="2866667" imgH="2857899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4901" y="1655763"/>
                        <a:ext cx="1433513" cy="142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1" name="Rectangle 11"/>
          <p:cNvSpPr>
            <a:spLocks noGrp="1" noChangeArrowheads="1"/>
          </p:cNvSpPr>
          <p:nvPr>
            <p:ph type="title" idx="1"/>
          </p:nvPr>
        </p:nvSpPr>
        <p:spPr>
          <a:xfrm>
            <a:off x="3352800" y="457200"/>
            <a:ext cx="5486400" cy="685800"/>
          </a:xfrm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marL="0" indent="0" algn="ctr">
              <a:spcBef>
                <a:spcPct val="0"/>
              </a:spcBef>
              <a:buClr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E2C1D"/>
                </a:solidFill>
              </a:rPr>
              <a:t>Высота треугольника</a:t>
            </a: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1828800" y="6019800"/>
            <a:ext cx="3886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E2C1D"/>
                </a:solidFill>
              </a:rPr>
              <a:t>АН – высота треугольника</a:t>
            </a:r>
          </a:p>
        </p:txBody>
      </p:sp>
      <p:graphicFrame>
        <p:nvGraphicFramePr>
          <p:cNvPr id="10253" name="Object 13"/>
          <p:cNvGraphicFramePr>
            <a:graphicFrameLocks noChangeAspect="1"/>
          </p:cNvGraphicFramePr>
          <p:nvPr>
            <p:extLst/>
          </p:nvPr>
        </p:nvGraphicFramePr>
        <p:xfrm>
          <a:off x="5303912" y="1304925"/>
          <a:ext cx="2303462" cy="444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r:id="rId7" imgW="4525007" imgH="7621064" progId="PBrush">
                  <p:embed/>
                </p:oleObj>
              </mc:Choice>
              <mc:Fallback>
                <p:oleObj r:id="rId7" imgW="4525007" imgH="7621064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912" y="1304925"/>
                        <a:ext cx="2303462" cy="4443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7140575" y="1447800"/>
            <a:ext cx="205263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>
                <a:solidFill>
                  <a:srgbClr val="000000"/>
                </a:solidFill>
              </a:rPr>
              <a:t>АН </a:t>
            </a:r>
            <a:r>
              <a:rPr lang="ru-RU" sz="3200">
                <a:solidFill>
                  <a:srgbClr val="000000"/>
                </a:solidFill>
                <a:latin typeface="Symbol" pitchFamily="16" charset="2"/>
              </a:rPr>
              <a:t></a:t>
            </a:r>
            <a:r>
              <a:rPr lang="ru-RU" sz="3200">
                <a:solidFill>
                  <a:srgbClr val="000000"/>
                </a:solidFill>
              </a:rPr>
              <a:t> </a:t>
            </a:r>
            <a:r>
              <a:rPr lang="ru-RU" sz="3200" i="1">
                <a:solidFill>
                  <a:srgbClr val="000000"/>
                </a:solidFill>
              </a:rPr>
              <a:t>СВ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4191000" y="5218113"/>
            <a:ext cx="2286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4419600" y="1409700"/>
            <a:ext cx="1588" cy="4037484"/>
          </a:xfrm>
          <a:prstGeom prst="line">
            <a:avLst/>
          </a:prstGeom>
          <a:noFill/>
          <a:ln w="444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5321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653 -0.08773 L -0.34636 -0.0877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636 -0.08773 L -0.34636 -0.045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56 -0.18148 L -0.05139 0.3435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4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 additive="repl">
                                        <p:cTn id="2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2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9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6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9" presetClass="entr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40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51" dur="20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  <p:bldP spid="10249" grpId="0" animBg="1"/>
      <p:bldP spid="102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18" y="155276"/>
            <a:ext cx="8645024" cy="6271403"/>
          </a:xfrm>
        </p:spPr>
      </p:pic>
    </p:spTree>
    <p:extLst>
      <p:ext uri="{BB962C8B-B14F-4D97-AF65-F5344CB8AC3E}">
        <p14:creationId xmlns:p14="http://schemas.microsoft.com/office/powerpoint/2010/main" val="120838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3581400" y="0"/>
            <a:ext cx="7086600" cy="1447800"/>
          </a:xfrm>
        </p:spPr>
        <p:txBody>
          <a:bodyPr/>
          <a:lstStyle/>
          <a:p>
            <a:pPr algn="ctr" eaLnBrk="1" hangingPunct="1"/>
            <a:r>
              <a:rPr lang="ru-RU" altLang="ru-RU" smtClean="0">
                <a:solidFill>
                  <a:srgbClr val="FFFF00"/>
                </a:solidFill>
              </a:rPr>
              <a:t>Задачи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008855" y="698173"/>
            <a:ext cx="3957170" cy="2154565"/>
            <a:chOff x="1349" y="860"/>
            <a:chExt cx="1704" cy="760"/>
          </a:xfrm>
        </p:grpSpPr>
        <p:sp>
          <p:nvSpPr>
            <p:cNvPr id="11302" name="Line 5"/>
            <p:cNvSpPr>
              <a:spLocks noChangeShapeType="1"/>
            </p:cNvSpPr>
            <p:nvPr/>
          </p:nvSpPr>
          <p:spPr bwMode="auto">
            <a:xfrm flipV="1">
              <a:off x="1474" y="981"/>
              <a:ext cx="499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03" name="Line 6"/>
            <p:cNvSpPr>
              <a:spLocks noChangeShapeType="1"/>
            </p:cNvSpPr>
            <p:nvPr/>
          </p:nvSpPr>
          <p:spPr bwMode="auto">
            <a:xfrm>
              <a:off x="1973" y="981"/>
              <a:ext cx="816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04" name="Line 7"/>
            <p:cNvSpPr>
              <a:spLocks noChangeShapeType="1"/>
            </p:cNvSpPr>
            <p:nvPr/>
          </p:nvSpPr>
          <p:spPr bwMode="auto">
            <a:xfrm flipH="1">
              <a:off x="1474" y="1344"/>
              <a:ext cx="1315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05" name="Text Box 8"/>
            <p:cNvSpPr txBox="1">
              <a:spLocks noChangeArrowheads="1"/>
            </p:cNvSpPr>
            <p:nvPr/>
          </p:nvSpPr>
          <p:spPr bwMode="auto">
            <a:xfrm>
              <a:off x="1349" y="1389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Ú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1800"/>
                <a:t>А</a:t>
              </a:r>
            </a:p>
          </p:txBody>
        </p:sp>
        <p:sp>
          <p:nvSpPr>
            <p:cNvPr id="11306" name="Text Box 9"/>
            <p:cNvSpPr txBox="1">
              <a:spLocks noChangeArrowheads="1"/>
            </p:cNvSpPr>
            <p:nvPr/>
          </p:nvSpPr>
          <p:spPr bwMode="auto">
            <a:xfrm>
              <a:off x="1913" y="860"/>
              <a:ext cx="2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Ú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1800" dirty="0"/>
                <a:t>В</a:t>
              </a:r>
            </a:p>
          </p:txBody>
        </p:sp>
        <p:sp>
          <p:nvSpPr>
            <p:cNvPr id="11307" name="Text Box 10"/>
            <p:cNvSpPr txBox="1">
              <a:spLocks noChangeArrowheads="1"/>
            </p:cNvSpPr>
            <p:nvPr/>
          </p:nvSpPr>
          <p:spPr bwMode="auto">
            <a:xfrm>
              <a:off x="2781" y="1278"/>
              <a:ext cx="2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Ú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1800" dirty="0"/>
                <a:t>С</a:t>
              </a:r>
            </a:p>
          </p:txBody>
        </p:sp>
        <p:sp>
          <p:nvSpPr>
            <p:cNvPr id="11308" name="Text Box 11"/>
            <p:cNvSpPr txBox="1">
              <a:spLocks noChangeArrowheads="1"/>
            </p:cNvSpPr>
            <p:nvPr/>
          </p:nvSpPr>
          <p:spPr bwMode="auto">
            <a:xfrm>
              <a:off x="1576" y="1046"/>
              <a:ext cx="227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Ú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2800" dirty="0">
                  <a:solidFill>
                    <a:srgbClr val="0070C0"/>
                  </a:solidFill>
                </a:rPr>
                <a:t>7</a:t>
              </a:r>
            </a:p>
          </p:txBody>
        </p:sp>
        <p:sp>
          <p:nvSpPr>
            <p:cNvPr id="11309" name="Text Box 12"/>
            <p:cNvSpPr txBox="1">
              <a:spLocks noChangeArrowheads="1"/>
            </p:cNvSpPr>
            <p:nvPr/>
          </p:nvSpPr>
          <p:spPr bwMode="auto">
            <a:xfrm>
              <a:off x="2343" y="1023"/>
              <a:ext cx="227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Ú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2800" dirty="0">
                  <a:solidFill>
                    <a:srgbClr val="0070C0"/>
                  </a:solidFill>
                </a:rPr>
                <a:t>8</a:t>
              </a:r>
            </a:p>
          </p:txBody>
        </p:sp>
        <p:sp>
          <p:nvSpPr>
            <p:cNvPr id="11310" name="Text Box 13"/>
            <p:cNvSpPr txBox="1">
              <a:spLocks noChangeArrowheads="1"/>
            </p:cNvSpPr>
            <p:nvPr/>
          </p:nvSpPr>
          <p:spPr bwMode="auto">
            <a:xfrm>
              <a:off x="1927" y="1389"/>
              <a:ext cx="227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Ú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2800" dirty="0">
                  <a:solidFill>
                    <a:srgbClr val="0070C0"/>
                  </a:solidFill>
                </a:rPr>
                <a:t>9</a:t>
              </a:r>
            </a:p>
          </p:txBody>
        </p:sp>
        <p:sp>
          <p:nvSpPr>
            <p:cNvPr id="11311" name="Text Box 14"/>
            <p:cNvSpPr txBox="1">
              <a:spLocks noChangeArrowheads="1"/>
            </p:cNvSpPr>
            <p:nvPr/>
          </p:nvSpPr>
          <p:spPr bwMode="auto">
            <a:xfrm>
              <a:off x="1845" y="1159"/>
              <a:ext cx="454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Ú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2800" b="1" dirty="0">
                  <a:solidFill>
                    <a:schemeClr val="accent1"/>
                  </a:solidFill>
                </a:rPr>
                <a:t>Р- ?</a:t>
              </a:r>
            </a:p>
          </p:txBody>
        </p:sp>
      </p:grpSp>
      <p:sp>
        <p:nvSpPr>
          <p:cNvPr id="36880" name="WordArt 16"/>
          <p:cNvSpPr>
            <a:spLocks noChangeArrowheads="1" noChangeShapeType="1" noTextEdit="1"/>
          </p:cNvSpPr>
          <p:nvPr/>
        </p:nvSpPr>
        <p:spPr bwMode="auto">
          <a:xfrm>
            <a:off x="862942" y="614362"/>
            <a:ext cx="288925" cy="5032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36950" name="WordArt 86"/>
          <p:cNvSpPr>
            <a:spLocks noChangeArrowheads="1" noChangeShapeType="1" noTextEdit="1"/>
          </p:cNvSpPr>
          <p:nvPr/>
        </p:nvSpPr>
        <p:spPr bwMode="auto">
          <a:xfrm>
            <a:off x="2061368" y="4033554"/>
            <a:ext cx="288925" cy="5032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36951" name="WordArt 87"/>
          <p:cNvSpPr>
            <a:spLocks noChangeArrowheads="1" noChangeShapeType="1" noTextEdit="1"/>
          </p:cNvSpPr>
          <p:nvPr/>
        </p:nvSpPr>
        <p:spPr bwMode="auto">
          <a:xfrm>
            <a:off x="7032626" y="3284539"/>
            <a:ext cx="288925" cy="5032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11271" name="AutoShape 8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625013" y="6021388"/>
            <a:ext cx="431800" cy="360362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Ú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37018" name="AutoShape 154"/>
          <p:cNvSpPr>
            <a:spLocks noChangeArrowheads="1"/>
          </p:cNvSpPr>
          <p:nvPr/>
        </p:nvSpPr>
        <p:spPr bwMode="auto">
          <a:xfrm>
            <a:off x="2368550" y="3945178"/>
            <a:ext cx="2393156" cy="1972543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Ú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grpSp>
        <p:nvGrpSpPr>
          <p:cNvPr id="3" name="Group 194"/>
          <p:cNvGrpSpPr>
            <a:grpSpLocks/>
          </p:cNvGrpSpPr>
          <p:nvPr/>
        </p:nvGrpSpPr>
        <p:grpSpPr bwMode="auto">
          <a:xfrm>
            <a:off x="2916164" y="4617109"/>
            <a:ext cx="1388417" cy="431800"/>
            <a:chOff x="2109" y="2478"/>
            <a:chExt cx="544" cy="228"/>
          </a:xfrm>
        </p:grpSpPr>
        <p:grpSp>
          <p:nvGrpSpPr>
            <p:cNvPr id="11296" name="Group 157"/>
            <p:cNvGrpSpPr>
              <a:grpSpLocks/>
            </p:cNvGrpSpPr>
            <p:nvPr/>
          </p:nvGrpSpPr>
          <p:grpSpPr bwMode="auto">
            <a:xfrm>
              <a:off x="2517" y="2523"/>
              <a:ext cx="136" cy="183"/>
              <a:chOff x="2381" y="2341"/>
              <a:chExt cx="136" cy="183"/>
            </a:xfrm>
          </p:grpSpPr>
          <p:sp>
            <p:nvSpPr>
              <p:cNvPr id="11300" name="Line 155"/>
              <p:cNvSpPr>
                <a:spLocks noChangeShapeType="1"/>
              </p:cNvSpPr>
              <p:nvPr/>
            </p:nvSpPr>
            <p:spPr bwMode="auto">
              <a:xfrm flipH="1">
                <a:off x="2381" y="2341"/>
                <a:ext cx="91" cy="1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01" name="Line 156"/>
              <p:cNvSpPr>
                <a:spLocks noChangeShapeType="1"/>
              </p:cNvSpPr>
              <p:nvPr/>
            </p:nvSpPr>
            <p:spPr bwMode="auto">
              <a:xfrm flipH="1">
                <a:off x="2426" y="2387"/>
                <a:ext cx="91" cy="1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297" name="Group 158"/>
            <p:cNvGrpSpPr>
              <a:grpSpLocks/>
            </p:cNvGrpSpPr>
            <p:nvPr/>
          </p:nvGrpSpPr>
          <p:grpSpPr bwMode="auto">
            <a:xfrm flipH="1">
              <a:off x="2109" y="2478"/>
              <a:ext cx="136" cy="183"/>
              <a:chOff x="2381" y="2341"/>
              <a:chExt cx="136" cy="183"/>
            </a:xfrm>
          </p:grpSpPr>
          <p:sp>
            <p:nvSpPr>
              <p:cNvPr id="11298" name="Line 159"/>
              <p:cNvSpPr>
                <a:spLocks noChangeShapeType="1"/>
              </p:cNvSpPr>
              <p:nvPr/>
            </p:nvSpPr>
            <p:spPr bwMode="auto">
              <a:xfrm flipH="1">
                <a:off x="2381" y="2341"/>
                <a:ext cx="91" cy="1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99" name="Line 160"/>
              <p:cNvSpPr>
                <a:spLocks noChangeShapeType="1"/>
              </p:cNvSpPr>
              <p:nvPr/>
            </p:nvSpPr>
            <p:spPr bwMode="auto">
              <a:xfrm flipH="1">
                <a:off x="2426" y="2387"/>
                <a:ext cx="91" cy="1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6" name="Group 193"/>
          <p:cNvGrpSpPr>
            <a:grpSpLocks/>
          </p:cNvGrpSpPr>
          <p:nvPr/>
        </p:nvGrpSpPr>
        <p:grpSpPr bwMode="auto">
          <a:xfrm>
            <a:off x="2061107" y="3536158"/>
            <a:ext cx="3291849" cy="2882525"/>
            <a:chOff x="1645" y="1888"/>
            <a:chExt cx="1436" cy="1171"/>
          </a:xfrm>
        </p:grpSpPr>
        <p:sp>
          <p:nvSpPr>
            <p:cNvPr id="11293" name="Text Box 175"/>
            <p:cNvSpPr txBox="1">
              <a:spLocks noChangeArrowheads="1"/>
            </p:cNvSpPr>
            <p:nvPr/>
          </p:nvSpPr>
          <p:spPr bwMode="auto">
            <a:xfrm>
              <a:off x="1645" y="2828"/>
              <a:ext cx="2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Ú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ru-RU" sz="1800" dirty="0"/>
                <a:t>D</a:t>
              </a:r>
              <a:endParaRPr lang="ru-RU" altLang="ru-RU" sz="1800" dirty="0"/>
            </a:p>
          </p:txBody>
        </p:sp>
        <p:sp>
          <p:nvSpPr>
            <p:cNvPr id="11294" name="Text Box 176"/>
            <p:cNvSpPr txBox="1">
              <a:spLocks noChangeArrowheads="1"/>
            </p:cNvSpPr>
            <p:nvPr/>
          </p:nvSpPr>
          <p:spPr bwMode="auto">
            <a:xfrm>
              <a:off x="2245" y="1888"/>
              <a:ext cx="2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Ú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ru-RU" sz="1800"/>
                <a:t>E</a:t>
              </a:r>
              <a:endParaRPr lang="ru-RU" altLang="ru-RU" sz="1800"/>
            </a:p>
          </p:txBody>
        </p:sp>
        <p:sp>
          <p:nvSpPr>
            <p:cNvPr id="11295" name="Text Box 177"/>
            <p:cNvSpPr txBox="1">
              <a:spLocks noChangeArrowheads="1"/>
            </p:cNvSpPr>
            <p:nvPr/>
          </p:nvSpPr>
          <p:spPr bwMode="auto">
            <a:xfrm>
              <a:off x="2809" y="2812"/>
              <a:ext cx="2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Ú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ru-RU" sz="1800" dirty="0"/>
                <a:t>F</a:t>
              </a:r>
              <a:endParaRPr lang="ru-RU" altLang="ru-RU" sz="1800" dirty="0"/>
            </a:p>
          </p:txBody>
        </p:sp>
      </p:grpSp>
      <p:grpSp>
        <p:nvGrpSpPr>
          <p:cNvPr id="7" name="Group 195"/>
          <p:cNvGrpSpPr>
            <a:grpSpLocks/>
          </p:cNvGrpSpPr>
          <p:nvPr/>
        </p:nvGrpSpPr>
        <p:grpSpPr bwMode="auto">
          <a:xfrm>
            <a:off x="3124027" y="4523078"/>
            <a:ext cx="1839564" cy="2045090"/>
            <a:chOff x="2154" y="2296"/>
            <a:chExt cx="499" cy="914"/>
          </a:xfrm>
        </p:grpSpPr>
        <p:sp>
          <p:nvSpPr>
            <p:cNvPr id="11290" name="Text Box 161"/>
            <p:cNvSpPr txBox="1">
              <a:spLocks noChangeArrowheads="1"/>
            </p:cNvSpPr>
            <p:nvPr/>
          </p:nvSpPr>
          <p:spPr bwMode="auto">
            <a:xfrm>
              <a:off x="2472" y="2296"/>
              <a:ext cx="181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Ú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2800" dirty="0">
                  <a:solidFill>
                    <a:srgbClr val="0070C0"/>
                  </a:solidFill>
                </a:rPr>
                <a:t>7</a:t>
              </a:r>
            </a:p>
          </p:txBody>
        </p:sp>
        <p:sp>
          <p:nvSpPr>
            <p:cNvPr id="11291" name="Text Box 162"/>
            <p:cNvSpPr txBox="1">
              <a:spLocks noChangeArrowheads="1"/>
            </p:cNvSpPr>
            <p:nvPr/>
          </p:nvSpPr>
          <p:spPr bwMode="auto">
            <a:xfrm>
              <a:off x="2154" y="2704"/>
              <a:ext cx="453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Ú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2800" dirty="0">
                  <a:solidFill>
                    <a:srgbClr val="0070C0"/>
                  </a:solidFill>
                </a:rPr>
                <a:t>Р=18</a:t>
              </a:r>
            </a:p>
          </p:txBody>
        </p:sp>
        <p:sp>
          <p:nvSpPr>
            <p:cNvPr id="11292" name="Text Box 191"/>
            <p:cNvSpPr txBox="1">
              <a:spLocks noChangeArrowheads="1"/>
            </p:cNvSpPr>
            <p:nvPr/>
          </p:nvSpPr>
          <p:spPr bwMode="auto">
            <a:xfrm>
              <a:off x="2245" y="2976"/>
              <a:ext cx="181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Ú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2800" b="1" dirty="0">
                  <a:solidFill>
                    <a:schemeClr val="accent1"/>
                  </a:solidFill>
                </a:rPr>
                <a:t>?</a:t>
              </a:r>
            </a:p>
          </p:txBody>
        </p:sp>
      </p:grpSp>
      <p:grpSp>
        <p:nvGrpSpPr>
          <p:cNvPr id="8" name="Group 196"/>
          <p:cNvGrpSpPr>
            <a:grpSpLocks/>
          </p:cNvGrpSpPr>
          <p:nvPr/>
        </p:nvGrpSpPr>
        <p:grpSpPr bwMode="auto">
          <a:xfrm>
            <a:off x="6455667" y="3060972"/>
            <a:ext cx="4343428" cy="2789082"/>
            <a:chOff x="3379" y="1932"/>
            <a:chExt cx="2381" cy="1185"/>
          </a:xfrm>
        </p:grpSpPr>
        <p:sp>
          <p:nvSpPr>
            <p:cNvPr id="11278" name="AutoShape 174"/>
            <p:cNvSpPr>
              <a:spLocks noChangeArrowheads="1"/>
            </p:cNvSpPr>
            <p:nvPr/>
          </p:nvSpPr>
          <p:spPr bwMode="auto">
            <a:xfrm>
              <a:off x="3560" y="2069"/>
              <a:ext cx="1905" cy="771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Ú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1279" name="Text Box 178"/>
            <p:cNvSpPr txBox="1">
              <a:spLocks noChangeArrowheads="1"/>
            </p:cNvSpPr>
            <p:nvPr/>
          </p:nvSpPr>
          <p:spPr bwMode="auto">
            <a:xfrm>
              <a:off x="3379" y="2750"/>
              <a:ext cx="2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Ú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ru-RU" sz="1800"/>
                <a:t>K</a:t>
              </a:r>
              <a:endParaRPr lang="ru-RU" altLang="ru-RU" sz="1800"/>
            </a:p>
          </p:txBody>
        </p:sp>
        <p:sp>
          <p:nvSpPr>
            <p:cNvPr id="11280" name="Text Box 179"/>
            <p:cNvSpPr txBox="1">
              <a:spLocks noChangeArrowheads="1"/>
            </p:cNvSpPr>
            <p:nvPr/>
          </p:nvSpPr>
          <p:spPr bwMode="auto">
            <a:xfrm>
              <a:off x="4422" y="1932"/>
              <a:ext cx="2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Ú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ru-RU" sz="1800" dirty="0"/>
                <a:t>L</a:t>
              </a:r>
              <a:endParaRPr lang="ru-RU" altLang="ru-RU" sz="1800" dirty="0"/>
            </a:p>
          </p:txBody>
        </p:sp>
        <p:sp>
          <p:nvSpPr>
            <p:cNvPr id="11281" name="Text Box 180"/>
            <p:cNvSpPr txBox="1">
              <a:spLocks noChangeArrowheads="1"/>
            </p:cNvSpPr>
            <p:nvPr/>
          </p:nvSpPr>
          <p:spPr bwMode="auto">
            <a:xfrm>
              <a:off x="5488" y="2750"/>
              <a:ext cx="2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Ú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ru-RU" sz="1800"/>
                <a:t>M</a:t>
              </a:r>
              <a:endParaRPr lang="ru-RU" altLang="ru-RU" sz="1800"/>
            </a:p>
          </p:txBody>
        </p:sp>
        <p:grpSp>
          <p:nvGrpSpPr>
            <p:cNvPr id="11282" name="Group 181"/>
            <p:cNvGrpSpPr>
              <a:grpSpLocks/>
            </p:cNvGrpSpPr>
            <p:nvPr/>
          </p:nvGrpSpPr>
          <p:grpSpPr bwMode="auto">
            <a:xfrm flipH="1">
              <a:off x="3878" y="2432"/>
              <a:ext cx="136" cy="183"/>
              <a:chOff x="2381" y="2341"/>
              <a:chExt cx="136" cy="183"/>
            </a:xfrm>
          </p:grpSpPr>
          <p:sp>
            <p:nvSpPr>
              <p:cNvPr id="11288" name="Line 182"/>
              <p:cNvSpPr>
                <a:spLocks noChangeShapeType="1"/>
              </p:cNvSpPr>
              <p:nvPr/>
            </p:nvSpPr>
            <p:spPr bwMode="auto">
              <a:xfrm flipH="1">
                <a:off x="2381" y="2341"/>
                <a:ext cx="91" cy="1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89" name="Line 183"/>
              <p:cNvSpPr>
                <a:spLocks noChangeShapeType="1"/>
              </p:cNvSpPr>
              <p:nvPr/>
            </p:nvSpPr>
            <p:spPr bwMode="auto">
              <a:xfrm flipH="1">
                <a:off x="2426" y="2387"/>
                <a:ext cx="91" cy="1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283" name="Group 184"/>
            <p:cNvGrpSpPr>
              <a:grpSpLocks/>
            </p:cNvGrpSpPr>
            <p:nvPr/>
          </p:nvGrpSpPr>
          <p:grpSpPr bwMode="auto">
            <a:xfrm>
              <a:off x="4967" y="2432"/>
              <a:ext cx="136" cy="183"/>
              <a:chOff x="2381" y="2341"/>
              <a:chExt cx="136" cy="183"/>
            </a:xfrm>
          </p:grpSpPr>
          <p:sp>
            <p:nvSpPr>
              <p:cNvPr id="11286" name="Line 185"/>
              <p:cNvSpPr>
                <a:spLocks noChangeShapeType="1"/>
              </p:cNvSpPr>
              <p:nvPr/>
            </p:nvSpPr>
            <p:spPr bwMode="auto">
              <a:xfrm flipH="1">
                <a:off x="2381" y="2341"/>
                <a:ext cx="91" cy="1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87" name="Line 186"/>
              <p:cNvSpPr>
                <a:spLocks noChangeShapeType="1"/>
              </p:cNvSpPr>
              <p:nvPr/>
            </p:nvSpPr>
            <p:spPr bwMode="auto">
              <a:xfrm flipH="1">
                <a:off x="2426" y="2387"/>
                <a:ext cx="91" cy="1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284" name="Text Box 190"/>
            <p:cNvSpPr txBox="1">
              <a:spLocks noChangeArrowheads="1"/>
            </p:cNvSpPr>
            <p:nvPr/>
          </p:nvSpPr>
          <p:spPr bwMode="auto">
            <a:xfrm>
              <a:off x="4377" y="2886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Ú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2800" dirty="0">
                  <a:solidFill>
                    <a:srgbClr val="0070C0"/>
                  </a:solidFill>
                </a:rPr>
                <a:t>7</a:t>
              </a:r>
            </a:p>
          </p:txBody>
        </p:sp>
        <p:sp>
          <p:nvSpPr>
            <p:cNvPr id="11285" name="Text Box 192"/>
            <p:cNvSpPr txBox="1">
              <a:spLocks noChangeArrowheads="1"/>
            </p:cNvSpPr>
            <p:nvPr/>
          </p:nvSpPr>
          <p:spPr bwMode="auto">
            <a:xfrm>
              <a:off x="3969" y="2205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Ú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2800" b="1" dirty="0">
                  <a:solidFill>
                    <a:schemeClr val="accent1"/>
                  </a:solidFill>
                </a:rPr>
                <a:t>?</a:t>
              </a:r>
            </a:p>
          </p:txBody>
        </p:sp>
      </p:grpSp>
      <p:sp>
        <p:nvSpPr>
          <p:cNvPr id="37061" name="Text Box 197"/>
          <p:cNvSpPr txBox="1">
            <a:spLocks noChangeArrowheads="1"/>
          </p:cNvSpPr>
          <p:nvPr/>
        </p:nvSpPr>
        <p:spPr bwMode="auto">
          <a:xfrm>
            <a:off x="7862128" y="4269897"/>
            <a:ext cx="11288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Ú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800" dirty="0">
                <a:solidFill>
                  <a:srgbClr val="0070C0"/>
                </a:solidFill>
              </a:rPr>
              <a:t>P=</a:t>
            </a:r>
            <a:r>
              <a:rPr lang="ru-RU" altLang="ru-RU" sz="2800" dirty="0">
                <a:solidFill>
                  <a:srgbClr val="0070C0"/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83551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69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69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6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6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70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70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7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7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69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69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6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6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37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0" grpId="0" animBg="1"/>
      <p:bldP spid="36950" grpId="0" animBg="1"/>
      <p:bldP spid="36951" grpId="0" animBg="1"/>
      <p:bldP spid="37018" grpId="0" animBg="1"/>
      <p:bldP spid="3706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919288" y="217488"/>
            <a:ext cx="28813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3600" b="0" dirty="0">
                <a:solidFill>
                  <a:schemeClr val="accent2"/>
                </a:solidFill>
              </a:rPr>
              <a:t>Задача</a:t>
            </a:r>
            <a:r>
              <a:rPr lang="en-US" altLang="ru-RU" sz="3600" b="0" dirty="0">
                <a:solidFill>
                  <a:schemeClr val="accent2"/>
                </a:solidFill>
              </a:rPr>
              <a:t> </a:t>
            </a:r>
            <a:r>
              <a:rPr lang="ru-RU" altLang="ru-RU" sz="3600" b="0" dirty="0">
                <a:solidFill>
                  <a:schemeClr val="accent2"/>
                </a:solidFill>
              </a:rPr>
              <a:t>№ </a:t>
            </a:r>
            <a:r>
              <a:rPr lang="ru-RU" altLang="ru-RU" sz="3600" b="0" dirty="0" smtClean="0">
                <a:solidFill>
                  <a:schemeClr val="accent2"/>
                </a:solidFill>
              </a:rPr>
              <a:t>4</a:t>
            </a:r>
            <a:endParaRPr lang="ru-RU" altLang="ru-RU" sz="3600" b="0" dirty="0">
              <a:solidFill>
                <a:schemeClr val="accent2"/>
              </a:solidFill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792539" y="3500438"/>
            <a:ext cx="4778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3600">
                <a:solidFill>
                  <a:srgbClr val="000000"/>
                </a:solidFill>
              </a:rPr>
              <a:t>А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5591175" y="692150"/>
            <a:ext cx="4778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3600">
                <a:solidFill>
                  <a:srgbClr val="000000"/>
                </a:solidFill>
              </a:rPr>
              <a:t>В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8040689" y="3573463"/>
            <a:ext cx="4778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3600">
                <a:solidFill>
                  <a:srgbClr val="000000"/>
                </a:solidFill>
              </a:rPr>
              <a:t>С</a:t>
            </a:r>
          </a:p>
        </p:txBody>
      </p:sp>
      <p:sp>
        <p:nvSpPr>
          <p:cNvPr id="22534" name="Freeform 8"/>
          <p:cNvSpPr>
            <a:spLocks/>
          </p:cNvSpPr>
          <p:nvPr/>
        </p:nvSpPr>
        <p:spPr bwMode="auto">
          <a:xfrm>
            <a:off x="4440238" y="1052513"/>
            <a:ext cx="3600450" cy="2952750"/>
          </a:xfrm>
          <a:custGeom>
            <a:avLst/>
            <a:gdLst>
              <a:gd name="T0" fmla="*/ 0 w 2268"/>
              <a:gd name="T1" fmla="*/ 2147483647 h 1860"/>
              <a:gd name="T2" fmla="*/ 2147483647 w 2268"/>
              <a:gd name="T3" fmla="*/ 2147483647 h 1860"/>
              <a:gd name="T4" fmla="*/ 2147483647 w 2268"/>
              <a:gd name="T5" fmla="*/ 0 h 1860"/>
              <a:gd name="T6" fmla="*/ 0 w 2268"/>
              <a:gd name="T7" fmla="*/ 2147483647 h 1860"/>
              <a:gd name="T8" fmla="*/ 0 60000 65536"/>
              <a:gd name="T9" fmla="*/ 0 60000 65536"/>
              <a:gd name="T10" fmla="*/ 0 60000 65536"/>
              <a:gd name="T11" fmla="*/ 0 60000 65536"/>
              <a:gd name="T12" fmla="*/ 0 w 2268"/>
              <a:gd name="T13" fmla="*/ 0 h 1860"/>
              <a:gd name="T14" fmla="*/ 2268 w 2268"/>
              <a:gd name="T15" fmla="*/ 1860 h 18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68" h="1860">
                <a:moveTo>
                  <a:pt x="0" y="1860"/>
                </a:moveTo>
                <a:lnTo>
                  <a:pt x="2268" y="1860"/>
                </a:lnTo>
                <a:lnTo>
                  <a:pt x="589" y="0"/>
                </a:lnTo>
                <a:lnTo>
                  <a:pt x="0" y="1860"/>
                </a:lnTo>
                <a:close/>
              </a:path>
            </a:pathLst>
          </a:custGeom>
          <a:noFill/>
          <a:ln w="38100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2535" name="Rectangle 10"/>
          <p:cNvSpPr>
            <a:spLocks noChangeArrowheads="1"/>
          </p:cNvSpPr>
          <p:nvPr/>
        </p:nvSpPr>
        <p:spPr bwMode="auto">
          <a:xfrm>
            <a:off x="5095876" y="1428750"/>
            <a:ext cx="10080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3600">
                <a:solidFill>
                  <a:srgbClr val="000000"/>
                </a:solidFill>
              </a:rPr>
              <a:t>35</a:t>
            </a:r>
            <a:r>
              <a:rPr lang="ru-RU" altLang="ru-RU" sz="3600" baseline="300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2536" name="Rectangle 11"/>
          <p:cNvSpPr>
            <a:spLocks noChangeArrowheads="1"/>
          </p:cNvSpPr>
          <p:nvPr/>
        </p:nvSpPr>
        <p:spPr bwMode="auto">
          <a:xfrm>
            <a:off x="4583113" y="3357563"/>
            <a:ext cx="10080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3600">
                <a:solidFill>
                  <a:srgbClr val="000000"/>
                </a:solidFill>
              </a:rPr>
              <a:t>75</a:t>
            </a:r>
            <a:r>
              <a:rPr lang="ru-RU" altLang="ru-RU" sz="3600" baseline="300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2537" name="Rectangle 12"/>
          <p:cNvSpPr>
            <a:spLocks noChangeArrowheads="1"/>
          </p:cNvSpPr>
          <p:nvPr/>
        </p:nvSpPr>
        <p:spPr bwMode="auto">
          <a:xfrm>
            <a:off x="7175501" y="3429000"/>
            <a:ext cx="10080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3600" i="0">
                <a:solidFill>
                  <a:srgbClr val="000000"/>
                </a:solidFill>
              </a:rPr>
              <a:t>?</a:t>
            </a:r>
            <a:endParaRPr lang="ru-RU" altLang="ru-RU" sz="3600" i="0" baseline="30000">
              <a:solidFill>
                <a:srgbClr val="000000"/>
              </a:solidFill>
            </a:endParaRPr>
          </a:p>
        </p:txBody>
      </p:sp>
      <p:sp>
        <p:nvSpPr>
          <p:cNvPr id="22538" name="Arc 22"/>
          <p:cNvSpPr>
            <a:spLocks/>
          </p:cNvSpPr>
          <p:nvPr/>
        </p:nvSpPr>
        <p:spPr bwMode="auto">
          <a:xfrm flipH="1">
            <a:off x="7535864" y="3573463"/>
            <a:ext cx="73025" cy="431800"/>
          </a:xfrm>
          <a:custGeom>
            <a:avLst/>
            <a:gdLst>
              <a:gd name="T0" fmla="*/ 0 w 21600"/>
              <a:gd name="T1" fmla="*/ 0 h 21600"/>
              <a:gd name="T2" fmla="*/ 32252250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2539" name="Rectangle 48"/>
          <p:cNvSpPr>
            <a:spLocks noChangeArrowheads="1"/>
          </p:cNvSpPr>
          <p:nvPr/>
        </p:nvSpPr>
        <p:spPr bwMode="auto">
          <a:xfrm>
            <a:off x="4595814" y="5000626"/>
            <a:ext cx="1285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4000" b="0">
                <a:sym typeface="Symbol" panose="05050102010706020507" pitchFamily="18" charset="2"/>
              </a:rPr>
              <a:t></a:t>
            </a:r>
            <a:r>
              <a:rPr lang="en-US" altLang="ru-RU" sz="4000" b="0"/>
              <a:t>C</a:t>
            </a:r>
            <a:r>
              <a:rPr lang="ru-RU" altLang="ru-RU" sz="4000" b="0"/>
              <a:t>=</a:t>
            </a:r>
            <a:endParaRPr lang="ru-RU" altLang="ru-RU" sz="4000" b="0">
              <a:sym typeface="Symbol" panose="05050102010706020507" pitchFamily="18" charset="2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5738813" y="5000626"/>
            <a:ext cx="1143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4000">
                <a:sym typeface="Symbol" panose="05050102010706020507" pitchFamily="18" charset="2"/>
              </a:rPr>
              <a:t>70</a:t>
            </a:r>
          </a:p>
        </p:txBody>
      </p:sp>
    </p:spTree>
    <p:extLst>
      <p:ext uri="{BB962C8B-B14F-4D97-AF65-F5344CB8AC3E}">
        <p14:creationId xmlns:p14="http://schemas.microsoft.com/office/powerpoint/2010/main" val="186982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1774826" y="217488"/>
            <a:ext cx="28813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3600" b="0" dirty="0">
                <a:solidFill>
                  <a:schemeClr val="accent2"/>
                </a:solidFill>
              </a:rPr>
              <a:t>Задача № 5</a:t>
            </a:r>
          </a:p>
        </p:txBody>
      </p:sp>
      <p:sp>
        <p:nvSpPr>
          <p:cNvPr id="23555" name="Rectangle 6"/>
          <p:cNvSpPr>
            <a:spLocks noChangeArrowheads="1"/>
          </p:cNvSpPr>
          <p:nvPr/>
        </p:nvSpPr>
        <p:spPr bwMode="auto">
          <a:xfrm>
            <a:off x="7096125" y="642938"/>
            <a:ext cx="4333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3600">
                <a:solidFill>
                  <a:srgbClr val="000000"/>
                </a:solidFill>
              </a:rPr>
              <a:t>В</a:t>
            </a:r>
          </a:p>
        </p:txBody>
      </p:sp>
      <p:sp>
        <p:nvSpPr>
          <p:cNvPr id="23556" name="Rectangle 7"/>
          <p:cNvSpPr>
            <a:spLocks noChangeArrowheads="1"/>
          </p:cNvSpPr>
          <p:nvPr/>
        </p:nvSpPr>
        <p:spPr bwMode="auto">
          <a:xfrm>
            <a:off x="8410575" y="3286125"/>
            <a:ext cx="83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3600">
                <a:solidFill>
                  <a:srgbClr val="000000"/>
                </a:solidFill>
              </a:rPr>
              <a:t>С</a:t>
            </a:r>
          </a:p>
        </p:txBody>
      </p:sp>
      <p:sp>
        <p:nvSpPr>
          <p:cNvPr id="23557" name="Rectangle 12"/>
          <p:cNvSpPr>
            <a:spLocks noChangeArrowheads="1"/>
          </p:cNvSpPr>
          <p:nvPr/>
        </p:nvSpPr>
        <p:spPr bwMode="auto">
          <a:xfrm>
            <a:off x="2506663" y="3241675"/>
            <a:ext cx="7667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ru-RU" sz="3600">
                <a:solidFill>
                  <a:srgbClr val="000000"/>
                </a:solidFill>
              </a:rPr>
              <a:t>D</a:t>
            </a:r>
            <a:endParaRPr lang="ru-RU" altLang="ru-RU" sz="3600">
              <a:solidFill>
                <a:srgbClr val="000000"/>
              </a:solidFill>
            </a:endParaRPr>
          </a:p>
        </p:txBody>
      </p:sp>
      <p:sp>
        <p:nvSpPr>
          <p:cNvPr id="23558" name="Rectangle 16"/>
          <p:cNvSpPr>
            <a:spLocks noChangeArrowheads="1"/>
          </p:cNvSpPr>
          <p:nvPr/>
        </p:nvSpPr>
        <p:spPr bwMode="auto">
          <a:xfrm>
            <a:off x="7689851" y="2867025"/>
            <a:ext cx="720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3600" i="0">
                <a:solidFill>
                  <a:srgbClr val="000000"/>
                </a:solidFill>
              </a:rPr>
              <a:t>?</a:t>
            </a:r>
            <a:endParaRPr lang="ru-RU" altLang="ru-RU" sz="3600" i="0" baseline="30000">
              <a:solidFill>
                <a:srgbClr val="000000"/>
              </a:solidFill>
            </a:endParaRPr>
          </a:p>
        </p:txBody>
      </p:sp>
      <p:sp>
        <p:nvSpPr>
          <p:cNvPr id="23559" name="Rectangle 25"/>
          <p:cNvSpPr>
            <a:spLocks noChangeArrowheads="1"/>
          </p:cNvSpPr>
          <p:nvPr/>
        </p:nvSpPr>
        <p:spPr bwMode="auto">
          <a:xfrm>
            <a:off x="3595688" y="2928938"/>
            <a:ext cx="10080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ru-RU" sz="36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600">
                <a:solidFill>
                  <a:srgbClr val="000000"/>
                </a:solidFill>
                <a:cs typeface="Times New Roman" panose="02020603050405020304" pitchFamily="18" charset="0"/>
              </a:rPr>
              <a:t>38</a:t>
            </a:r>
            <a:endParaRPr lang="ru-RU" altLang="ru-RU" sz="240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3560" name="Rectangle 26"/>
          <p:cNvSpPr>
            <a:spLocks noChangeArrowheads="1"/>
          </p:cNvSpPr>
          <p:nvPr/>
        </p:nvSpPr>
        <p:spPr bwMode="auto">
          <a:xfrm flipH="1">
            <a:off x="4167189" y="2876551"/>
            <a:ext cx="211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ru-RU" sz="2400">
                <a:solidFill>
                  <a:srgbClr val="000000"/>
                </a:solidFill>
              </a:rPr>
              <a:t>0</a:t>
            </a:r>
            <a:endParaRPr lang="ru-RU" altLang="ru-RU" sz="2400">
              <a:solidFill>
                <a:srgbClr val="000000"/>
              </a:solidFill>
            </a:endParaRPr>
          </a:p>
        </p:txBody>
      </p:sp>
      <p:sp>
        <p:nvSpPr>
          <p:cNvPr id="23561" name="Rectangle 48"/>
          <p:cNvSpPr>
            <a:spLocks noChangeArrowheads="1"/>
          </p:cNvSpPr>
          <p:nvPr/>
        </p:nvSpPr>
        <p:spPr bwMode="auto">
          <a:xfrm>
            <a:off x="4595814" y="5000626"/>
            <a:ext cx="1285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4000" b="0">
                <a:sym typeface="Symbol" panose="05050102010706020507" pitchFamily="18" charset="2"/>
              </a:rPr>
              <a:t></a:t>
            </a:r>
            <a:r>
              <a:rPr lang="en-US" altLang="ru-RU" sz="4000" b="0"/>
              <a:t>C</a:t>
            </a:r>
            <a:r>
              <a:rPr lang="ru-RU" altLang="ru-RU" sz="4000" b="0"/>
              <a:t>=</a:t>
            </a:r>
            <a:endParaRPr lang="ru-RU" altLang="ru-RU" sz="4000" b="0">
              <a:sym typeface="Symbol" panose="05050102010706020507" pitchFamily="18" charset="2"/>
            </a:endParaRPr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5738813" y="5000626"/>
            <a:ext cx="1143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4000">
                <a:sym typeface="Symbol" panose="05050102010706020507" pitchFamily="18" charset="2"/>
              </a:rPr>
              <a:t>52</a:t>
            </a:r>
          </a:p>
        </p:txBody>
      </p:sp>
      <p:sp>
        <p:nvSpPr>
          <p:cNvPr id="23563" name="Прямоугольный треугольник 18"/>
          <p:cNvSpPr>
            <a:spLocks noChangeArrowheads="1"/>
          </p:cNvSpPr>
          <p:nvPr/>
        </p:nvSpPr>
        <p:spPr bwMode="auto">
          <a:xfrm rot="9172243">
            <a:off x="3292475" y="2255839"/>
            <a:ext cx="4870450" cy="2560637"/>
          </a:xfrm>
          <a:prstGeom prst="rtTriangl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3564" name="Прямоугольник 19"/>
          <p:cNvSpPr>
            <a:spLocks noChangeArrowheads="1"/>
          </p:cNvSpPr>
          <p:nvPr/>
        </p:nvSpPr>
        <p:spPr bwMode="auto">
          <a:xfrm rot="-1589978">
            <a:off x="7097713" y="1344614"/>
            <a:ext cx="279400" cy="249237"/>
          </a:xfrm>
          <a:prstGeom prst="rect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1" name="Дуга 20"/>
          <p:cNvSpPr/>
          <p:nvPr/>
        </p:nvSpPr>
        <p:spPr bwMode="auto">
          <a:xfrm rot="15763241">
            <a:off x="7893844" y="3217069"/>
            <a:ext cx="785812" cy="571500"/>
          </a:xfrm>
          <a:prstGeom prst="arc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48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Rectangle 8"/>
          <p:cNvSpPr>
            <a:spLocks noGrp="1" noChangeArrowheads="1"/>
          </p:cNvSpPr>
          <p:nvPr>
            <p:ph type="body" sz="half" idx="3"/>
          </p:nvPr>
        </p:nvSpPr>
        <p:spPr>
          <a:xfrm>
            <a:off x="6248400" y="1809751"/>
            <a:ext cx="40386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dirty="0"/>
              <a:t>     В=?</a:t>
            </a:r>
          </a:p>
          <a:p>
            <a:pPr>
              <a:defRPr/>
            </a:pPr>
            <a:endParaRPr lang="ru-RU" sz="2800" dirty="0"/>
          </a:p>
          <a:p>
            <a:pPr>
              <a:buFontTx/>
              <a:buNone/>
              <a:defRPr/>
            </a:pPr>
            <a:endParaRPr lang="ru-RU" sz="2800" dirty="0"/>
          </a:p>
          <a:p>
            <a:pPr>
              <a:defRPr/>
            </a:pPr>
            <a:endParaRPr lang="ru-RU" sz="2800" dirty="0"/>
          </a:p>
          <a:p>
            <a:pPr marL="45720" indent="0">
              <a:buNone/>
              <a:defRPr/>
            </a:pPr>
            <a:endParaRPr lang="en-US" sz="2800" dirty="0"/>
          </a:p>
          <a:p>
            <a:pPr>
              <a:buFontTx/>
              <a:buNone/>
              <a:defRPr/>
            </a:pPr>
            <a:r>
              <a:rPr lang="en-US" sz="2800" dirty="0"/>
              <a:t> </a:t>
            </a:r>
            <a:endParaRPr lang="ru-RU" sz="1600" dirty="0"/>
          </a:p>
        </p:txBody>
      </p:sp>
      <p:sp>
        <p:nvSpPr>
          <p:cNvPr id="23555" name="Text Box 46"/>
          <p:cNvSpPr txBox="1">
            <a:spLocks noChangeArrowheads="1"/>
          </p:cNvSpPr>
          <p:nvPr/>
        </p:nvSpPr>
        <p:spPr bwMode="auto">
          <a:xfrm>
            <a:off x="1417638" y="4291014"/>
            <a:ext cx="1847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z="3200" b="1"/>
          </a:p>
        </p:txBody>
      </p:sp>
      <p:sp>
        <p:nvSpPr>
          <p:cNvPr id="23556" name="Text Box 14"/>
          <p:cNvSpPr txBox="1">
            <a:spLocks noChangeArrowheads="1"/>
          </p:cNvSpPr>
          <p:nvPr/>
        </p:nvSpPr>
        <p:spPr bwMode="auto">
          <a:xfrm>
            <a:off x="1992313" y="765175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z="3200" b="1"/>
          </a:p>
        </p:txBody>
      </p:sp>
      <p:sp>
        <p:nvSpPr>
          <p:cNvPr id="23557" name="Text Box 29"/>
          <p:cNvSpPr txBox="1">
            <a:spLocks noChangeArrowheads="1"/>
          </p:cNvSpPr>
          <p:nvPr/>
        </p:nvSpPr>
        <p:spPr bwMode="auto">
          <a:xfrm>
            <a:off x="2109789" y="981075"/>
            <a:ext cx="4778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/>
              <a:t>А</a:t>
            </a:r>
          </a:p>
        </p:txBody>
      </p:sp>
      <p:sp>
        <p:nvSpPr>
          <p:cNvPr id="23558" name="Text Box 105"/>
          <p:cNvSpPr txBox="1">
            <a:spLocks noChangeArrowheads="1"/>
          </p:cNvSpPr>
          <p:nvPr/>
        </p:nvSpPr>
        <p:spPr bwMode="auto">
          <a:xfrm>
            <a:off x="1905000" y="533401"/>
            <a:ext cx="19418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dirty="0" smtClean="0"/>
              <a:t>Задача №6.</a:t>
            </a:r>
            <a:endParaRPr lang="ru-RU" altLang="ru-RU" sz="2400" b="1" dirty="0"/>
          </a:p>
        </p:txBody>
      </p:sp>
      <p:grpSp>
        <p:nvGrpSpPr>
          <p:cNvPr id="23559" name="Group 112"/>
          <p:cNvGrpSpPr>
            <a:grpSpLocks/>
          </p:cNvGrpSpPr>
          <p:nvPr/>
        </p:nvGrpSpPr>
        <p:grpSpPr bwMode="auto">
          <a:xfrm>
            <a:off x="1703388" y="1125539"/>
            <a:ext cx="5376862" cy="2898775"/>
            <a:chOff x="38" y="709"/>
            <a:chExt cx="3387" cy="1826"/>
          </a:xfrm>
        </p:grpSpPr>
        <p:sp>
          <p:nvSpPr>
            <p:cNvPr id="23563" name="Text Box 15"/>
            <p:cNvSpPr txBox="1">
              <a:spLocks noChangeArrowheads="1"/>
            </p:cNvSpPr>
            <p:nvPr/>
          </p:nvSpPr>
          <p:spPr bwMode="auto">
            <a:xfrm>
              <a:off x="38" y="1795"/>
              <a:ext cx="11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3200" b="1"/>
            </a:p>
          </p:txBody>
        </p:sp>
        <p:grpSp>
          <p:nvGrpSpPr>
            <p:cNvPr id="23564" name="Group 32"/>
            <p:cNvGrpSpPr>
              <a:grpSpLocks/>
            </p:cNvGrpSpPr>
            <p:nvPr/>
          </p:nvGrpSpPr>
          <p:grpSpPr bwMode="auto">
            <a:xfrm>
              <a:off x="113" y="709"/>
              <a:ext cx="2611" cy="1826"/>
              <a:chOff x="147" y="663"/>
              <a:chExt cx="2566" cy="1872"/>
            </a:xfrm>
          </p:grpSpPr>
          <p:sp>
            <p:nvSpPr>
              <p:cNvPr id="23572" name="Text Box 25"/>
              <p:cNvSpPr txBox="1">
                <a:spLocks noChangeArrowheads="1"/>
              </p:cNvSpPr>
              <p:nvPr/>
            </p:nvSpPr>
            <p:spPr bwMode="auto">
              <a:xfrm>
                <a:off x="724" y="663"/>
                <a:ext cx="114" cy="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3200" b="1"/>
              </a:p>
            </p:txBody>
          </p:sp>
          <p:sp>
            <p:nvSpPr>
              <p:cNvPr id="23573" name="Line 22"/>
              <p:cNvSpPr>
                <a:spLocks noChangeShapeType="1"/>
              </p:cNvSpPr>
              <p:nvPr/>
            </p:nvSpPr>
            <p:spPr bwMode="auto">
              <a:xfrm>
                <a:off x="484" y="866"/>
                <a:ext cx="0" cy="139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4" name="Line 23"/>
              <p:cNvSpPr>
                <a:spLocks noChangeShapeType="1"/>
              </p:cNvSpPr>
              <p:nvPr/>
            </p:nvSpPr>
            <p:spPr bwMode="auto">
              <a:xfrm>
                <a:off x="476" y="890"/>
                <a:ext cx="1933" cy="139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5" name="Line 24"/>
              <p:cNvSpPr>
                <a:spLocks noChangeShapeType="1"/>
              </p:cNvSpPr>
              <p:nvPr/>
            </p:nvSpPr>
            <p:spPr bwMode="auto">
              <a:xfrm>
                <a:off x="521" y="2296"/>
                <a:ext cx="193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6" name="Text Box 26"/>
              <p:cNvSpPr txBox="1">
                <a:spLocks noChangeArrowheads="1"/>
              </p:cNvSpPr>
              <p:nvPr/>
            </p:nvSpPr>
            <p:spPr bwMode="auto">
              <a:xfrm>
                <a:off x="147" y="2160"/>
                <a:ext cx="114" cy="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3200" b="1"/>
              </a:p>
            </p:txBody>
          </p:sp>
          <p:sp>
            <p:nvSpPr>
              <p:cNvPr id="23577" name="Text Box 27"/>
              <p:cNvSpPr txBox="1">
                <a:spLocks noChangeArrowheads="1"/>
              </p:cNvSpPr>
              <p:nvPr/>
            </p:nvSpPr>
            <p:spPr bwMode="auto">
              <a:xfrm>
                <a:off x="2417" y="2161"/>
                <a:ext cx="296" cy="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ru-RU" altLang="ru-RU" sz="3200" b="1"/>
                  <a:t>В</a:t>
                </a:r>
              </a:p>
            </p:txBody>
          </p:sp>
          <p:sp>
            <p:nvSpPr>
              <p:cNvPr id="23578" name="Rectangle 28"/>
              <p:cNvSpPr>
                <a:spLocks noChangeArrowheads="1"/>
              </p:cNvSpPr>
              <p:nvPr/>
            </p:nvSpPr>
            <p:spPr bwMode="auto">
              <a:xfrm>
                <a:off x="476" y="2160"/>
                <a:ext cx="181" cy="13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3579" name="Text Box 30"/>
              <p:cNvSpPr txBox="1">
                <a:spLocks noChangeArrowheads="1"/>
              </p:cNvSpPr>
              <p:nvPr/>
            </p:nvSpPr>
            <p:spPr bwMode="auto">
              <a:xfrm>
                <a:off x="158" y="2160"/>
                <a:ext cx="296" cy="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ru-RU" altLang="ru-RU" sz="3200" b="1"/>
                  <a:t>С</a:t>
                </a:r>
              </a:p>
            </p:txBody>
          </p:sp>
        </p:grpSp>
        <p:grpSp>
          <p:nvGrpSpPr>
            <p:cNvPr id="23565" name="Group 38"/>
            <p:cNvGrpSpPr>
              <a:grpSpLocks/>
            </p:cNvGrpSpPr>
            <p:nvPr/>
          </p:nvGrpSpPr>
          <p:grpSpPr bwMode="auto">
            <a:xfrm>
              <a:off x="3243" y="1162"/>
              <a:ext cx="182" cy="91"/>
              <a:chOff x="3424" y="1117"/>
              <a:chExt cx="182" cy="136"/>
            </a:xfrm>
          </p:grpSpPr>
          <p:sp>
            <p:nvSpPr>
              <p:cNvPr id="23570" name="Line 39"/>
              <p:cNvSpPr>
                <a:spLocks noChangeShapeType="1"/>
              </p:cNvSpPr>
              <p:nvPr/>
            </p:nvSpPr>
            <p:spPr bwMode="auto">
              <a:xfrm flipH="1">
                <a:off x="3424" y="1117"/>
                <a:ext cx="91" cy="1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1" name="Line 40"/>
              <p:cNvSpPr>
                <a:spLocks noChangeShapeType="1"/>
              </p:cNvSpPr>
              <p:nvPr/>
            </p:nvSpPr>
            <p:spPr bwMode="auto">
              <a:xfrm>
                <a:off x="3424" y="1253"/>
                <a:ext cx="18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3566" name="Text Box 35"/>
            <p:cNvSpPr txBox="1">
              <a:spLocks noChangeArrowheads="1"/>
            </p:cNvSpPr>
            <p:nvPr/>
          </p:nvSpPr>
          <p:spPr bwMode="auto">
            <a:xfrm>
              <a:off x="1474" y="1026"/>
              <a:ext cx="11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3200" b="1"/>
            </a:p>
          </p:txBody>
        </p:sp>
        <p:sp>
          <p:nvSpPr>
            <p:cNvPr id="23567" name="Text Box 36"/>
            <p:cNvSpPr txBox="1">
              <a:spLocks noChangeArrowheads="1"/>
            </p:cNvSpPr>
            <p:nvPr/>
          </p:nvSpPr>
          <p:spPr bwMode="auto">
            <a:xfrm>
              <a:off x="738" y="1071"/>
              <a:ext cx="11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3200" b="1"/>
            </a:p>
          </p:txBody>
        </p:sp>
        <p:sp>
          <p:nvSpPr>
            <p:cNvPr id="23568" name="Text Box 37"/>
            <p:cNvSpPr txBox="1">
              <a:spLocks noChangeArrowheads="1"/>
            </p:cNvSpPr>
            <p:nvPr/>
          </p:nvSpPr>
          <p:spPr bwMode="auto">
            <a:xfrm>
              <a:off x="476" y="1253"/>
              <a:ext cx="37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000" b="1"/>
                <a:t>56</a:t>
              </a:r>
              <a:r>
                <a:rPr lang="en-US" altLang="ru-RU" sz="2000" b="1">
                  <a:cs typeface="Arial" panose="020B0604020202020204" pitchFamily="34" charset="0"/>
                </a:rPr>
                <a:t>°</a:t>
              </a:r>
            </a:p>
          </p:txBody>
        </p:sp>
        <p:sp>
          <p:nvSpPr>
            <p:cNvPr id="23569" name="Arc 111"/>
            <p:cNvSpPr>
              <a:spLocks/>
            </p:cNvSpPr>
            <p:nvPr/>
          </p:nvSpPr>
          <p:spPr bwMode="auto">
            <a:xfrm flipV="1">
              <a:off x="476" y="1117"/>
              <a:ext cx="227" cy="1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9" name="Line 39"/>
          <p:cNvSpPr>
            <a:spLocks noChangeShapeType="1"/>
          </p:cNvSpPr>
          <p:nvPr/>
        </p:nvSpPr>
        <p:spPr bwMode="auto">
          <a:xfrm flipH="1">
            <a:off x="3013076" y="4800601"/>
            <a:ext cx="144463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" name="Line 40"/>
          <p:cNvSpPr>
            <a:spLocks noChangeShapeType="1"/>
          </p:cNvSpPr>
          <p:nvPr/>
        </p:nvSpPr>
        <p:spPr bwMode="auto">
          <a:xfrm>
            <a:off x="3013076" y="4945063"/>
            <a:ext cx="288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" name="Text Box 3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326162" y="4561817"/>
            <a:ext cx="3199209" cy="532966"/>
          </a:xfrm>
          <a:prstGeom prst="rect">
            <a:avLst/>
          </a:prstGeom>
          <a:blipFill rotWithShape="1">
            <a:blip r:embed="rId3" cstate="print"/>
            <a:stretch>
              <a:fillRect l="-4008" t="-9091" b="-30682"/>
            </a:stretch>
          </a:blip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r>
              <a:rPr lang="ru-RU">
                <a:noFill/>
                <a:latin typeface="Arial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4925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919288" y="217488"/>
            <a:ext cx="28813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3600" b="0" dirty="0">
                <a:solidFill>
                  <a:schemeClr val="accent2"/>
                </a:solidFill>
              </a:rPr>
              <a:t>Задача</a:t>
            </a:r>
            <a:r>
              <a:rPr lang="en-US" altLang="ru-RU" sz="3600" b="0" dirty="0">
                <a:solidFill>
                  <a:schemeClr val="accent2"/>
                </a:solidFill>
              </a:rPr>
              <a:t> </a:t>
            </a:r>
            <a:r>
              <a:rPr lang="ru-RU" altLang="ru-RU" sz="3600" b="0" dirty="0">
                <a:solidFill>
                  <a:schemeClr val="accent2"/>
                </a:solidFill>
              </a:rPr>
              <a:t>№ 7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024189" y="3500438"/>
            <a:ext cx="4778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3600">
                <a:solidFill>
                  <a:srgbClr val="000000"/>
                </a:solidFill>
              </a:rPr>
              <a:t>А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4822825" y="692150"/>
            <a:ext cx="4778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3600">
                <a:solidFill>
                  <a:srgbClr val="000000"/>
                </a:solidFill>
              </a:rPr>
              <a:t>В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7024689" y="4000500"/>
            <a:ext cx="4778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3600">
                <a:solidFill>
                  <a:srgbClr val="000000"/>
                </a:solidFill>
              </a:rPr>
              <a:t>С</a:t>
            </a:r>
          </a:p>
        </p:txBody>
      </p:sp>
      <p:sp>
        <p:nvSpPr>
          <p:cNvPr id="24582" name="Freeform 8"/>
          <p:cNvSpPr>
            <a:spLocks/>
          </p:cNvSpPr>
          <p:nvPr/>
        </p:nvSpPr>
        <p:spPr bwMode="auto">
          <a:xfrm>
            <a:off x="3671888" y="1052513"/>
            <a:ext cx="3600450" cy="2952750"/>
          </a:xfrm>
          <a:custGeom>
            <a:avLst/>
            <a:gdLst>
              <a:gd name="T0" fmla="*/ 0 w 2268"/>
              <a:gd name="T1" fmla="*/ 2147483647 h 1860"/>
              <a:gd name="T2" fmla="*/ 2147483647 w 2268"/>
              <a:gd name="T3" fmla="*/ 2147483647 h 1860"/>
              <a:gd name="T4" fmla="*/ 2147483647 w 2268"/>
              <a:gd name="T5" fmla="*/ 0 h 1860"/>
              <a:gd name="T6" fmla="*/ 0 w 2268"/>
              <a:gd name="T7" fmla="*/ 2147483647 h 1860"/>
              <a:gd name="T8" fmla="*/ 0 60000 65536"/>
              <a:gd name="T9" fmla="*/ 0 60000 65536"/>
              <a:gd name="T10" fmla="*/ 0 60000 65536"/>
              <a:gd name="T11" fmla="*/ 0 60000 65536"/>
              <a:gd name="T12" fmla="*/ 0 w 2268"/>
              <a:gd name="T13" fmla="*/ 0 h 1860"/>
              <a:gd name="T14" fmla="*/ 2268 w 2268"/>
              <a:gd name="T15" fmla="*/ 1860 h 18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68" h="1860">
                <a:moveTo>
                  <a:pt x="0" y="1860"/>
                </a:moveTo>
                <a:lnTo>
                  <a:pt x="2268" y="1860"/>
                </a:lnTo>
                <a:lnTo>
                  <a:pt x="589" y="0"/>
                </a:lnTo>
                <a:lnTo>
                  <a:pt x="0" y="1860"/>
                </a:lnTo>
                <a:close/>
              </a:path>
            </a:pathLst>
          </a:custGeom>
          <a:noFill/>
          <a:ln w="38100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583" name="Rectangle 10"/>
          <p:cNvSpPr>
            <a:spLocks noChangeArrowheads="1"/>
          </p:cNvSpPr>
          <p:nvPr/>
        </p:nvSpPr>
        <p:spPr bwMode="auto">
          <a:xfrm>
            <a:off x="4327526" y="1428750"/>
            <a:ext cx="10080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3600">
                <a:solidFill>
                  <a:srgbClr val="000000"/>
                </a:solidFill>
              </a:rPr>
              <a:t>30</a:t>
            </a:r>
            <a:r>
              <a:rPr lang="ru-RU" altLang="ru-RU" sz="3600" baseline="300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4584" name="Rectangle 12"/>
          <p:cNvSpPr>
            <a:spLocks noChangeArrowheads="1"/>
          </p:cNvSpPr>
          <p:nvPr/>
        </p:nvSpPr>
        <p:spPr bwMode="auto">
          <a:xfrm>
            <a:off x="4016375" y="3287713"/>
            <a:ext cx="5794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3600" i="0">
                <a:solidFill>
                  <a:srgbClr val="000000"/>
                </a:solidFill>
              </a:rPr>
              <a:t>?</a:t>
            </a:r>
            <a:endParaRPr lang="ru-RU" altLang="ru-RU" sz="3600" i="0" baseline="30000">
              <a:solidFill>
                <a:srgbClr val="000000"/>
              </a:solidFill>
            </a:endParaRPr>
          </a:p>
        </p:txBody>
      </p:sp>
      <p:sp>
        <p:nvSpPr>
          <p:cNvPr id="24585" name="Arc 22"/>
          <p:cNvSpPr>
            <a:spLocks/>
          </p:cNvSpPr>
          <p:nvPr/>
        </p:nvSpPr>
        <p:spPr bwMode="auto">
          <a:xfrm rot="5400000" flipH="1">
            <a:off x="3810001" y="3643313"/>
            <a:ext cx="357187" cy="357188"/>
          </a:xfrm>
          <a:custGeom>
            <a:avLst/>
            <a:gdLst>
              <a:gd name="T0" fmla="*/ 0 w 21600"/>
              <a:gd name="T1" fmla="*/ 0 h 21600"/>
              <a:gd name="T2" fmla="*/ 771635030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586" name="Rectangle 48"/>
          <p:cNvSpPr>
            <a:spLocks noChangeArrowheads="1"/>
          </p:cNvSpPr>
          <p:nvPr/>
        </p:nvSpPr>
        <p:spPr bwMode="auto">
          <a:xfrm>
            <a:off x="3827464" y="5000626"/>
            <a:ext cx="1285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4000" b="0">
                <a:sym typeface="Symbol" panose="05050102010706020507" pitchFamily="18" charset="2"/>
              </a:rPr>
              <a:t>А</a:t>
            </a:r>
            <a:r>
              <a:rPr lang="ru-RU" altLang="ru-RU" sz="4000" b="0"/>
              <a:t>=</a:t>
            </a:r>
            <a:endParaRPr lang="ru-RU" altLang="ru-RU" sz="4000" b="0">
              <a:sym typeface="Symbol" panose="05050102010706020507" pitchFamily="18" charset="2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4970463" y="5000626"/>
            <a:ext cx="1143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ru-RU" sz="4000">
                <a:sym typeface="Symbol" panose="05050102010706020507" pitchFamily="18" charset="2"/>
              </a:rPr>
              <a:t>80</a:t>
            </a:r>
          </a:p>
        </p:txBody>
      </p:sp>
      <p:cxnSp>
        <p:nvCxnSpPr>
          <p:cNvPr id="24588" name="Прямая соединительная линия 13"/>
          <p:cNvCxnSpPr>
            <a:cxnSpLocks noChangeShapeType="1"/>
          </p:cNvCxnSpPr>
          <p:nvPr/>
        </p:nvCxnSpPr>
        <p:spPr bwMode="auto">
          <a:xfrm>
            <a:off x="3667126" y="4000500"/>
            <a:ext cx="5857875" cy="158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9" name="Rectangle 5"/>
          <p:cNvSpPr>
            <a:spLocks noChangeArrowheads="1"/>
          </p:cNvSpPr>
          <p:nvPr/>
        </p:nvSpPr>
        <p:spPr bwMode="auto">
          <a:xfrm>
            <a:off x="8904289" y="3929063"/>
            <a:ext cx="4778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ru-RU" sz="3600">
                <a:solidFill>
                  <a:srgbClr val="000000"/>
                </a:solidFill>
              </a:rPr>
              <a:t>D</a:t>
            </a:r>
            <a:endParaRPr lang="ru-RU" altLang="ru-RU" sz="3600">
              <a:solidFill>
                <a:srgbClr val="000000"/>
              </a:solidFill>
            </a:endParaRPr>
          </a:p>
        </p:txBody>
      </p:sp>
      <p:sp>
        <p:nvSpPr>
          <p:cNvPr id="24590" name="Rectangle 11"/>
          <p:cNvSpPr>
            <a:spLocks noChangeArrowheads="1"/>
          </p:cNvSpPr>
          <p:nvPr/>
        </p:nvSpPr>
        <p:spPr bwMode="auto">
          <a:xfrm>
            <a:off x="7239000" y="3398838"/>
            <a:ext cx="12144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3600">
                <a:solidFill>
                  <a:srgbClr val="000000"/>
                </a:solidFill>
              </a:rPr>
              <a:t>110</a:t>
            </a:r>
            <a:r>
              <a:rPr lang="ru-RU" altLang="ru-RU" sz="3600" baseline="30000">
                <a:solidFill>
                  <a:srgbClr val="00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45364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reeform 2"/>
          <p:cNvSpPr>
            <a:spLocks/>
          </p:cNvSpPr>
          <p:nvPr/>
        </p:nvSpPr>
        <p:spPr bwMode="auto">
          <a:xfrm>
            <a:off x="4079875" y="3357564"/>
            <a:ext cx="361950" cy="1152525"/>
          </a:xfrm>
          <a:custGeom>
            <a:avLst/>
            <a:gdLst>
              <a:gd name="T0" fmla="*/ 2147483647 w 228"/>
              <a:gd name="T1" fmla="*/ 0 h 726"/>
              <a:gd name="T2" fmla="*/ 0 w 228"/>
              <a:gd name="T3" fmla="*/ 2147483647 h 726"/>
              <a:gd name="T4" fmla="*/ 0 60000 65536"/>
              <a:gd name="T5" fmla="*/ 0 60000 65536"/>
              <a:gd name="T6" fmla="*/ 0 w 228"/>
              <a:gd name="T7" fmla="*/ 0 h 726"/>
              <a:gd name="T8" fmla="*/ 228 w 228"/>
              <a:gd name="T9" fmla="*/ 726 h 72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28" h="726">
                <a:moveTo>
                  <a:pt x="228" y="0"/>
                </a:moveTo>
                <a:lnTo>
                  <a:pt x="0" y="726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774826" y="217488"/>
            <a:ext cx="28813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3600" b="0" dirty="0">
                <a:solidFill>
                  <a:schemeClr val="accent2"/>
                </a:solidFill>
              </a:rPr>
              <a:t>Задача № 8</a:t>
            </a:r>
          </a:p>
        </p:txBody>
      </p:sp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4367214" y="3429000"/>
            <a:ext cx="9366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3600">
                <a:solidFill>
                  <a:srgbClr val="000000"/>
                </a:solidFill>
              </a:rPr>
              <a:t>А</a:t>
            </a: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5591175" y="188913"/>
            <a:ext cx="4333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3600">
                <a:solidFill>
                  <a:srgbClr val="000000"/>
                </a:solidFill>
              </a:rPr>
              <a:t>В</a:t>
            </a:r>
          </a:p>
        </p:txBody>
      </p:sp>
      <p:sp>
        <p:nvSpPr>
          <p:cNvPr id="25606" name="Rectangle 7"/>
          <p:cNvSpPr>
            <a:spLocks noChangeArrowheads="1"/>
          </p:cNvSpPr>
          <p:nvPr/>
        </p:nvSpPr>
        <p:spPr bwMode="auto">
          <a:xfrm>
            <a:off x="7680325" y="3429000"/>
            <a:ext cx="83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3600">
                <a:solidFill>
                  <a:srgbClr val="000000"/>
                </a:solidFill>
              </a:rPr>
              <a:t>С</a:t>
            </a:r>
          </a:p>
        </p:txBody>
      </p:sp>
      <p:sp>
        <p:nvSpPr>
          <p:cNvPr id="25607" name="Freeform 9"/>
          <p:cNvSpPr>
            <a:spLocks/>
          </p:cNvSpPr>
          <p:nvPr/>
        </p:nvSpPr>
        <p:spPr bwMode="auto">
          <a:xfrm>
            <a:off x="4440238" y="333375"/>
            <a:ext cx="3465512" cy="3024188"/>
          </a:xfrm>
          <a:custGeom>
            <a:avLst/>
            <a:gdLst>
              <a:gd name="T0" fmla="*/ 0 w 2229"/>
              <a:gd name="T1" fmla="*/ 2147483647 h 1860"/>
              <a:gd name="T2" fmla="*/ 2147483647 w 2229"/>
              <a:gd name="T3" fmla="*/ 2147483647 h 1860"/>
              <a:gd name="T4" fmla="*/ 2147483647 w 2229"/>
              <a:gd name="T5" fmla="*/ 0 h 1860"/>
              <a:gd name="T6" fmla="*/ 0 w 2229"/>
              <a:gd name="T7" fmla="*/ 2147483647 h 1860"/>
              <a:gd name="T8" fmla="*/ 0 60000 65536"/>
              <a:gd name="T9" fmla="*/ 0 60000 65536"/>
              <a:gd name="T10" fmla="*/ 0 60000 65536"/>
              <a:gd name="T11" fmla="*/ 0 60000 65536"/>
              <a:gd name="T12" fmla="*/ 0 w 2229"/>
              <a:gd name="T13" fmla="*/ 0 h 1860"/>
              <a:gd name="T14" fmla="*/ 2229 w 2229"/>
              <a:gd name="T15" fmla="*/ 1860 h 18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29" h="1860">
                <a:moveTo>
                  <a:pt x="0" y="1860"/>
                </a:moveTo>
                <a:lnTo>
                  <a:pt x="2229" y="1847"/>
                </a:lnTo>
                <a:lnTo>
                  <a:pt x="589" y="0"/>
                </a:lnTo>
                <a:lnTo>
                  <a:pt x="0" y="1860"/>
                </a:lnTo>
                <a:close/>
              </a:path>
            </a:pathLst>
          </a:custGeom>
          <a:noFill/>
          <a:ln w="38100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5608" name="Freeform 10"/>
          <p:cNvSpPr>
            <a:spLocks/>
          </p:cNvSpPr>
          <p:nvPr/>
        </p:nvSpPr>
        <p:spPr bwMode="auto">
          <a:xfrm>
            <a:off x="3216276" y="3357563"/>
            <a:ext cx="1223963" cy="11112"/>
          </a:xfrm>
          <a:custGeom>
            <a:avLst/>
            <a:gdLst>
              <a:gd name="T0" fmla="*/ 2147483647 w 771"/>
              <a:gd name="T1" fmla="*/ 0 h 7"/>
              <a:gd name="T2" fmla="*/ 0 w 771"/>
              <a:gd name="T3" fmla="*/ 2147483647 h 7"/>
              <a:gd name="T4" fmla="*/ 0 60000 65536"/>
              <a:gd name="T5" fmla="*/ 0 60000 65536"/>
              <a:gd name="T6" fmla="*/ 0 w 771"/>
              <a:gd name="T7" fmla="*/ 0 h 7"/>
              <a:gd name="T8" fmla="*/ 771 w 771"/>
              <a:gd name="T9" fmla="*/ 7 h 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71" h="7">
                <a:moveTo>
                  <a:pt x="771" y="0"/>
                </a:moveTo>
                <a:lnTo>
                  <a:pt x="0" y="7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5609" name="Rectangle 12"/>
          <p:cNvSpPr>
            <a:spLocks noChangeArrowheads="1"/>
          </p:cNvSpPr>
          <p:nvPr/>
        </p:nvSpPr>
        <p:spPr bwMode="auto">
          <a:xfrm>
            <a:off x="2640013" y="3357563"/>
            <a:ext cx="7667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ru-RU" sz="3600">
                <a:solidFill>
                  <a:srgbClr val="000000"/>
                </a:solidFill>
              </a:rPr>
              <a:t>D</a:t>
            </a:r>
            <a:endParaRPr lang="ru-RU" altLang="ru-RU" sz="3600">
              <a:solidFill>
                <a:srgbClr val="000000"/>
              </a:solidFill>
            </a:endParaRPr>
          </a:p>
        </p:txBody>
      </p:sp>
      <p:sp>
        <p:nvSpPr>
          <p:cNvPr id="25610" name="Rectangle 13"/>
          <p:cNvSpPr>
            <a:spLocks noChangeArrowheads="1"/>
          </p:cNvSpPr>
          <p:nvPr/>
        </p:nvSpPr>
        <p:spPr bwMode="auto">
          <a:xfrm>
            <a:off x="4151313" y="4149725"/>
            <a:ext cx="7921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ru-RU" sz="3600">
                <a:solidFill>
                  <a:srgbClr val="000000"/>
                </a:solidFill>
              </a:rPr>
              <a:t>K</a:t>
            </a:r>
            <a:endParaRPr lang="ru-RU" altLang="ru-RU" sz="3600">
              <a:solidFill>
                <a:srgbClr val="000000"/>
              </a:solidFill>
            </a:endParaRPr>
          </a:p>
        </p:txBody>
      </p:sp>
      <p:sp>
        <p:nvSpPr>
          <p:cNvPr id="25611" name="Rectangle 15"/>
          <p:cNvSpPr>
            <a:spLocks noChangeArrowheads="1"/>
          </p:cNvSpPr>
          <p:nvPr/>
        </p:nvSpPr>
        <p:spPr bwMode="auto">
          <a:xfrm>
            <a:off x="5087938" y="731838"/>
            <a:ext cx="10080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ru-RU" sz="3600">
                <a:solidFill>
                  <a:srgbClr val="000000"/>
                </a:solidFill>
              </a:rPr>
              <a:t>64</a:t>
            </a:r>
            <a:r>
              <a:rPr lang="en-US" altLang="ru-RU" sz="3600" baseline="30000">
                <a:solidFill>
                  <a:srgbClr val="000000"/>
                </a:solidFill>
              </a:rPr>
              <a:t>0</a:t>
            </a:r>
            <a:endParaRPr lang="ru-RU" altLang="ru-RU" sz="3600" baseline="30000">
              <a:solidFill>
                <a:srgbClr val="000000"/>
              </a:solidFill>
            </a:endParaRPr>
          </a:p>
        </p:txBody>
      </p:sp>
      <p:sp>
        <p:nvSpPr>
          <p:cNvPr id="25612" name="Rectangle 16"/>
          <p:cNvSpPr>
            <a:spLocks noChangeArrowheads="1"/>
          </p:cNvSpPr>
          <p:nvPr/>
        </p:nvSpPr>
        <p:spPr bwMode="auto">
          <a:xfrm>
            <a:off x="6743701" y="2781300"/>
            <a:ext cx="720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3600" i="0">
                <a:solidFill>
                  <a:srgbClr val="000000"/>
                </a:solidFill>
              </a:rPr>
              <a:t>?</a:t>
            </a:r>
            <a:endParaRPr lang="ru-RU" altLang="ru-RU" sz="3600" i="0" baseline="30000">
              <a:solidFill>
                <a:srgbClr val="000000"/>
              </a:solidFill>
            </a:endParaRPr>
          </a:p>
        </p:txBody>
      </p:sp>
      <p:sp>
        <p:nvSpPr>
          <p:cNvPr id="25613" name="Rectangle 25"/>
          <p:cNvSpPr>
            <a:spLocks noChangeArrowheads="1"/>
          </p:cNvSpPr>
          <p:nvPr/>
        </p:nvSpPr>
        <p:spPr bwMode="auto">
          <a:xfrm>
            <a:off x="3302001" y="3429000"/>
            <a:ext cx="10080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ru-RU" sz="3600" i="0">
                <a:solidFill>
                  <a:srgbClr val="000000"/>
                </a:solidFill>
                <a:latin typeface="Univers"/>
              </a:rPr>
              <a:t> </a:t>
            </a:r>
            <a:r>
              <a:rPr lang="en-US" altLang="ru-RU" sz="3600">
                <a:solidFill>
                  <a:srgbClr val="000000"/>
                </a:solidFill>
              </a:rPr>
              <a:t>70</a:t>
            </a:r>
            <a:endParaRPr lang="ru-RU" altLang="ru-RU" sz="2400">
              <a:solidFill>
                <a:srgbClr val="000000"/>
              </a:solidFill>
            </a:endParaRPr>
          </a:p>
        </p:txBody>
      </p:sp>
      <p:sp>
        <p:nvSpPr>
          <p:cNvPr id="25614" name="Rectangle 26"/>
          <p:cNvSpPr>
            <a:spLocks noChangeArrowheads="1"/>
          </p:cNvSpPr>
          <p:nvPr/>
        </p:nvSpPr>
        <p:spPr bwMode="auto">
          <a:xfrm>
            <a:off x="3881438" y="3429000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ru-RU" sz="2400">
                <a:solidFill>
                  <a:srgbClr val="000000"/>
                </a:solidFill>
              </a:rPr>
              <a:t>0</a:t>
            </a:r>
            <a:endParaRPr lang="ru-RU" altLang="ru-RU" sz="2400">
              <a:solidFill>
                <a:srgbClr val="000000"/>
              </a:solidFill>
            </a:endParaRPr>
          </a:p>
        </p:txBody>
      </p:sp>
      <p:sp>
        <p:nvSpPr>
          <p:cNvPr id="25615" name="Arc 27"/>
          <p:cNvSpPr>
            <a:spLocks/>
          </p:cNvSpPr>
          <p:nvPr/>
        </p:nvSpPr>
        <p:spPr bwMode="auto">
          <a:xfrm flipH="1">
            <a:off x="7104064" y="2708275"/>
            <a:ext cx="287337" cy="64928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5616" name="Rectangle 48"/>
          <p:cNvSpPr>
            <a:spLocks noChangeArrowheads="1"/>
          </p:cNvSpPr>
          <p:nvPr/>
        </p:nvSpPr>
        <p:spPr bwMode="auto">
          <a:xfrm>
            <a:off x="4595814" y="5000626"/>
            <a:ext cx="1285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4000" b="0">
                <a:sym typeface="Symbol" panose="05050102010706020507" pitchFamily="18" charset="2"/>
              </a:rPr>
              <a:t></a:t>
            </a:r>
            <a:r>
              <a:rPr lang="en-US" altLang="ru-RU" sz="4000" b="0"/>
              <a:t>C</a:t>
            </a:r>
            <a:r>
              <a:rPr lang="ru-RU" altLang="ru-RU" sz="4000" b="0"/>
              <a:t>=</a:t>
            </a:r>
            <a:endParaRPr lang="ru-RU" altLang="ru-RU" sz="4000" b="0">
              <a:sym typeface="Symbol" panose="05050102010706020507" pitchFamily="18" charset="2"/>
            </a:endParaRPr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5738813" y="5000626"/>
            <a:ext cx="1143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ru-RU" sz="4000">
                <a:sym typeface="Symbol" panose="05050102010706020507" pitchFamily="18" charset="2"/>
              </a:rPr>
              <a:t>46</a:t>
            </a:r>
            <a:r>
              <a:rPr lang="ru-RU" altLang="ru-RU" sz="4000">
                <a:sym typeface="Symbol" panose="05050102010706020507" pitchFamily="18" charset="2"/>
              </a:rPr>
              <a:t></a:t>
            </a:r>
          </a:p>
        </p:txBody>
      </p:sp>
    </p:spTree>
    <p:extLst>
      <p:ext uri="{BB962C8B-B14F-4D97-AF65-F5344CB8AC3E}">
        <p14:creationId xmlns:p14="http://schemas.microsoft.com/office/powerpoint/2010/main" val="28979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5"/>
          <p:cNvGrpSpPr>
            <a:grpSpLocks/>
          </p:cNvGrpSpPr>
          <p:nvPr/>
        </p:nvGrpSpPr>
        <p:grpSpPr bwMode="auto">
          <a:xfrm>
            <a:off x="2765426" y="436563"/>
            <a:ext cx="2163763" cy="3357562"/>
            <a:chOff x="226" y="521"/>
            <a:chExt cx="2825" cy="3900"/>
          </a:xfrm>
        </p:grpSpPr>
        <p:sp>
          <p:nvSpPr>
            <p:cNvPr id="24613" name="Line 6"/>
            <p:cNvSpPr>
              <a:spLocks noChangeShapeType="1"/>
            </p:cNvSpPr>
            <p:nvPr/>
          </p:nvSpPr>
          <p:spPr bwMode="auto">
            <a:xfrm>
              <a:off x="612" y="799"/>
              <a:ext cx="0" cy="31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14" name="Line 7"/>
            <p:cNvSpPr>
              <a:spLocks noChangeShapeType="1"/>
            </p:cNvSpPr>
            <p:nvPr/>
          </p:nvSpPr>
          <p:spPr bwMode="auto">
            <a:xfrm>
              <a:off x="612" y="799"/>
              <a:ext cx="1814" cy="31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15" name="Line 8"/>
            <p:cNvSpPr>
              <a:spLocks noChangeShapeType="1"/>
            </p:cNvSpPr>
            <p:nvPr/>
          </p:nvSpPr>
          <p:spPr bwMode="auto">
            <a:xfrm>
              <a:off x="612" y="3974"/>
              <a:ext cx="181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16" name="Text Box 9"/>
            <p:cNvSpPr txBox="1">
              <a:spLocks noChangeArrowheads="1"/>
            </p:cNvSpPr>
            <p:nvPr/>
          </p:nvSpPr>
          <p:spPr bwMode="auto">
            <a:xfrm>
              <a:off x="259" y="521"/>
              <a:ext cx="241" cy="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3200" b="1"/>
            </a:p>
          </p:txBody>
        </p:sp>
        <p:sp>
          <p:nvSpPr>
            <p:cNvPr id="24617" name="Text Box 10"/>
            <p:cNvSpPr txBox="1">
              <a:spLocks noChangeArrowheads="1"/>
            </p:cNvSpPr>
            <p:nvPr/>
          </p:nvSpPr>
          <p:spPr bwMode="auto">
            <a:xfrm>
              <a:off x="226" y="3748"/>
              <a:ext cx="240" cy="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3200" b="1"/>
            </a:p>
          </p:txBody>
        </p:sp>
        <p:sp>
          <p:nvSpPr>
            <p:cNvPr id="24618" name="Text Box 11"/>
            <p:cNvSpPr txBox="1">
              <a:spLocks noChangeArrowheads="1"/>
            </p:cNvSpPr>
            <p:nvPr/>
          </p:nvSpPr>
          <p:spPr bwMode="auto">
            <a:xfrm>
              <a:off x="2427" y="3748"/>
              <a:ext cx="624" cy="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3200" b="1"/>
                <a:t>В</a:t>
              </a:r>
            </a:p>
          </p:txBody>
        </p:sp>
        <p:sp>
          <p:nvSpPr>
            <p:cNvPr id="24619" name="Rectangle 12"/>
            <p:cNvSpPr>
              <a:spLocks noChangeArrowheads="1"/>
            </p:cNvSpPr>
            <p:nvPr/>
          </p:nvSpPr>
          <p:spPr bwMode="auto">
            <a:xfrm>
              <a:off x="612" y="3793"/>
              <a:ext cx="181" cy="16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4579" name="Text Box 14"/>
          <p:cNvSpPr txBox="1">
            <a:spLocks noChangeArrowheads="1"/>
          </p:cNvSpPr>
          <p:nvPr/>
        </p:nvSpPr>
        <p:spPr bwMode="auto">
          <a:xfrm>
            <a:off x="2495550" y="3138489"/>
            <a:ext cx="4778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/>
              <a:t>С</a:t>
            </a:r>
          </a:p>
        </p:txBody>
      </p:sp>
      <p:sp>
        <p:nvSpPr>
          <p:cNvPr id="24580" name="Text Box 20"/>
          <p:cNvSpPr txBox="1">
            <a:spLocks noChangeArrowheads="1"/>
          </p:cNvSpPr>
          <p:nvPr/>
        </p:nvSpPr>
        <p:spPr bwMode="auto">
          <a:xfrm>
            <a:off x="4498975" y="804864"/>
            <a:ext cx="1506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/>
              <a:t>АВ=?</a:t>
            </a:r>
          </a:p>
        </p:txBody>
      </p:sp>
      <p:sp>
        <p:nvSpPr>
          <p:cNvPr id="24581" name="Text Box 26"/>
          <p:cNvSpPr txBox="1">
            <a:spLocks noChangeArrowheads="1"/>
          </p:cNvSpPr>
          <p:nvPr/>
        </p:nvSpPr>
        <p:spPr bwMode="auto">
          <a:xfrm rot="-6480292">
            <a:off x="2166522" y="6798308"/>
            <a:ext cx="677108" cy="92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z="3200" b="1"/>
          </a:p>
        </p:txBody>
      </p:sp>
      <p:sp>
        <p:nvSpPr>
          <p:cNvPr id="24582" name="Text Box 32"/>
          <p:cNvSpPr txBox="1">
            <a:spLocks noChangeArrowheads="1"/>
          </p:cNvSpPr>
          <p:nvPr/>
        </p:nvSpPr>
        <p:spPr bwMode="auto">
          <a:xfrm>
            <a:off x="2351089" y="6338888"/>
            <a:ext cx="4206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/>
              <a:t>Р</a:t>
            </a:r>
          </a:p>
        </p:txBody>
      </p:sp>
      <p:sp>
        <p:nvSpPr>
          <p:cNvPr id="24583" name="Text Box 34"/>
          <p:cNvSpPr txBox="1">
            <a:spLocks noChangeArrowheads="1"/>
          </p:cNvSpPr>
          <p:nvPr/>
        </p:nvSpPr>
        <p:spPr bwMode="auto">
          <a:xfrm>
            <a:off x="5087939" y="3644901"/>
            <a:ext cx="441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800" b="1">
                <a:cs typeface="Arial" panose="020B0604020202020204" pitchFamily="34" charset="0"/>
              </a:rPr>
              <a:t>R</a:t>
            </a:r>
          </a:p>
        </p:txBody>
      </p:sp>
      <p:grpSp>
        <p:nvGrpSpPr>
          <p:cNvPr id="24584" name="Group 63"/>
          <p:cNvGrpSpPr>
            <a:grpSpLocks/>
          </p:cNvGrpSpPr>
          <p:nvPr/>
        </p:nvGrpSpPr>
        <p:grpSpPr bwMode="auto">
          <a:xfrm>
            <a:off x="2357439" y="4291014"/>
            <a:ext cx="4079875" cy="1831975"/>
            <a:chOff x="525" y="2703"/>
            <a:chExt cx="2570" cy="1154"/>
          </a:xfrm>
        </p:grpSpPr>
        <p:sp>
          <p:nvSpPr>
            <p:cNvPr id="24605" name="Line 23"/>
            <p:cNvSpPr>
              <a:spLocks noChangeShapeType="1"/>
            </p:cNvSpPr>
            <p:nvPr/>
          </p:nvSpPr>
          <p:spPr bwMode="auto">
            <a:xfrm rot="-6584747">
              <a:off x="1736" y="2784"/>
              <a:ext cx="0" cy="210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06" name="Line 24"/>
            <p:cNvSpPr>
              <a:spLocks noChangeShapeType="1"/>
            </p:cNvSpPr>
            <p:nvPr/>
          </p:nvSpPr>
          <p:spPr bwMode="auto">
            <a:xfrm rot="-6584748">
              <a:off x="1124" y="2325"/>
              <a:ext cx="933" cy="21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07" name="Line 25"/>
            <p:cNvSpPr>
              <a:spLocks noChangeShapeType="1"/>
            </p:cNvSpPr>
            <p:nvPr/>
          </p:nvSpPr>
          <p:spPr bwMode="auto">
            <a:xfrm rot="17705439" flipH="1">
              <a:off x="2228" y="2711"/>
              <a:ext cx="668" cy="6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08" name="Text Box 27"/>
            <p:cNvSpPr txBox="1">
              <a:spLocks noChangeArrowheads="1"/>
            </p:cNvSpPr>
            <p:nvPr/>
          </p:nvSpPr>
          <p:spPr bwMode="auto">
            <a:xfrm rot="15119708">
              <a:off x="2423" y="3566"/>
              <a:ext cx="4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3200" b="1"/>
            </a:p>
          </p:txBody>
        </p:sp>
        <p:sp>
          <p:nvSpPr>
            <p:cNvPr id="24609" name="Rectangle 29"/>
            <p:cNvSpPr>
              <a:spLocks noChangeArrowheads="1"/>
            </p:cNvSpPr>
            <p:nvPr/>
          </p:nvSpPr>
          <p:spPr bwMode="auto">
            <a:xfrm rot="-6533179">
              <a:off x="2600" y="3398"/>
              <a:ext cx="96" cy="11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4610" name="Text Box 35"/>
            <p:cNvSpPr txBox="1">
              <a:spLocks noChangeArrowheads="1"/>
            </p:cNvSpPr>
            <p:nvPr/>
          </p:nvSpPr>
          <p:spPr bwMode="auto">
            <a:xfrm>
              <a:off x="2747" y="3337"/>
              <a:ext cx="26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2800" b="1">
                  <a:cs typeface="Arial" panose="020B0604020202020204" pitchFamily="34" charset="0"/>
                </a:rPr>
                <a:t>S</a:t>
              </a:r>
            </a:p>
          </p:txBody>
        </p:sp>
        <p:sp>
          <p:nvSpPr>
            <p:cNvPr id="24611" name="Text Box 36"/>
            <p:cNvSpPr txBox="1">
              <a:spLocks noChangeArrowheads="1"/>
            </p:cNvSpPr>
            <p:nvPr/>
          </p:nvSpPr>
          <p:spPr bwMode="auto">
            <a:xfrm>
              <a:off x="2550" y="2835"/>
              <a:ext cx="54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000" b="1"/>
                <a:t>4,2см</a:t>
              </a:r>
            </a:p>
          </p:txBody>
        </p:sp>
        <p:sp>
          <p:nvSpPr>
            <p:cNvPr id="24612" name="Text Box 37"/>
            <p:cNvSpPr txBox="1">
              <a:spLocks noChangeArrowheads="1"/>
            </p:cNvSpPr>
            <p:nvPr/>
          </p:nvSpPr>
          <p:spPr bwMode="auto">
            <a:xfrm rot="-2847149">
              <a:off x="1325" y="3107"/>
              <a:ext cx="54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000" b="1"/>
                <a:t>8,4см</a:t>
              </a:r>
            </a:p>
          </p:txBody>
        </p:sp>
      </p:grpSp>
      <p:sp>
        <p:nvSpPr>
          <p:cNvPr id="24585" name="Text Box 39"/>
          <p:cNvSpPr txBox="1">
            <a:spLocks noChangeArrowheads="1"/>
          </p:cNvSpPr>
          <p:nvPr/>
        </p:nvSpPr>
        <p:spPr bwMode="auto">
          <a:xfrm>
            <a:off x="2116138" y="3951288"/>
            <a:ext cx="21133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dirty="0" smtClean="0"/>
              <a:t>Задача №10.</a:t>
            </a:r>
            <a:endParaRPr lang="ru-RU" altLang="ru-RU" sz="2400" b="1" dirty="0"/>
          </a:p>
        </p:txBody>
      </p:sp>
      <p:sp>
        <p:nvSpPr>
          <p:cNvPr id="24586" name="Text Box 43"/>
          <p:cNvSpPr txBox="1">
            <a:spLocks noChangeArrowheads="1"/>
          </p:cNvSpPr>
          <p:nvPr/>
        </p:nvSpPr>
        <p:spPr bwMode="auto">
          <a:xfrm>
            <a:off x="7156451" y="4332288"/>
            <a:ext cx="9445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/>
              <a:t> Р=?</a:t>
            </a:r>
          </a:p>
        </p:txBody>
      </p:sp>
      <p:sp>
        <p:nvSpPr>
          <p:cNvPr id="24587" name="Text Box 44"/>
          <p:cNvSpPr txBox="1">
            <a:spLocks noChangeArrowheads="1"/>
          </p:cNvSpPr>
          <p:nvPr/>
        </p:nvSpPr>
        <p:spPr bwMode="auto">
          <a:xfrm>
            <a:off x="7156450" y="5053013"/>
            <a:ext cx="965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/>
              <a:t> </a:t>
            </a:r>
            <a:r>
              <a:rPr lang="en-US" altLang="ru-RU" sz="2800" b="1">
                <a:cs typeface="Arial" panose="020B0604020202020204" pitchFamily="34" charset="0"/>
              </a:rPr>
              <a:t>R</a:t>
            </a:r>
            <a:r>
              <a:rPr lang="ru-RU" altLang="ru-RU" sz="2800" b="1"/>
              <a:t>=?</a:t>
            </a:r>
          </a:p>
        </p:txBody>
      </p:sp>
      <p:sp>
        <p:nvSpPr>
          <p:cNvPr id="24588" name="Text Box 50"/>
          <p:cNvSpPr txBox="1">
            <a:spLocks noChangeArrowheads="1"/>
          </p:cNvSpPr>
          <p:nvPr/>
        </p:nvSpPr>
        <p:spPr bwMode="auto">
          <a:xfrm>
            <a:off x="8380413" y="6276976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800" b="1"/>
          </a:p>
        </p:txBody>
      </p:sp>
      <p:grpSp>
        <p:nvGrpSpPr>
          <p:cNvPr id="24589" name="Group 51"/>
          <p:cNvGrpSpPr>
            <a:grpSpLocks/>
          </p:cNvGrpSpPr>
          <p:nvPr/>
        </p:nvGrpSpPr>
        <p:grpSpPr bwMode="auto">
          <a:xfrm>
            <a:off x="6959601" y="4508500"/>
            <a:ext cx="288925" cy="215900"/>
            <a:chOff x="3424" y="1117"/>
            <a:chExt cx="182" cy="136"/>
          </a:xfrm>
        </p:grpSpPr>
        <p:sp>
          <p:nvSpPr>
            <p:cNvPr id="24603" name="Line 52"/>
            <p:cNvSpPr>
              <a:spLocks noChangeShapeType="1"/>
            </p:cNvSpPr>
            <p:nvPr/>
          </p:nvSpPr>
          <p:spPr bwMode="auto">
            <a:xfrm flipH="1">
              <a:off x="3424" y="1117"/>
              <a:ext cx="91" cy="1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04" name="Line 53"/>
            <p:cNvSpPr>
              <a:spLocks noChangeShapeType="1"/>
            </p:cNvSpPr>
            <p:nvPr/>
          </p:nvSpPr>
          <p:spPr bwMode="auto">
            <a:xfrm>
              <a:off x="3424" y="1253"/>
              <a:ext cx="18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4590" name="Group 54"/>
          <p:cNvGrpSpPr>
            <a:grpSpLocks/>
          </p:cNvGrpSpPr>
          <p:nvPr/>
        </p:nvGrpSpPr>
        <p:grpSpPr bwMode="auto">
          <a:xfrm>
            <a:off x="7032626" y="5229225"/>
            <a:ext cx="288925" cy="215900"/>
            <a:chOff x="3424" y="1117"/>
            <a:chExt cx="182" cy="136"/>
          </a:xfrm>
        </p:grpSpPr>
        <p:sp>
          <p:nvSpPr>
            <p:cNvPr id="24601" name="Line 55"/>
            <p:cNvSpPr>
              <a:spLocks noChangeShapeType="1"/>
            </p:cNvSpPr>
            <p:nvPr/>
          </p:nvSpPr>
          <p:spPr bwMode="auto">
            <a:xfrm flipH="1">
              <a:off x="3424" y="1117"/>
              <a:ext cx="91" cy="1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02" name="Line 56"/>
            <p:cNvSpPr>
              <a:spLocks noChangeShapeType="1"/>
            </p:cNvSpPr>
            <p:nvPr/>
          </p:nvSpPr>
          <p:spPr bwMode="auto">
            <a:xfrm>
              <a:off x="3424" y="1253"/>
              <a:ext cx="18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4591" name="Group 59"/>
          <p:cNvGrpSpPr>
            <a:grpSpLocks/>
          </p:cNvGrpSpPr>
          <p:nvPr/>
        </p:nvGrpSpPr>
        <p:grpSpPr bwMode="auto">
          <a:xfrm>
            <a:off x="629436" y="351085"/>
            <a:ext cx="3444876" cy="3017924"/>
            <a:chOff x="-566" y="164"/>
            <a:chExt cx="2170" cy="2013"/>
          </a:xfrm>
        </p:grpSpPr>
        <p:sp>
          <p:nvSpPr>
            <p:cNvPr id="24595" name="Text Box 13"/>
            <p:cNvSpPr txBox="1">
              <a:spLocks noChangeArrowheads="1"/>
            </p:cNvSpPr>
            <p:nvPr/>
          </p:nvSpPr>
          <p:spPr bwMode="auto">
            <a:xfrm>
              <a:off x="657" y="164"/>
              <a:ext cx="303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3200" b="1"/>
                <a:t>А</a:t>
              </a:r>
            </a:p>
          </p:txBody>
        </p:sp>
        <p:sp>
          <p:nvSpPr>
            <p:cNvPr id="24596" name="Text Box 19"/>
            <p:cNvSpPr txBox="1">
              <a:spLocks noChangeArrowheads="1"/>
            </p:cNvSpPr>
            <p:nvPr/>
          </p:nvSpPr>
          <p:spPr bwMode="auto">
            <a:xfrm>
              <a:off x="-566" y="176"/>
              <a:ext cx="2116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400" b="1" dirty="0" smtClean="0"/>
                <a:t>Задача №9.</a:t>
              </a:r>
              <a:endParaRPr lang="ru-RU" altLang="ru-RU" sz="2400" b="1" dirty="0"/>
            </a:p>
          </p:txBody>
        </p:sp>
        <p:grpSp>
          <p:nvGrpSpPr>
            <p:cNvPr id="24597" name="Group 58"/>
            <p:cNvGrpSpPr>
              <a:grpSpLocks/>
            </p:cNvGrpSpPr>
            <p:nvPr/>
          </p:nvGrpSpPr>
          <p:grpSpPr bwMode="auto">
            <a:xfrm>
              <a:off x="930" y="799"/>
              <a:ext cx="674" cy="1378"/>
              <a:chOff x="930" y="799"/>
              <a:chExt cx="674" cy="1378"/>
            </a:xfrm>
          </p:grpSpPr>
          <p:sp>
            <p:nvSpPr>
              <p:cNvPr id="24598" name="Text Box 16"/>
              <p:cNvSpPr txBox="1">
                <a:spLocks noChangeArrowheads="1"/>
              </p:cNvSpPr>
              <p:nvPr/>
            </p:nvSpPr>
            <p:spPr bwMode="auto">
              <a:xfrm>
                <a:off x="930" y="947"/>
                <a:ext cx="361" cy="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ru-RU" altLang="ru-RU" sz="2000" b="1"/>
                  <a:t>30</a:t>
                </a:r>
                <a:r>
                  <a:rPr lang="en-US" altLang="ru-RU" sz="2000" b="1">
                    <a:cs typeface="Arial" panose="020B0604020202020204" pitchFamily="34" charset="0"/>
                  </a:rPr>
                  <a:t>°</a:t>
                </a:r>
              </a:p>
            </p:txBody>
          </p:sp>
          <p:sp>
            <p:nvSpPr>
              <p:cNvPr id="24599" name="Text Box 17"/>
              <p:cNvSpPr txBox="1">
                <a:spLocks noChangeArrowheads="1"/>
              </p:cNvSpPr>
              <p:nvPr/>
            </p:nvSpPr>
            <p:spPr bwMode="auto">
              <a:xfrm>
                <a:off x="1189" y="1910"/>
                <a:ext cx="415" cy="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ru-RU" altLang="ru-RU" sz="2000" b="1"/>
                  <a:t>4см</a:t>
                </a:r>
              </a:p>
            </p:txBody>
          </p:sp>
          <p:sp>
            <p:nvSpPr>
              <p:cNvPr id="24600" name="Arc 57"/>
              <p:cNvSpPr>
                <a:spLocks/>
              </p:cNvSpPr>
              <p:nvPr/>
            </p:nvSpPr>
            <p:spPr bwMode="auto">
              <a:xfrm flipV="1">
                <a:off x="975" y="799"/>
                <a:ext cx="181" cy="4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41" name="Text Box 20"/>
          <p:cNvSpPr txBox="1">
            <a:spLocks noChangeArrowheads="1"/>
          </p:cNvSpPr>
          <p:nvPr/>
        </p:nvSpPr>
        <p:spPr bwMode="auto">
          <a:xfrm>
            <a:off x="6553200" y="1676401"/>
            <a:ext cx="1506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/>
              <a:t>АВ=8</a:t>
            </a:r>
          </a:p>
        </p:txBody>
      </p:sp>
      <p:sp>
        <p:nvSpPr>
          <p:cNvPr id="42" name="Text Box 43"/>
          <p:cNvSpPr txBox="1">
            <a:spLocks noChangeArrowheads="1"/>
          </p:cNvSpPr>
          <p:nvPr/>
        </p:nvSpPr>
        <p:spPr bwMode="auto">
          <a:xfrm>
            <a:off x="8763001" y="4384676"/>
            <a:ext cx="1254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/>
              <a:t> Р=30</a:t>
            </a:r>
            <a:r>
              <a:rPr lang="ru-RU" altLang="ru-RU" sz="2800" b="1" i="1" baseline="30000">
                <a:latin typeface="Times New Roman" panose="02020603050405020304" pitchFamily="18" charset="0"/>
              </a:rPr>
              <a:t>0</a:t>
            </a:r>
            <a:endParaRPr lang="ru-RU" altLang="ru-RU" sz="2800" b="1"/>
          </a:p>
        </p:txBody>
      </p:sp>
      <p:sp>
        <p:nvSpPr>
          <p:cNvPr id="43" name="Text Box 44"/>
          <p:cNvSpPr txBox="1">
            <a:spLocks noChangeArrowheads="1"/>
          </p:cNvSpPr>
          <p:nvPr/>
        </p:nvSpPr>
        <p:spPr bwMode="auto">
          <a:xfrm>
            <a:off x="8763001" y="5105401"/>
            <a:ext cx="1274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/>
              <a:t> </a:t>
            </a:r>
            <a:r>
              <a:rPr lang="en-US" altLang="ru-RU" sz="2800" b="1">
                <a:cs typeface="Arial" panose="020B0604020202020204" pitchFamily="34" charset="0"/>
              </a:rPr>
              <a:t>R</a:t>
            </a:r>
            <a:r>
              <a:rPr lang="ru-RU" altLang="ru-RU" sz="2800" b="1"/>
              <a:t>=60</a:t>
            </a:r>
            <a:r>
              <a:rPr lang="ru-RU" altLang="ru-RU" sz="2800" b="1" i="1" baseline="30000">
                <a:latin typeface="Times New Roman" panose="02020603050405020304" pitchFamily="18" charset="0"/>
              </a:rPr>
              <a:t>0</a:t>
            </a:r>
            <a:endParaRPr lang="ru-RU" altLang="ru-RU" sz="2800" b="1"/>
          </a:p>
        </p:txBody>
      </p:sp>
    </p:spTree>
    <p:extLst>
      <p:ext uri="{BB962C8B-B14F-4D97-AF65-F5344CB8AC3E}">
        <p14:creationId xmlns:p14="http://schemas.microsoft.com/office/powerpoint/2010/main" val="396697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743200" y="762001"/>
            <a:ext cx="6464300" cy="3376613"/>
            <a:chOff x="720" y="1632"/>
            <a:chExt cx="3342" cy="1939"/>
          </a:xfrm>
        </p:grpSpPr>
        <p:sp>
          <p:nvSpPr>
            <p:cNvPr id="25606" name="AutoShape 3"/>
            <p:cNvSpPr>
              <a:spLocks noChangeArrowheads="1"/>
            </p:cNvSpPr>
            <p:nvPr/>
          </p:nvSpPr>
          <p:spPr bwMode="auto">
            <a:xfrm flipH="1">
              <a:off x="1104" y="1968"/>
              <a:ext cx="2640" cy="1344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25607" name="Group 4"/>
            <p:cNvGrpSpPr>
              <a:grpSpLocks/>
            </p:cNvGrpSpPr>
            <p:nvPr/>
          </p:nvGrpSpPr>
          <p:grpSpPr bwMode="auto">
            <a:xfrm>
              <a:off x="720" y="1632"/>
              <a:ext cx="3342" cy="1939"/>
              <a:chOff x="720" y="1632"/>
              <a:chExt cx="3342" cy="1939"/>
            </a:xfrm>
          </p:grpSpPr>
          <p:sp>
            <p:nvSpPr>
              <p:cNvPr id="25608" name="Rectangle 5"/>
              <p:cNvSpPr>
                <a:spLocks noChangeArrowheads="1"/>
              </p:cNvSpPr>
              <p:nvPr/>
            </p:nvSpPr>
            <p:spPr bwMode="auto">
              <a:xfrm rot="20009389">
                <a:off x="2102" y="2221"/>
                <a:ext cx="671" cy="2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ru-RU" altLang="ru-RU" sz="2400" b="1" i="1"/>
                  <a:t>15см</a:t>
                </a:r>
              </a:p>
            </p:txBody>
          </p:sp>
          <p:sp>
            <p:nvSpPr>
              <p:cNvPr id="25609" name="Rectangle 6"/>
              <p:cNvSpPr>
                <a:spLocks noChangeArrowheads="1"/>
              </p:cNvSpPr>
              <p:nvPr/>
            </p:nvSpPr>
            <p:spPr bwMode="auto">
              <a:xfrm>
                <a:off x="3792" y="3168"/>
                <a:ext cx="270" cy="4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ru-RU" altLang="ru-RU" sz="4000" b="1" i="1">
                    <a:latin typeface="Times New Roman" panose="02020603050405020304" pitchFamily="18" charset="0"/>
                  </a:rPr>
                  <a:t>С</a:t>
                </a:r>
              </a:p>
            </p:txBody>
          </p:sp>
          <p:sp>
            <p:nvSpPr>
              <p:cNvPr id="25610" name="Rectangle 7"/>
              <p:cNvSpPr>
                <a:spLocks noChangeArrowheads="1"/>
              </p:cNvSpPr>
              <p:nvPr/>
            </p:nvSpPr>
            <p:spPr bwMode="auto">
              <a:xfrm>
                <a:off x="720" y="3120"/>
                <a:ext cx="324" cy="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ru-RU" altLang="ru-RU" sz="4000" b="1" i="1">
                    <a:latin typeface="Times New Roman" panose="02020603050405020304" pitchFamily="18" charset="0"/>
                  </a:rPr>
                  <a:t>А</a:t>
                </a:r>
              </a:p>
            </p:txBody>
          </p:sp>
          <p:sp>
            <p:nvSpPr>
              <p:cNvPr id="25611" name="Rectangle 8"/>
              <p:cNvSpPr>
                <a:spLocks noChangeArrowheads="1"/>
              </p:cNvSpPr>
              <p:nvPr/>
            </p:nvSpPr>
            <p:spPr bwMode="auto">
              <a:xfrm>
                <a:off x="3744" y="1632"/>
                <a:ext cx="270" cy="4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ru-RU" altLang="ru-RU" sz="4000" b="1" i="1">
                    <a:latin typeface="Times New Roman" panose="02020603050405020304" pitchFamily="18" charset="0"/>
                  </a:rPr>
                  <a:t>В</a:t>
                </a:r>
              </a:p>
            </p:txBody>
          </p:sp>
          <p:sp>
            <p:nvSpPr>
              <p:cNvPr id="25612" name="Line 9"/>
              <p:cNvSpPr>
                <a:spLocks noChangeShapeType="1"/>
              </p:cNvSpPr>
              <p:nvPr/>
            </p:nvSpPr>
            <p:spPr bwMode="auto">
              <a:xfrm flipH="1">
                <a:off x="3552" y="312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13" name="Line 10"/>
              <p:cNvSpPr>
                <a:spLocks noChangeShapeType="1"/>
              </p:cNvSpPr>
              <p:nvPr/>
            </p:nvSpPr>
            <p:spPr bwMode="auto">
              <a:xfrm>
                <a:off x="3552" y="312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14" name="Freeform 11"/>
              <p:cNvSpPr>
                <a:spLocks/>
              </p:cNvSpPr>
              <p:nvPr/>
            </p:nvSpPr>
            <p:spPr bwMode="auto">
              <a:xfrm>
                <a:off x="1776" y="2976"/>
                <a:ext cx="160" cy="336"/>
              </a:xfrm>
              <a:custGeom>
                <a:avLst/>
                <a:gdLst>
                  <a:gd name="T0" fmla="*/ 0 w 160"/>
                  <a:gd name="T1" fmla="*/ 0 h 336"/>
                  <a:gd name="T2" fmla="*/ 144 w 160"/>
                  <a:gd name="T3" fmla="*/ 144 h 336"/>
                  <a:gd name="T4" fmla="*/ 96 w 160"/>
                  <a:gd name="T5" fmla="*/ 336 h 336"/>
                  <a:gd name="T6" fmla="*/ 0 60000 65536"/>
                  <a:gd name="T7" fmla="*/ 0 60000 65536"/>
                  <a:gd name="T8" fmla="*/ 0 60000 65536"/>
                  <a:gd name="T9" fmla="*/ 0 w 160"/>
                  <a:gd name="T10" fmla="*/ 0 h 336"/>
                  <a:gd name="T11" fmla="*/ 160 w 160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0" h="336">
                    <a:moveTo>
                      <a:pt x="0" y="0"/>
                    </a:moveTo>
                    <a:cubicBezTo>
                      <a:pt x="64" y="44"/>
                      <a:pt x="128" y="88"/>
                      <a:pt x="144" y="144"/>
                    </a:cubicBezTo>
                    <a:cubicBezTo>
                      <a:pt x="160" y="200"/>
                      <a:pt x="104" y="304"/>
                      <a:pt x="96" y="33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15" name="Text Box 12"/>
              <p:cNvSpPr txBox="1">
                <a:spLocks noChangeArrowheads="1"/>
              </p:cNvSpPr>
              <p:nvPr/>
            </p:nvSpPr>
            <p:spPr bwMode="auto">
              <a:xfrm>
                <a:off x="1920" y="2928"/>
                <a:ext cx="432" cy="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altLang="ru-RU" sz="2400" b="1" i="1"/>
                  <a:t>30</a:t>
                </a:r>
                <a:r>
                  <a:rPr lang="en-US" altLang="ru-RU" sz="2400" b="1" i="1">
                    <a:cs typeface="Arial" panose="020B0604020202020204" pitchFamily="34" charset="0"/>
                  </a:rPr>
                  <a:t>°</a:t>
                </a:r>
              </a:p>
            </p:txBody>
          </p:sp>
        </p:grpSp>
      </p:grp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2362200" y="4800601"/>
            <a:ext cx="3962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Найти: ВС</a:t>
            </a:r>
          </a:p>
        </p:txBody>
      </p:sp>
      <p:sp>
        <p:nvSpPr>
          <p:cNvPr id="25604" name="Text Box 19"/>
          <p:cNvSpPr txBox="1">
            <a:spLocks noChangeArrowheads="1"/>
          </p:cNvSpPr>
          <p:nvPr/>
        </p:nvSpPr>
        <p:spPr bwMode="auto">
          <a:xfrm>
            <a:off x="2043113" y="454026"/>
            <a:ext cx="21813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dirty="0" smtClean="0"/>
              <a:t>Задача № 11.</a:t>
            </a:r>
            <a:endParaRPr lang="ru-RU" altLang="ru-RU" sz="2400" b="1" dirty="0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5562600" y="5486401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Ответ: ВС = 7,5 см</a:t>
            </a:r>
          </a:p>
        </p:txBody>
      </p:sp>
    </p:spTree>
    <p:extLst>
      <p:ext uri="{BB962C8B-B14F-4D97-AF65-F5344CB8AC3E}">
        <p14:creationId xmlns:p14="http://schemas.microsoft.com/office/powerpoint/2010/main" val="19530082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 tmFilter="0,0; .5, 1; 1, 1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6672264" y="3644901"/>
            <a:ext cx="358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Ú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/>
              <a:t>С</a:t>
            </a: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4583113" y="1844676"/>
            <a:ext cx="360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Ú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В</a:t>
            </a: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3648076" y="3429001"/>
            <a:ext cx="358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Ú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/>
              <a:t>А</a:t>
            </a:r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>
            <a:off x="4620419" y="2177259"/>
            <a:ext cx="2016125" cy="1655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 flipH="1">
            <a:off x="4008438" y="2276476"/>
            <a:ext cx="647700" cy="1584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>
            <a:off x="4008439" y="3860800"/>
            <a:ext cx="26638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550863" y="121401"/>
            <a:ext cx="6553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Ú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chemeClr val="accent1"/>
                </a:solidFill>
              </a:rPr>
              <a:t>Треугольник</a:t>
            </a:r>
            <a:r>
              <a:rPr lang="ru-RU" altLang="ru-RU" sz="2000" b="1" dirty="0"/>
              <a:t> – </a:t>
            </a:r>
            <a:r>
              <a:rPr lang="ru-RU" altLang="ru-RU" sz="2000" b="1" dirty="0">
                <a:solidFill>
                  <a:srgbClr val="FF0000"/>
                </a:solidFill>
              </a:rPr>
              <a:t>это геометрическая фигура, состоящая из трёх точек, не лежащих на одной прямой,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5700713" y="427392"/>
            <a:ext cx="6337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Ú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rgbClr val="FF0000"/>
                </a:solidFill>
              </a:rPr>
              <a:t>и трёх отрезков, соединяющих эти точки.</a:t>
            </a:r>
          </a:p>
        </p:txBody>
      </p:sp>
      <p:sp>
        <p:nvSpPr>
          <p:cNvPr id="7178" name="Oval 10"/>
          <p:cNvSpPr>
            <a:spLocks noChangeArrowheads="1"/>
          </p:cNvSpPr>
          <p:nvPr/>
        </p:nvSpPr>
        <p:spPr bwMode="auto">
          <a:xfrm>
            <a:off x="4008439" y="3789364"/>
            <a:ext cx="71437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Ú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7179" name="Oval 11"/>
          <p:cNvSpPr>
            <a:spLocks noChangeArrowheads="1"/>
          </p:cNvSpPr>
          <p:nvPr/>
        </p:nvSpPr>
        <p:spPr bwMode="auto">
          <a:xfrm>
            <a:off x="4656139" y="2205039"/>
            <a:ext cx="71437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Ú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7180" name="Oval 12"/>
          <p:cNvSpPr>
            <a:spLocks noChangeArrowheads="1"/>
          </p:cNvSpPr>
          <p:nvPr/>
        </p:nvSpPr>
        <p:spPr bwMode="auto">
          <a:xfrm>
            <a:off x="6600825" y="3789364"/>
            <a:ext cx="71438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Ú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7032625" y="2997201"/>
            <a:ext cx="3492500" cy="366713"/>
            <a:chOff x="3424" y="2341"/>
            <a:chExt cx="2200" cy="231"/>
          </a:xfrm>
        </p:grpSpPr>
        <p:sp>
          <p:nvSpPr>
            <p:cNvPr id="4124" name="Text Box 32"/>
            <p:cNvSpPr txBox="1">
              <a:spLocks noChangeArrowheads="1"/>
            </p:cNvSpPr>
            <p:nvPr/>
          </p:nvSpPr>
          <p:spPr bwMode="auto">
            <a:xfrm>
              <a:off x="3424" y="2341"/>
              <a:ext cx="22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90000"/>
                <a:buFont typeface="Wingdings" panose="05000000000000000000" pitchFamily="2" charset="2"/>
                <a:buChar char="Ú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ru-RU" altLang="ru-RU" sz="1800" dirty="0"/>
            </a:p>
          </p:txBody>
        </p:sp>
        <p:grpSp>
          <p:nvGrpSpPr>
            <p:cNvPr id="4125" name="Group 33"/>
            <p:cNvGrpSpPr>
              <a:grpSpLocks/>
            </p:cNvGrpSpPr>
            <p:nvPr/>
          </p:nvGrpSpPr>
          <p:grpSpPr bwMode="auto">
            <a:xfrm>
              <a:off x="3969" y="2387"/>
              <a:ext cx="1179" cy="126"/>
              <a:chOff x="4014" y="1570"/>
              <a:chExt cx="1179" cy="126"/>
            </a:xfrm>
          </p:grpSpPr>
          <p:graphicFrame>
            <p:nvGraphicFramePr>
              <p:cNvPr id="4126" name="Object 27"/>
              <p:cNvGraphicFramePr>
                <a:graphicFrameLocks noChangeAspect="1"/>
              </p:cNvGraphicFramePr>
              <p:nvPr/>
            </p:nvGraphicFramePr>
            <p:xfrm>
              <a:off x="4014" y="1570"/>
              <a:ext cx="136" cy="12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3" name="Формула" r:id="rId3" imgW="159914" imgH="144977" progId="Equation.3">
                      <p:embed/>
                    </p:oleObj>
                  </mc:Choice>
                  <mc:Fallback>
                    <p:oleObj name="Формула" r:id="rId3" imgW="159914" imgH="144977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14" y="1570"/>
                            <a:ext cx="136" cy="12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27" name="Object 28"/>
              <p:cNvGraphicFramePr>
                <a:graphicFrameLocks noChangeAspect="1"/>
              </p:cNvGraphicFramePr>
              <p:nvPr/>
            </p:nvGraphicFramePr>
            <p:xfrm>
              <a:off x="4558" y="1570"/>
              <a:ext cx="136" cy="12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4" name="Формула" r:id="rId5" imgW="159914" imgH="144977" progId="Equation.3">
                      <p:embed/>
                    </p:oleObj>
                  </mc:Choice>
                  <mc:Fallback>
                    <p:oleObj name="Формула" r:id="rId5" imgW="159914" imgH="144977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58" y="1570"/>
                            <a:ext cx="136" cy="12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28" name="Object 29"/>
              <p:cNvGraphicFramePr>
                <a:graphicFrameLocks noChangeAspect="1"/>
              </p:cNvGraphicFramePr>
              <p:nvPr/>
            </p:nvGraphicFramePr>
            <p:xfrm>
              <a:off x="5057" y="1570"/>
              <a:ext cx="136" cy="12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5" name="Формула" r:id="rId7" imgW="159914" imgH="144977" progId="Equation.3">
                      <p:embed/>
                    </p:oleObj>
                  </mc:Choice>
                  <mc:Fallback>
                    <p:oleObj name="Формула" r:id="rId7" imgW="159914" imgH="144977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57" y="1570"/>
                            <a:ext cx="136" cy="12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7198" name="Text Box 30"/>
          <p:cNvSpPr txBox="1">
            <a:spLocks noChangeArrowheads="1"/>
          </p:cNvSpPr>
          <p:nvPr/>
        </p:nvSpPr>
        <p:spPr bwMode="auto">
          <a:xfrm>
            <a:off x="550863" y="1009025"/>
            <a:ext cx="604837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Ú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chemeClr val="accent1"/>
                </a:solidFill>
              </a:rPr>
              <a:t>Периметр</a:t>
            </a:r>
            <a:r>
              <a:rPr lang="ru-RU" altLang="ru-RU" sz="1800" b="1" dirty="0"/>
              <a:t> треугольника равен сумме длин трёх его сторон.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 dirty="0">
                <a:solidFill>
                  <a:srgbClr val="0070C0"/>
                </a:solidFill>
              </a:rPr>
              <a:t>Р=АВ+ВС+СА</a:t>
            </a:r>
          </a:p>
        </p:txBody>
      </p:sp>
      <p:sp>
        <p:nvSpPr>
          <p:cNvPr id="4117" name="AutoShape 49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625013" y="6021388"/>
            <a:ext cx="431800" cy="360362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Ú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" name="Прямоугольник 5"/>
          <p:cNvSpPr/>
          <p:nvPr/>
        </p:nvSpPr>
        <p:spPr>
          <a:xfrm>
            <a:off x="295408" y="4602287"/>
            <a:ext cx="94740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 smtClean="0">
                <a:solidFill>
                  <a:schemeClr val="accent2"/>
                </a:solidFill>
              </a:rPr>
              <a:t>Теорема:</a:t>
            </a:r>
            <a:r>
              <a:rPr lang="ru-RU" altLang="ru-RU" sz="3200" dirty="0" smtClean="0">
                <a:solidFill>
                  <a:srgbClr val="CC0000"/>
                </a:solidFill>
              </a:rPr>
              <a:t> Сумма</a:t>
            </a:r>
            <a:r>
              <a:rPr lang="en-US" altLang="ru-RU" sz="3200" dirty="0" smtClean="0">
                <a:solidFill>
                  <a:srgbClr val="CC0000"/>
                </a:solidFill>
              </a:rPr>
              <a:t> </a:t>
            </a:r>
            <a:r>
              <a:rPr lang="ru-RU" altLang="ru-RU" sz="3200" dirty="0" smtClean="0">
                <a:solidFill>
                  <a:srgbClr val="CC0000"/>
                </a:solidFill>
              </a:rPr>
              <a:t>углов</a:t>
            </a:r>
            <a:r>
              <a:rPr lang="en-US" altLang="ru-RU" sz="3200" dirty="0" smtClean="0">
                <a:solidFill>
                  <a:srgbClr val="CC0000"/>
                </a:solidFill>
              </a:rPr>
              <a:t> </a:t>
            </a:r>
            <a:r>
              <a:rPr lang="ru-RU" altLang="ru-RU" sz="3200" dirty="0" smtClean="0">
                <a:solidFill>
                  <a:srgbClr val="CC0000"/>
                </a:solidFill>
              </a:rPr>
              <a:t>треугольника равна 180</a:t>
            </a:r>
            <a:r>
              <a:rPr lang="ru-RU" altLang="ru-RU" sz="3200" i="0" dirty="0" smtClean="0">
                <a:solidFill>
                  <a:srgbClr val="CC0000"/>
                </a:solidFill>
                <a:sym typeface="Symbol" panose="05050102010706020507" pitchFamily="18" charset="2"/>
              </a:rPr>
              <a:t></a:t>
            </a:r>
            <a:r>
              <a:rPr lang="en-US" altLang="ru-RU" sz="3200" i="0" dirty="0" smtClean="0">
                <a:solidFill>
                  <a:srgbClr val="CC0000"/>
                </a:solidFill>
                <a:sym typeface="Symbol" panose="05050102010706020507" pitchFamily="18" charset="2"/>
              </a:rPr>
              <a:t>.</a:t>
            </a:r>
            <a:endParaRPr lang="ru-RU" altLang="ru-RU" sz="3200" i="0" dirty="0">
              <a:solidFill>
                <a:srgbClr val="CC0000"/>
              </a:solidFill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6729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24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74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24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740"/>
                            </p:stCondLst>
                            <p:childTnLst>
                              <p:par>
                                <p:cTn id="3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14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64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714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640"/>
                            </p:stCondLst>
                            <p:childTnLst>
                              <p:par>
                                <p:cTn id="50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2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9640"/>
                            </p:stCondLst>
                            <p:childTnLst>
                              <p:par>
                                <p:cTn id="53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2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1640"/>
                            </p:stCondLst>
                            <p:childTnLst>
                              <p:par>
                                <p:cTn id="56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2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3640"/>
                            </p:stCondLst>
                            <p:childTnLst>
                              <p:par>
                                <p:cTn id="59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2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640"/>
                            </p:stCondLst>
                            <p:childTnLst>
                              <p:par>
                                <p:cTn id="62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2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7640"/>
                            </p:stCondLst>
                            <p:childTnLst>
                              <p:par>
                                <p:cTn id="65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2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1" grpId="0"/>
      <p:bldP spid="7191" grpId="1"/>
      <p:bldP spid="7190" grpId="0"/>
      <p:bldP spid="7190" grpId="1"/>
      <p:bldP spid="7189" grpId="0"/>
      <p:bldP spid="7189" grpId="1"/>
      <p:bldP spid="7185" grpId="0" animBg="1"/>
      <p:bldP spid="7187" grpId="0" animBg="1"/>
      <p:bldP spid="7188" grpId="0" animBg="1"/>
      <p:bldP spid="7178" grpId="0" animBg="1"/>
      <p:bldP spid="7178" grpId="1" animBg="1"/>
      <p:bldP spid="7179" grpId="0" animBg="1"/>
      <p:bldP spid="7179" grpId="1" animBg="1"/>
      <p:bldP spid="7180" grpId="0" animBg="1"/>
      <p:bldP spid="7180" grpId="1" animBg="1"/>
      <p:bldP spid="7198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Самостоятельная </a:t>
            </a:r>
          </a:p>
          <a:p>
            <a:pPr marL="0" indent="0" algn="ctr">
              <a:buNone/>
            </a:pPr>
            <a:r>
              <a:rPr lang="ru-RU" sz="6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работа</a:t>
            </a:r>
            <a:endParaRPr lang="ru-RU" sz="6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29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58791" y="284673"/>
                <a:ext cx="10230929" cy="649569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ru-RU" dirty="0"/>
                  <a:t>Вариант 1.</a:t>
                </a:r>
              </a:p>
              <a:p>
                <a:pPr marL="0" indent="0">
                  <a:buNone/>
                </a:pPr>
                <a:r>
                  <a:rPr lang="ru-RU" dirty="0"/>
                  <a:t>1. В треугольнике два угла равны 54° и 58°. Найдите его третий угол. Ответ дайте в градусах.</a:t>
                </a:r>
              </a:p>
              <a:p>
                <a:pPr marL="0" indent="0">
                  <a:buNone/>
                </a:pPr>
                <a:r>
                  <a:rPr lang="ru-RU" dirty="0"/>
                  <a:t>2. В треугольнике </a:t>
                </a:r>
                <a:r>
                  <a:rPr lang="ru-RU" i="1" dirty="0"/>
                  <a:t>ABC</a:t>
                </a:r>
                <a:r>
                  <a:rPr lang="ru-RU" dirty="0"/>
                  <a:t> известно, что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&lt;ВАС=58°</m:t>
                    </m:r>
                  </m:oMath>
                </a14:m>
                <a:r>
                  <a:rPr lang="ru-RU" i="1" dirty="0"/>
                  <a:t>AD</a:t>
                </a:r>
                <a:r>
                  <a:rPr lang="ru-RU" dirty="0"/>
                  <a:t> - биссектриса. Найдите угол </a:t>
                </a:r>
                <a:r>
                  <a:rPr lang="ru-RU" i="1" dirty="0"/>
                  <a:t>BAD</a:t>
                </a:r>
                <a:r>
                  <a:rPr lang="ru-RU" dirty="0"/>
                  <a:t>. Ответ дайте в градусах.</a:t>
                </a:r>
              </a:p>
              <a:p>
                <a:pPr marL="0" indent="0">
                  <a:buNone/>
                </a:pPr>
                <a:r>
                  <a:rPr lang="ru-RU" dirty="0"/>
                  <a:t>3. В равнобедренном треугольнике </a:t>
                </a:r>
                <a:r>
                  <a:rPr lang="ru-RU" i="1" dirty="0"/>
                  <a:t>ABC</a:t>
                </a:r>
                <a:r>
                  <a:rPr lang="ru-RU" dirty="0"/>
                  <a:t> с основанием </a:t>
                </a:r>
                <a:r>
                  <a:rPr lang="ru-RU" i="1" dirty="0"/>
                  <a:t>AC</a:t>
                </a:r>
                <a:r>
                  <a:rPr lang="ru-RU" dirty="0"/>
                  <a:t> внешний угол при вершине </a:t>
                </a:r>
                <a:r>
                  <a:rPr lang="ru-RU" i="1" dirty="0"/>
                  <a:t>C</a:t>
                </a:r>
                <a:r>
                  <a:rPr lang="ru-RU" dirty="0"/>
                  <a:t> равен 123°. Найдите величину угла </a:t>
                </a:r>
                <a:r>
                  <a:rPr lang="ru-RU" i="1" dirty="0"/>
                  <a:t>ABC</a:t>
                </a:r>
                <a:r>
                  <a:rPr lang="ru-RU" dirty="0"/>
                  <a:t>. Ответ дайте в градусах.</a:t>
                </a:r>
              </a:p>
              <a:p>
                <a:pPr marL="0" indent="0">
                  <a:buNone/>
                </a:pPr>
                <a:r>
                  <a:rPr lang="ru-RU" dirty="0"/>
                  <a:t>4. В треугольнике </a:t>
                </a:r>
                <a:r>
                  <a:rPr lang="ru-RU" i="1" dirty="0"/>
                  <a:t>ABC</a:t>
                </a:r>
                <a:r>
                  <a:rPr lang="ru-RU" dirty="0"/>
                  <a:t> известно, что АВ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=ВС &lt;АВС=78°. </m:t>
                    </m:r>
                  </m:oMath>
                </a14:m>
                <a:r>
                  <a:rPr lang="ru-RU" dirty="0"/>
                  <a:t>Найдите угол </a:t>
                </a:r>
                <a:r>
                  <a:rPr lang="ru-RU" i="1" dirty="0"/>
                  <a:t>BCA</a:t>
                </a:r>
                <a:r>
                  <a:rPr lang="ru-RU" dirty="0"/>
                  <a:t>. Ответ дайте в градусах.</a:t>
                </a:r>
              </a:p>
              <a:p>
                <a:pPr marL="0" indent="0">
                  <a:buNone/>
                </a:pPr>
                <a:r>
                  <a:rPr lang="ru-RU" dirty="0"/>
                  <a:t>5. Один из острых углов прямоугольного треугольника равен 23°. Найдите его другой острый угол. Ответ дайте в градусах.</a:t>
                </a:r>
              </a:p>
              <a:p>
                <a:r>
                  <a:rPr lang="ru-RU" dirty="0"/>
                  <a:t>Вариант. 2</a:t>
                </a:r>
              </a:p>
              <a:p>
                <a:pPr marL="0" indent="0">
                  <a:buNone/>
                </a:pPr>
                <a:r>
                  <a:rPr lang="ru-RU" dirty="0"/>
                  <a:t>1. В треугольнике два угла равны 64° и 70°. Найдите его третий угол. Ответ дайте в градусах.</a:t>
                </a:r>
              </a:p>
              <a:p>
                <a:pPr marL="0" indent="0">
                  <a:buNone/>
                </a:pPr>
                <a:r>
                  <a:rPr lang="ru-RU" dirty="0"/>
                  <a:t>2. В треугольнике </a:t>
                </a:r>
                <a:r>
                  <a:rPr lang="ru-RU" i="1" dirty="0"/>
                  <a:t>ABC</a:t>
                </a:r>
                <a:r>
                  <a:rPr lang="ru-RU" dirty="0"/>
                  <a:t> известно, что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&lt;ВАС=126°</m:t>
                    </m:r>
                  </m:oMath>
                </a14:m>
                <a:r>
                  <a:rPr lang="ru-RU" i="1" dirty="0"/>
                  <a:t>AD</a:t>
                </a:r>
                <a:r>
                  <a:rPr lang="ru-RU" dirty="0"/>
                  <a:t> - биссектриса. Найдите угол </a:t>
                </a:r>
                <a:r>
                  <a:rPr lang="ru-RU" i="1" dirty="0"/>
                  <a:t>BAD</a:t>
                </a:r>
                <a:r>
                  <a:rPr lang="ru-RU" dirty="0"/>
                  <a:t>. Ответ дайте в градусах.</a:t>
                </a:r>
              </a:p>
              <a:p>
                <a:pPr marL="0" indent="0">
                  <a:buNone/>
                </a:pPr>
                <a:r>
                  <a:rPr lang="ru-RU" dirty="0"/>
                  <a:t>3. В равнобедренном треугольнике </a:t>
                </a:r>
                <a:r>
                  <a:rPr lang="ru-RU" i="1" dirty="0"/>
                  <a:t>ABC</a:t>
                </a:r>
                <a:r>
                  <a:rPr lang="ru-RU" dirty="0"/>
                  <a:t> с основанием </a:t>
                </a:r>
                <a:r>
                  <a:rPr lang="ru-RU" i="1" dirty="0"/>
                  <a:t>AC</a:t>
                </a:r>
                <a:r>
                  <a:rPr lang="ru-RU" dirty="0"/>
                  <a:t> внешний угол при вершине </a:t>
                </a:r>
                <a:r>
                  <a:rPr lang="ru-RU" i="1" dirty="0"/>
                  <a:t>C</a:t>
                </a:r>
                <a:r>
                  <a:rPr lang="ru-RU" dirty="0"/>
                  <a:t> равен 86°. Найдите величину угла </a:t>
                </a:r>
                <a:r>
                  <a:rPr lang="ru-RU" i="1" dirty="0"/>
                  <a:t>ABC</a:t>
                </a:r>
                <a:r>
                  <a:rPr lang="ru-RU" dirty="0"/>
                  <a:t>. Ответ дайте в градусах.</a:t>
                </a:r>
              </a:p>
              <a:p>
                <a:pPr marL="0" indent="0">
                  <a:buNone/>
                </a:pPr>
                <a:r>
                  <a:rPr lang="ru-RU" dirty="0"/>
                  <a:t>4. В треугольнике </a:t>
                </a:r>
                <a:r>
                  <a:rPr lang="ru-RU" i="1" dirty="0"/>
                  <a:t>ABC</a:t>
                </a:r>
                <a:r>
                  <a:rPr lang="ru-RU" dirty="0"/>
                  <a:t> известно, что АВ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=ВС &lt;АВС=62°. </m:t>
                    </m:r>
                  </m:oMath>
                </a14:m>
                <a:r>
                  <a:rPr lang="ru-RU" dirty="0"/>
                  <a:t>Найдите угол </a:t>
                </a:r>
                <a:r>
                  <a:rPr lang="ru-RU" i="1" dirty="0"/>
                  <a:t>BCA</a:t>
                </a:r>
                <a:r>
                  <a:rPr lang="ru-RU" dirty="0"/>
                  <a:t>. Ответ дайте в градусах.</a:t>
                </a:r>
              </a:p>
              <a:p>
                <a:pPr marL="0" indent="0">
                  <a:buNone/>
                </a:pPr>
                <a:r>
                  <a:rPr lang="ru-RU" dirty="0"/>
                  <a:t>5. Один из острых углов прямоугольного треугольника равен 37°. Найдите его другой острый угол. Ответ дайте в градусах.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791" y="284673"/>
                <a:ext cx="10230929" cy="6495690"/>
              </a:xfrm>
              <a:blipFill rotWithShape="0">
                <a:blip r:embed="rId2"/>
                <a:stretch>
                  <a:fillRect l="-357" t="-751" r="-4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503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Объект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031852704"/>
                  </p:ext>
                </p:extLst>
              </p:nvPr>
            </p:nvGraphicFramePr>
            <p:xfrm>
              <a:off x="207029" y="785004"/>
              <a:ext cx="10187801" cy="138885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37431"/>
                    <a:gridCol w="931653"/>
                    <a:gridCol w="1121434"/>
                    <a:gridCol w="1203383"/>
                    <a:gridCol w="1273475"/>
                    <a:gridCol w="1273475"/>
                    <a:gridCol w="1273475"/>
                    <a:gridCol w="1273475"/>
                  </a:tblGrid>
                  <a:tr h="474453">
                    <a:tc>
                      <a:txBody>
                        <a:bodyPr/>
                        <a:lstStyle/>
                        <a:p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 smtClean="0"/>
                            <a:t>1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 smtClean="0"/>
                            <a:t>2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 smtClean="0"/>
                            <a:t>3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 smtClean="0"/>
                            <a:t>4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 smtClean="0"/>
                            <a:t>5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 smtClean="0"/>
                            <a:t>6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 smtClean="0"/>
                            <a:t>7</a:t>
                          </a:r>
                          <a:endParaRPr lang="ru-RU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2400" dirty="0" smtClean="0"/>
                            <a:t>Вариант</a:t>
                          </a:r>
                          <a:r>
                            <a:rPr lang="ru-RU" sz="2400" baseline="0" dirty="0" smtClean="0"/>
                            <a:t> 1.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 smtClean="0"/>
                            <a:t>45</a:t>
                          </a:r>
                          <a14:m>
                            <m:oMath xmlns:m="http://schemas.openxmlformats.org/officeDocument/2006/math">
                              <m:r>
                                <a:rPr lang="ru-RU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dirty="0" smtClean="0"/>
                            <a:t>51</a:t>
                          </a:r>
                          <a14:m>
                            <m:oMath xmlns:m="http://schemas.openxmlformats.org/officeDocument/2006/math">
                              <m:r>
                                <a:rPr lang="ru-RU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dirty="0" smtClean="0"/>
                            <a:t>90</a:t>
                          </a:r>
                          <a14:m>
                            <m:oMath xmlns:m="http://schemas.openxmlformats.org/officeDocument/2006/math">
                              <m:r>
                                <a:rPr lang="ru-RU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dirty="0" smtClean="0"/>
                            <a:t>43</a:t>
                          </a:r>
                          <a14:m>
                            <m:oMath xmlns:m="http://schemas.openxmlformats.org/officeDocument/2006/math">
                              <m:r>
                                <a:rPr lang="ru-RU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dirty="0" smtClean="0"/>
                            <a:t>51</a:t>
                          </a:r>
                          <a14:m>
                            <m:oMath xmlns:m="http://schemas.openxmlformats.org/officeDocument/2006/math">
                              <m:r>
                                <a:rPr lang="ru-RU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dirty="0" smtClean="0"/>
                            <a:t>30</a:t>
                          </a:r>
                          <a14:m>
                            <m:oMath xmlns:m="http://schemas.openxmlformats.org/officeDocument/2006/math">
                              <m:r>
                                <a:rPr lang="ru-RU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 smtClean="0"/>
                            <a:t>38 см.</a:t>
                          </a:r>
                          <a:endParaRPr lang="ru-RU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2400" dirty="0" smtClean="0"/>
                            <a:t>Вариант 2.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dirty="0" smtClean="0"/>
                            <a:t>25</a:t>
                          </a:r>
                          <a14:m>
                            <m:oMath xmlns:m="http://schemas.openxmlformats.org/officeDocument/2006/math">
                              <m:r>
                                <a:rPr lang="ru-RU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dirty="0" smtClean="0"/>
                            <a:t>39</a:t>
                          </a:r>
                          <a14:m>
                            <m:oMath xmlns:m="http://schemas.openxmlformats.org/officeDocument/2006/math">
                              <m:r>
                                <a:rPr lang="ru-RU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dirty="0" smtClean="0"/>
                            <a:t>62</a:t>
                          </a:r>
                          <a14:m>
                            <m:oMath xmlns:m="http://schemas.openxmlformats.org/officeDocument/2006/math">
                              <m:r>
                                <a:rPr lang="ru-RU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dirty="0" smtClean="0"/>
                            <a:t>53</a:t>
                          </a:r>
                          <a14:m>
                            <m:oMath xmlns:m="http://schemas.openxmlformats.org/officeDocument/2006/math">
                              <m:r>
                                <a:rPr lang="ru-RU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dirty="0" smtClean="0"/>
                            <a:t>59</a:t>
                          </a:r>
                          <a14:m>
                            <m:oMath xmlns:m="http://schemas.openxmlformats.org/officeDocument/2006/math">
                              <m:r>
                                <a:rPr lang="ru-RU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dirty="0" smtClean="0"/>
                            <a:t>30</a:t>
                          </a:r>
                          <a14:m>
                            <m:oMath xmlns:m="http://schemas.openxmlformats.org/officeDocument/2006/math">
                              <m:r>
                                <a:rPr lang="ru-RU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 smtClean="0"/>
                            <a:t>34 см.</a:t>
                          </a:r>
                          <a:endParaRPr lang="ru-RU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Объект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031852704"/>
                  </p:ext>
                </p:extLst>
              </p:nvPr>
            </p:nvGraphicFramePr>
            <p:xfrm>
              <a:off x="207029" y="785004"/>
              <a:ext cx="10187801" cy="138885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37431"/>
                    <a:gridCol w="931653"/>
                    <a:gridCol w="1121434"/>
                    <a:gridCol w="1203383"/>
                    <a:gridCol w="1273475"/>
                    <a:gridCol w="1273475"/>
                    <a:gridCol w="1273475"/>
                    <a:gridCol w="1273475"/>
                  </a:tblGrid>
                  <a:tr h="474453">
                    <a:tc>
                      <a:txBody>
                        <a:bodyPr/>
                        <a:lstStyle/>
                        <a:p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 smtClean="0"/>
                            <a:t>1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 smtClean="0"/>
                            <a:t>2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 smtClean="0"/>
                            <a:t>3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 smtClean="0"/>
                            <a:t>4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 smtClean="0"/>
                            <a:t>5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 smtClean="0"/>
                            <a:t>6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 smtClean="0"/>
                            <a:t>7</a:t>
                          </a:r>
                          <a:endParaRPr lang="ru-RU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ru-RU" sz="2400" dirty="0" smtClean="0"/>
                            <a:t>Вариант</a:t>
                          </a:r>
                          <a:r>
                            <a:rPr lang="ru-RU" sz="2400" baseline="0" dirty="0" smtClean="0"/>
                            <a:t> 1.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98039" t="-111842" r="-798693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47826" t="-111842" r="-564130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23232" t="-111842" r="-424242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00957" t="-111842" r="-301914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00957" t="-111842" r="-201914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600957" t="-111842" r="-101914" b="-1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 smtClean="0"/>
                            <a:t>38 см.</a:t>
                          </a:r>
                          <a:endParaRPr lang="ru-RU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ru-RU" sz="2400" dirty="0" smtClean="0"/>
                            <a:t>Вариант 2.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98039" t="-214667" r="-798693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47826" t="-214667" r="-564130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23232" t="-214667" r="-424242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00957" t="-214667" r="-301914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00957" t="-214667" r="-201914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600957" t="-214667" r="-101914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 smtClean="0"/>
                            <a:t>34 см.</a:t>
                          </a:r>
                          <a:endParaRPr lang="ru-RU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>
            <a:off x="2277374" y="3019245"/>
            <a:ext cx="48911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B050"/>
                </a:solidFill>
              </a:rPr>
              <a:t>«5» – 7</a:t>
            </a:r>
          </a:p>
          <a:p>
            <a:pPr algn="ctr"/>
            <a:r>
              <a:rPr lang="ru-RU" sz="3600" dirty="0" smtClean="0">
                <a:solidFill>
                  <a:srgbClr val="00B050"/>
                </a:solidFill>
              </a:rPr>
              <a:t>«4» - 5-6</a:t>
            </a:r>
          </a:p>
          <a:p>
            <a:pPr algn="ctr"/>
            <a:r>
              <a:rPr lang="ru-RU" sz="3600" dirty="0" smtClean="0">
                <a:solidFill>
                  <a:srgbClr val="FFC000"/>
                </a:solidFill>
              </a:rPr>
              <a:t>«3» – 3-4</a:t>
            </a:r>
            <a:endParaRPr lang="ru-RU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95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33375"/>
            <a:ext cx="6870700" cy="863600"/>
          </a:xfrm>
        </p:spPr>
        <p:txBody>
          <a:bodyPr/>
          <a:lstStyle/>
          <a:p>
            <a:pPr eaLnBrk="1" hangingPunct="1"/>
            <a:r>
              <a:rPr lang="ru-RU" altLang="ru-RU" sz="4000" i="1">
                <a:solidFill>
                  <a:schemeClr val="hlink"/>
                </a:solidFill>
              </a:rPr>
              <a:t>Подведем итог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09800" y="1268414"/>
            <a:ext cx="7696200" cy="27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endParaRPr lang="ru-RU" sz="3600" kern="0" dirty="0">
              <a:solidFill>
                <a:srgbClr val="0000FF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2800" kern="0" dirty="0" smtClean="0"/>
              <a:t>Оцените </a:t>
            </a:r>
            <a:r>
              <a:rPr lang="ru-RU" sz="2800" kern="0" dirty="0"/>
              <a:t>своё настроение на уроке: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800" kern="0" dirty="0"/>
              <a:t> </a:t>
            </a:r>
          </a:p>
        </p:txBody>
      </p:sp>
      <p:grpSp>
        <p:nvGrpSpPr>
          <p:cNvPr id="30724" name="Группа 10"/>
          <p:cNvGrpSpPr>
            <a:grpSpLocks/>
          </p:cNvGrpSpPr>
          <p:nvPr/>
        </p:nvGrpSpPr>
        <p:grpSpPr bwMode="auto">
          <a:xfrm>
            <a:off x="2952751" y="4098926"/>
            <a:ext cx="1439863" cy="1439863"/>
            <a:chOff x="1428728" y="4143380"/>
            <a:chExt cx="1440000" cy="1440000"/>
          </a:xfrm>
        </p:grpSpPr>
        <p:sp>
          <p:nvSpPr>
            <p:cNvPr id="30738" name="Овал 6"/>
            <p:cNvSpPr>
              <a:spLocks noChangeArrowheads="1"/>
            </p:cNvSpPr>
            <p:nvPr/>
          </p:nvSpPr>
          <p:spPr bwMode="auto">
            <a:xfrm>
              <a:off x="1428728" y="4143380"/>
              <a:ext cx="1440000" cy="1440000"/>
            </a:xfrm>
            <a:prstGeom prst="ellipse">
              <a:avLst/>
            </a:prstGeom>
            <a:solidFill>
              <a:srgbClr val="FFCC99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4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4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4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4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4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0739" name="Овал 7"/>
            <p:cNvSpPr>
              <a:spLocks noChangeArrowheads="1"/>
            </p:cNvSpPr>
            <p:nvPr/>
          </p:nvSpPr>
          <p:spPr bwMode="auto">
            <a:xfrm>
              <a:off x="1785918" y="4563130"/>
              <a:ext cx="142876" cy="14287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4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4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4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4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4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0740" name="Овал 8"/>
            <p:cNvSpPr>
              <a:spLocks noChangeArrowheads="1"/>
            </p:cNvSpPr>
            <p:nvPr/>
          </p:nvSpPr>
          <p:spPr bwMode="auto">
            <a:xfrm>
              <a:off x="2357422" y="4572008"/>
              <a:ext cx="142876" cy="14287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4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4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4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4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4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" name="Дуга 9"/>
            <p:cNvSpPr/>
            <p:nvPr/>
          </p:nvSpPr>
          <p:spPr bwMode="auto">
            <a:xfrm rot="8276650">
              <a:off x="1738320" y="4414869"/>
              <a:ext cx="930364" cy="857332"/>
            </a:xfrm>
            <a:prstGeom prst="arc">
              <a:avLst>
                <a:gd name="adj1" fmla="val 16200000"/>
                <a:gd name="adj2" fmla="val 64042"/>
              </a:avLst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0725" name="Группа 21"/>
          <p:cNvGrpSpPr>
            <a:grpSpLocks/>
          </p:cNvGrpSpPr>
          <p:nvPr/>
        </p:nvGrpSpPr>
        <p:grpSpPr bwMode="auto">
          <a:xfrm>
            <a:off x="7799388" y="4143376"/>
            <a:ext cx="1439862" cy="1857375"/>
            <a:chOff x="5715008" y="4071942"/>
            <a:chExt cx="1440000" cy="1871799"/>
          </a:xfrm>
        </p:grpSpPr>
        <p:sp>
          <p:nvSpPr>
            <p:cNvPr id="30734" name="Овал 17"/>
            <p:cNvSpPr>
              <a:spLocks noChangeArrowheads="1"/>
            </p:cNvSpPr>
            <p:nvPr/>
          </p:nvSpPr>
          <p:spPr bwMode="auto">
            <a:xfrm>
              <a:off x="5715008" y="4071942"/>
              <a:ext cx="1440000" cy="1440000"/>
            </a:xfrm>
            <a:prstGeom prst="ellipse">
              <a:avLst/>
            </a:prstGeom>
            <a:solidFill>
              <a:srgbClr val="FFCC99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4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4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4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4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4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0735" name="Овал 18"/>
            <p:cNvSpPr>
              <a:spLocks noChangeArrowheads="1"/>
            </p:cNvSpPr>
            <p:nvPr/>
          </p:nvSpPr>
          <p:spPr bwMode="auto">
            <a:xfrm>
              <a:off x="6072198" y="4491692"/>
              <a:ext cx="142876" cy="14287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4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4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4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4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4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0736" name="Овал 19"/>
            <p:cNvSpPr>
              <a:spLocks noChangeArrowheads="1"/>
            </p:cNvSpPr>
            <p:nvPr/>
          </p:nvSpPr>
          <p:spPr bwMode="auto">
            <a:xfrm>
              <a:off x="6643702" y="4500570"/>
              <a:ext cx="142876" cy="14287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4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4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4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4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4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1" name="Дуга 20"/>
            <p:cNvSpPr/>
            <p:nvPr/>
          </p:nvSpPr>
          <p:spPr bwMode="auto">
            <a:xfrm rot="19126354">
              <a:off x="5953156" y="5086233"/>
              <a:ext cx="930364" cy="857508"/>
            </a:xfrm>
            <a:prstGeom prst="arc">
              <a:avLst>
                <a:gd name="adj1" fmla="val 16200000"/>
                <a:gd name="adj2" fmla="val 64042"/>
              </a:avLst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0726" name="Группа 24"/>
          <p:cNvGrpSpPr>
            <a:grpSpLocks/>
          </p:cNvGrpSpPr>
          <p:nvPr/>
        </p:nvGrpSpPr>
        <p:grpSpPr bwMode="auto">
          <a:xfrm>
            <a:off x="5370513" y="4106863"/>
            <a:ext cx="1439862" cy="1439862"/>
            <a:chOff x="3643306" y="4071942"/>
            <a:chExt cx="1440000" cy="1440000"/>
          </a:xfrm>
        </p:grpSpPr>
        <p:sp>
          <p:nvSpPr>
            <p:cNvPr id="30730" name="Овал 12"/>
            <p:cNvSpPr>
              <a:spLocks noChangeArrowheads="1"/>
            </p:cNvSpPr>
            <p:nvPr/>
          </p:nvSpPr>
          <p:spPr bwMode="auto">
            <a:xfrm>
              <a:off x="3643306" y="4071942"/>
              <a:ext cx="1440000" cy="1440000"/>
            </a:xfrm>
            <a:prstGeom prst="ellipse">
              <a:avLst/>
            </a:prstGeom>
            <a:solidFill>
              <a:srgbClr val="FFCC99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4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4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4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4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4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0731" name="Овал 13"/>
            <p:cNvSpPr>
              <a:spLocks noChangeArrowheads="1"/>
            </p:cNvSpPr>
            <p:nvPr/>
          </p:nvSpPr>
          <p:spPr bwMode="auto">
            <a:xfrm>
              <a:off x="4000496" y="4491692"/>
              <a:ext cx="142876" cy="14287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4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4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4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4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4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0732" name="Овал 14"/>
            <p:cNvSpPr>
              <a:spLocks noChangeArrowheads="1"/>
            </p:cNvSpPr>
            <p:nvPr/>
          </p:nvSpPr>
          <p:spPr bwMode="auto">
            <a:xfrm>
              <a:off x="4572000" y="4500570"/>
              <a:ext cx="142876" cy="142876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4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4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4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4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4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cxnSp>
          <p:nvCxnSpPr>
            <p:cNvPr id="30733" name="Прямая соединительная линия 23"/>
            <p:cNvCxnSpPr>
              <a:cxnSpLocks noChangeShapeType="1"/>
            </p:cNvCxnSpPr>
            <p:nvPr/>
          </p:nvCxnSpPr>
          <p:spPr bwMode="auto">
            <a:xfrm>
              <a:off x="4063056" y="5134634"/>
              <a:ext cx="642942" cy="1588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6" name="TextBox 25"/>
          <p:cNvSpPr txBox="1"/>
          <p:nvPr/>
        </p:nvSpPr>
        <p:spPr>
          <a:xfrm>
            <a:off x="2524126" y="5500688"/>
            <a:ext cx="19288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latin typeface="+mj-lt"/>
              </a:rPr>
              <a:t>хорошее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95813" y="5500688"/>
            <a:ext cx="2786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latin typeface="+mj-lt"/>
              </a:rPr>
              <a:t>равнодушное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596188" y="5500688"/>
            <a:ext cx="19288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latin typeface="+mj-lt"/>
              </a:rPr>
              <a:t>плохое</a:t>
            </a:r>
          </a:p>
        </p:txBody>
      </p:sp>
    </p:spTree>
    <p:extLst>
      <p:ext uri="{BB962C8B-B14F-4D97-AF65-F5344CB8AC3E}">
        <p14:creationId xmlns:p14="http://schemas.microsoft.com/office/powerpoint/2010/main" val="317956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825" y="0"/>
            <a:ext cx="7634288" cy="1250950"/>
          </a:xfrm>
        </p:spPr>
        <p:txBody>
          <a:bodyPr/>
          <a:lstStyle/>
          <a:p>
            <a:pPr eaLnBrk="1" hangingPunct="1"/>
            <a:r>
              <a:rPr lang="ru-RU" altLang="ru-RU" sz="4800" i="1">
                <a:solidFill>
                  <a:schemeClr val="accent2"/>
                </a:solidFill>
                <a:latin typeface="Times New Roman" panose="02020603050405020304" pitchFamily="18" charset="0"/>
              </a:rPr>
              <a:t>Домашнее  задание</a:t>
            </a:r>
            <a:r>
              <a:rPr lang="en-US" altLang="ru-RU" sz="4800" i="1">
                <a:solidFill>
                  <a:schemeClr val="accent2"/>
                </a:solidFill>
                <a:latin typeface="Times New Roman" panose="02020603050405020304" pitchFamily="18" charset="0"/>
              </a:rPr>
              <a:t>.</a:t>
            </a:r>
            <a:endParaRPr lang="ru-RU" altLang="ru-RU" sz="4800" i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4826" y="1268413"/>
            <a:ext cx="8435975" cy="3529012"/>
          </a:xfrm>
        </p:spPr>
        <p:txBody>
          <a:bodyPr/>
          <a:lstStyle/>
          <a:p>
            <a:pPr marL="990600" lvl="1" indent="-533400">
              <a:lnSpc>
                <a:spcPct val="80000"/>
              </a:lnSpc>
              <a:buNone/>
            </a:pPr>
            <a:r>
              <a:rPr lang="en-US" altLang="ru-RU" sz="2400" i="1" dirty="0">
                <a:latin typeface="Times New Roman" panose="02020603050405020304" pitchFamily="18" charset="0"/>
              </a:rPr>
              <a:t> </a:t>
            </a:r>
            <a:endParaRPr lang="ru-RU" altLang="ru-RU" sz="2400" i="1" dirty="0">
              <a:latin typeface="Times New Roman" panose="02020603050405020304" pitchFamily="18" charset="0"/>
            </a:endParaRPr>
          </a:p>
          <a:p>
            <a:pPr marL="990600" lvl="1" indent="-533400">
              <a:lnSpc>
                <a:spcPct val="80000"/>
              </a:lnSpc>
              <a:buNone/>
            </a:pPr>
            <a:endParaRPr lang="ru-RU" altLang="ru-RU" sz="2400" i="1" dirty="0">
              <a:latin typeface="Times New Roman" panose="02020603050405020304" pitchFamily="18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ru-RU" altLang="ru-RU" sz="4000" i="1" dirty="0" smtClean="0">
                <a:latin typeface="Times New Roman" panose="02020603050405020304" pitchFamily="18" charset="0"/>
              </a:rPr>
              <a:t>Стр. 90</a:t>
            </a:r>
            <a:r>
              <a:rPr lang="en-US" altLang="ru-RU" sz="4000" i="1" dirty="0" smtClean="0">
                <a:latin typeface="Times New Roman" panose="02020603050405020304" pitchFamily="18" charset="0"/>
              </a:rPr>
              <a:t>,</a:t>
            </a:r>
            <a:r>
              <a:rPr lang="ru-RU" altLang="ru-RU" sz="4000" i="1" dirty="0" smtClean="0">
                <a:latin typeface="Times New Roman" panose="02020603050405020304" pitchFamily="18" charset="0"/>
              </a:rPr>
              <a:t>  №301(а), № 308.</a:t>
            </a:r>
            <a:endParaRPr lang="ru-RU" altLang="ru-RU" sz="4000" i="1" dirty="0">
              <a:latin typeface="Times New Roman" panose="02020603050405020304" pitchFamily="18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ru-RU" altLang="ru-RU" sz="4000" i="1" dirty="0" smtClean="0">
                <a:latin typeface="Times New Roman" panose="02020603050405020304" pitchFamily="18" charset="0"/>
              </a:rPr>
              <a:t>№306 </a:t>
            </a:r>
            <a:r>
              <a:rPr lang="ru-RU" altLang="ru-RU" sz="4000" i="1" dirty="0">
                <a:latin typeface="Times New Roman" panose="02020603050405020304" pitchFamily="18" charset="0"/>
              </a:rPr>
              <a:t>(по желанию</a:t>
            </a:r>
            <a:r>
              <a:rPr lang="ru-RU" altLang="ru-RU" sz="4000" i="1" dirty="0" smtClean="0">
                <a:latin typeface="Times New Roman" panose="02020603050405020304" pitchFamily="18" charset="0"/>
              </a:rPr>
              <a:t>)</a:t>
            </a:r>
            <a:endParaRPr lang="ru-RU" altLang="ru-RU" sz="4000" i="1" dirty="0">
              <a:latin typeface="Times New Roman" panose="02020603050405020304" pitchFamily="18" charset="0"/>
            </a:endParaRPr>
          </a:p>
        </p:txBody>
      </p:sp>
      <p:pic>
        <p:nvPicPr>
          <p:cNvPr id="4102" name="Picture 4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4652964"/>
            <a:ext cx="252095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Формула" r:id="rId4" imgW="114120" imgH="215640" progId="Equation.3">
                  <p:embed/>
                </p:oleObj>
              </mc:Choice>
              <mc:Fallback>
                <p:oleObj name="Формула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6"/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Формула" r:id="rId6" imgW="114120" imgH="215640" progId="Equation.3">
                  <p:embed/>
                </p:oleObj>
              </mc:Choice>
              <mc:Fallback>
                <p:oleObj name="Формула" r:id="rId6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332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024063" y="342900"/>
            <a:ext cx="8229600" cy="1371600"/>
          </a:xfrm>
        </p:spPr>
        <p:txBody>
          <a:bodyPr/>
          <a:lstStyle/>
          <a:p>
            <a:pPr algn="ctr" eaLnBrk="1" hangingPunct="1"/>
            <a:endParaRPr lang="ru-RU" altLang="ru-RU" b="1" i="1" dirty="0" smtClean="0">
              <a:latin typeface="Times New Roman" panose="02020603050405020304" pitchFamily="18" charset="0"/>
            </a:endParaRPr>
          </a:p>
        </p:txBody>
      </p:sp>
      <p:pic>
        <p:nvPicPr>
          <p:cNvPr id="6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1"/>
          <a:stretch>
            <a:fillRect/>
          </a:stretch>
        </p:blipFill>
        <p:spPr bwMode="auto">
          <a:xfrm>
            <a:off x="2095499" y="2566041"/>
            <a:ext cx="2090738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36"/>
          <a:stretch>
            <a:fillRect/>
          </a:stretch>
        </p:blipFill>
        <p:spPr bwMode="auto">
          <a:xfrm>
            <a:off x="8256241" y="2564905"/>
            <a:ext cx="1770063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23"/>
          <a:stretch>
            <a:fillRect/>
          </a:stretch>
        </p:blipFill>
        <p:spPr bwMode="auto">
          <a:xfrm>
            <a:off x="5137771" y="2479179"/>
            <a:ext cx="216693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738313" y="2000251"/>
            <a:ext cx="2709862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charset="0"/>
              </a:rPr>
              <a:t>остроугольный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804596" y="2017217"/>
            <a:ext cx="267335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charset="0"/>
              </a:rPr>
              <a:t>прямоугольный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087888" y="2000251"/>
            <a:ext cx="25146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charset="0"/>
              </a:rPr>
              <a:t>тупоугольный</a:t>
            </a:r>
          </a:p>
        </p:txBody>
      </p:sp>
    </p:spTree>
    <p:extLst>
      <p:ext uri="{BB962C8B-B14F-4D97-AF65-F5344CB8AC3E}">
        <p14:creationId xmlns:p14="http://schemas.microsoft.com/office/powerpoint/2010/main" val="60139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2"/>
          <p:cNvSpPr>
            <a:spLocks noChangeArrowheads="1" noChangeShapeType="1" noTextEdit="1"/>
          </p:cNvSpPr>
          <p:nvPr/>
        </p:nvSpPr>
        <p:spPr bwMode="auto">
          <a:xfrm>
            <a:off x="1774825" y="260351"/>
            <a:ext cx="7634288" cy="720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gradFill rotWithShape="1">
                  <a:gsLst>
                    <a:gs pos="0">
                      <a:srgbClr val="FF6565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Прямоугольный треугольник</a:t>
            </a:r>
          </a:p>
        </p:txBody>
      </p:sp>
      <p:sp>
        <p:nvSpPr>
          <p:cNvPr id="16387" name="Line 14"/>
          <p:cNvSpPr>
            <a:spLocks noChangeShapeType="1"/>
          </p:cNvSpPr>
          <p:nvPr/>
        </p:nvSpPr>
        <p:spPr bwMode="auto">
          <a:xfrm>
            <a:off x="7248525" y="57340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88" name="AutoShape 2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67889" y="260351"/>
            <a:ext cx="720725" cy="466725"/>
          </a:xfrm>
          <a:prstGeom prst="actionButtonHome">
            <a:avLst/>
          </a:prstGeom>
          <a:solidFill>
            <a:srgbClr val="FF65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6389" name="Text Box 29"/>
          <p:cNvSpPr txBox="1">
            <a:spLocks noChangeArrowheads="1"/>
          </p:cNvSpPr>
          <p:nvPr/>
        </p:nvSpPr>
        <p:spPr bwMode="auto">
          <a:xfrm>
            <a:off x="2424114" y="1484313"/>
            <a:ext cx="4206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i="1">
                <a:solidFill>
                  <a:srgbClr val="7030A0"/>
                </a:solidFill>
                <a:latin typeface="Times New Roman" panose="02020603050405020304" pitchFamily="18" charset="0"/>
              </a:rPr>
              <a:t>А</a:t>
            </a:r>
          </a:p>
        </p:txBody>
      </p:sp>
      <p:sp>
        <p:nvSpPr>
          <p:cNvPr id="16390" name="Text Box 31"/>
          <p:cNvSpPr txBox="1">
            <a:spLocks noChangeArrowheads="1"/>
          </p:cNvSpPr>
          <p:nvPr/>
        </p:nvSpPr>
        <p:spPr bwMode="auto">
          <a:xfrm>
            <a:off x="6311900" y="5949951"/>
            <a:ext cx="420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i="1">
                <a:solidFill>
                  <a:srgbClr val="7030A0"/>
                </a:solidFill>
                <a:latin typeface="Times New Roman" panose="02020603050405020304" pitchFamily="18" charset="0"/>
              </a:rPr>
              <a:t>В</a:t>
            </a:r>
          </a:p>
        </p:txBody>
      </p:sp>
      <p:sp>
        <p:nvSpPr>
          <p:cNvPr id="16391" name="Text Box 38"/>
          <p:cNvSpPr txBox="1">
            <a:spLocks noChangeArrowheads="1"/>
          </p:cNvSpPr>
          <p:nvPr/>
        </p:nvSpPr>
        <p:spPr bwMode="auto">
          <a:xfrm>
            <a:off x="2495550" y="5949951"/>
            <a:ext cx="420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i="1">
                <a:solidFill>
                  <a:srgbClr val="7030A0"/>
                </a:solidFill>
                <a:latin typeface="Times New Roman" panose="02020603050405020304" pitchFamily="18" charset="0"/>
              </a:rPr>
              <a:t>С</a:t>
            </a:r>
          </a:p>
        </p:txBody>
      </p:sp>
      <p:sp>
        <p:nvSpPr>
          <p:cNvPr id="112679" name="Text Box 39"/>
          <p:cNvSpPr txBox="1">
            <a:spLocks noChangeArrowheads="1"/>
          </p:cNvSpPr>
          <p:nvPr/>
        </p:nvSpPr>
        <p:spPr bwMode="auto">
          <a:xfrm>
            <a:off x="3575050" y="6021388"/>
            <a:ext cx="14811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7030A0"/>
                </a:solidFill>
                <a:latin typeface="Times New Roman" panose="02020603050405020304" pitchFamily="18" charset="0"/>
              </a:rPr>
              <a:t>К а т е т</a:t>
            </a:r>
          </a:p>
        </p:txBody>
      </p:sp>
      <p:sp>
        <p:nvSpPr>
          <p:cNvPr id="112680" name="Text Box 40"/>
          <p:cNvSpPr txBox="1">
            <a:spLocks noChangeArrowheads="1"/>
          </p:cNvSpPr>
          <p:nvPr/>
        </p:nvSpPr>
        <p:spPr bwMode="auto">
          <a:xfrm rot="-5400000">
            <a:off x="1870076" y="3838576"/>
            <a:ext cx="14811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7030A0"/>
                </a:solidFill>
                <a:latin typeface="Times New Roman" panose="02020603050405020304" pitchFamily="18" charset="0"/>
              </a:rPr>
              <a:t>К а т е т</a:t>
            </a:r>
          </a:p>
        </p:txBody>
      </p:sp>
      <p:sp>
        <p:nvSpPr>
          <p:cNvPr id="112681" name="Text Box 41"/>
          <p:cNvSpPr txBox="1">
            <a:spLocks noChangeArrowheads="1"/>
          </p:cNvSpPr>
          <p:nvPr/>
        </p:nvSpPr>
        <p:spPr bwMode="auto">
          <a:xfrm rot="3078051">
            <a:off x="3503613" y="3500438"/>
            <a:ext cx="2833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7030A0"/>
                </a:solidFill>
                <a:latin typeface="Times New Roman" panose="02020603050405020304" pitchFamily="18" charset="0"/>
              </a:rPr>
              <a:t>Г и п о т е н у з а</a:t>
            </a:r>
          </a:p>
        </p:txBody>
      </p:sp>
      <p:sp>
        <p:nvSpPr>
          <p:cNvPr id="16395" name="Rectangle 42"/>
          <p:cNvSpPr>
            <a:spLocks noChangeArrowheads="1"/>
          </p:cNvSpPr>
          <p:nvPr/>
        </p:nvSpPr>
        <p:spPr bwMode="auto">
          <a:xfrm>
            <a:off x="2855913" y="5661026"/>
            <a:ext cx="360362" cy="35877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6396" name="AutoShape 43"/>
          <p:cNvSpPr>
            <a:spLocks noChangeArrowheads="1"/>
          </p:cNvSpPr>
          <p:nvPr/>
        </p:nvSpPr>
        <p:spPr bwMode="auto">
          <a:xfrm>
            <a:off x="2855913" y="1844676"/>
            <a:ext cx="3529012" cy="4176713"/>
          </a:xfrm>
          <a:prstGeom prst="rtTriangle">
            <a:avLst/>
          </a:prstGeom>
          <a:noFill/>
          <a:ln w="571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266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2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2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2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2341562" y="330036"/>
            <a:ext cx="4975225" cy="609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17556"/>
              </a:avLst>
            </a:prstTxWarp>
          </a:bodyPr>
          <a:lstStyle/>
          <a:p>
            <a:pPr algn="ctr"/>
            <a:r>
              <a:rPr lang="ru-RU" sz="2800" b="1" i="1" kern="10" dirty="0">
                <a:ln w="12700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cs typeface="Arial" panose="020B0604020202020204" pitchFamily="34" charset="0"/>
              </a:rPr>
              <a:t>Свойство 1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17584" y="1078627"/>
            <a:ext cx="93251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 i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двух острых углов прямоугольного треугольника равна 90</a:t>
            </a:r>
            <a:r>
              <a:rPr lang="en-US" altLang="ru-RU" sz="2400" b="1" i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endParaRPr lang="en-US" altLang="ru-RU" sz="2400" b="1" i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WordArt 35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2341562" y="1997015"/>
            <a:ext cx="5105400" cy="5334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17556"/>
              </a:avLst>
            </a:prstTxWarp>
          </a:bodyPr>
          <a:lstStyle/>
          <a:p>
            <a:pPr algn="ctr"/>
            <a:r>
              <a:rPr lang="ru-RU" sz="1600" b="1" i="1" kern="10" dirty="0">
                <a:ln w="12700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Свойство 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7584" y="3123088"/>
            <a:ext cx="101619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i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Катет прямоугольного треугольника, лежащий против угла в 30</a:t>
            </a:r>
            <a:r>
              <a:rPr lang="en-US" altLang="ru-RU" sz="2400" b="1" i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ru-RU" altLang="ru-RU" sz="2400" b="1" i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равен половине гипотенузы</a:t>
            </a:r>
            <a:endParaRPr lang="ru-RU" sz="2400" dirty="0"/>
          </a:p>
        </p:txBody>
      </p:sp>
      <p:sp>
        <p:nvSpPr>
          <p:cNvPr id="6" name="WordArt 42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2341562" y="4431102"/>
            <a:ext cx="5105400" cy="5334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17556"/>
              </a:avLst>
            </a:prstTxWarp>
          </a:bodyPr>
          <a:lstStyle/>
          <a:p>
            <a:pPr algn="ctr"/>
            <a:r>
              <a:rPr lang="ru-RU" sz="2800" b="1" i="1" kern="10" dirty="0">
                <a:ln w="12700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cs typeface="Arial" panose="020B0604020202020204" pitchFamily="34" charset="0"/>
              </a:rPr>
              <a:t>Свойство 3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7583" y="5536881"/>
            <a:ext cx="101619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 i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катет прямоугольного треугольника равен половине гипотенузы, то угол, лежащий против этого катета, равен 30</a:t>
            </a:r>
            <a:r>
              <a:rPr lang="en-US" altLang="ru-RU" sz="2400" b="1" i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ru-RU" altLang="ru-RU" sz="2400" b="1" i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altLang="ru-RU" sz="2400" b="1" i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4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024063" y="342900"/>
            <a:ext cx="8229600" cy="1371600"/>
          </a:xfrm>
        </p:spPr>
        <p:txBody>
          <a:bodyPr/>
          <a:lstStyle/>
          <a:p>
            <a:pPr algn="ctr" eaLnBrk="1" hangingPunct="1"/>
            <a:endParaRPr lang="ru-RU" altLang="ru-RU" b="1" i="1" dirty="0" smtClean="0">
              <a:latin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38313" y="2214563"/>
            <a:ext cx="282575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charset="0"/>
              </a:rPr>
              <a:t>разносторонний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786018" y="2214180"/>
            <a:ext cx="2841625" cy="461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charset="0"/>
              </a:rPr>
              <a:t>равнобедренный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795340" y="2214180"/>
            <a:ext cx="28543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charset="0"/>
              </a:rPr>
              <a:t>равносторонний</a:t>
            </a:r>
          </a:p>
        </p:txBody>
      </p:sp>
      <p:pic>
        <p:nvPicPr>
          <p:cNvPr id="56322" name="Picture 2" descr="https://myslide.ru/documents_3/9e835269ab1396b43b44be614cc29b8c/img6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3" t="48857" r="70000" b="7713"/>
          <a:stretch>
            <a:fillRect/>
          </a:stretch>
        </p:blipFill>
        <p:spPr bwMode="auto">
          <a:xfrm>
            <a:off x="1389541" y="2795548"/>
            <a:ext cx="3717297" cy="1181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https://myslide.ru/documents_3/9e835269ab1396b43b44be614cc29b8c/img6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38" t="51250" r="37186" b="6248"/>
          <a:stretch>
            <a:fillRect/>
          </a:stretch>
        </p:blipFill>
        <p:spPr bwMode="auto">
          <a:xfrm>
            <a:off x="8154802" y="2924945"/>
            <a:ext cx="2500313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https://myslide.ru/documents_3/9e835269ab1396b43b44be614cc29b8c/img6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52" t="58821" r="6248" b="13750"/>
          <a:stretch>
            <a:fillRect/>
          </a:stretch>
        </p:blipFill>
        <p:spPr bwMode="auto">
          <a:xfrm>
            <a:off x="4795340" y="2924944"/>
            <a:ext cx="250031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30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7032104" y="466927"/>
            <a:ext cx="3298824" cy="4187679"/>
            <a:chOff x="2555776" y="680157"/>
            <a:chExt cx="4157026" cy="5387788"/>
          </a:xfrm>
        </p:grpSpPr>
        <p:sp>
          <p:nvSpPr>
            <p:cNvPr id="6" name="Равнобедренный треугольник 5"/>
            <p:cNvSpPr/>
            <p:nvPr/>
          </p:nvSpPr>
          <p:spPr>
            <a:xfrm>
              <a:off x="3203848" y="1484784"/>
              <a:ext cx="2880320" cy="4026838"/>
            </a:xfrm>
            <a:prstGeom prst="triangle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55776" y="5157192"/>
              <a:ext cx="642774" cy="9107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A</a:t>
              </a:r>
              <a:endParaRPr lang="ru-RU" sz="40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335751" y="680157"/>
              <a:ext cx="616513" cy="9107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B</a:t>
              </a:r>
              <a:endParaRPr lang="ru-RU" sz="40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84168" y="5157192"/>
              <a:ext cx="628634" cy="9107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C</a:t>
              </a:r>
              <a:endParaRPr lang="ru-RU" sz="4000" b="1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8184232" y="2204864"/>
            <a:ext cx="1080120" cy="360040"/>
            <a:chOff x="3707904" y="3356992"/>
            <a:chExt cx="1843648" cy="28803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3707904" y="3356992"/>
              <a:ext cx="360040" cy="2880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H="1">
              <a:off x="5148064" y="3356992"/>
              <a:ext cx="403488" cy="2880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 rot="17348141">
            <a:off x="6858016" y="2589231"/>
            <a:ext cx="2666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боковая сторона</a:t>
            </a:r>
          </a:p>
        </p:txBody>
      </p:sp>
      <p:sp>
        <p:nvSpPr>
          <p:cNvPr id="14" name="TextBox 13"/>
          <p:cNvSpPr txBox="1"/>
          <p:nvPr/>
        </p:nvSpPr>
        <p:spPr>
          <a:xfrm rot="4234429">
            <a:off x="7863751" y="2815954"/>
            <a:ext cx="2691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боковая сторона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68208" y="3789041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основание</a:t>
            </a:r>
          </a:p>
        </p:txBody>
      </p:sp>
      <p:sp>
        <p:nvSpPr>
          <p:cNvPr id="16" name="Объект 3"/>
          <p:cNvSpPr txBox="1">
            <a:spLocks/>
          </p:cNvSpPr>
          <p:nvPr/>
        </p:nvSpPr>
        <p:spPr>
          <a:xfrm>
            <a:off x="639791" y="226942"/>
            <a:ext cx="6714838" cy="187790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cs typeface="Arial" charset="0"/>
              </a:rPr>
              <a:t>Свойство 1.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В равнобедренном треугольнике углы при основании равны.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39791" y="2285848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cs typeface="Arial" charset="0"/>
              </a:rPr>
              <a:t>Свойство 2.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В равнобедренном треугольнике биссектриса, </a:t>
            </a:r>
            <a:r>
              <a:rPr lang="ru-RU" sz="3200" u="sng" dirty="0" smtClean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проведённая к основанию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, является медианой и высотой.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9158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 build="p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60" name="Object 16"/>
          <p:cNvGraphicFramePr>
            <a:graphicFrameLocks noChangeAspect="1"/>
          </p:cNvGraphicFramePr>
          <p:nvPr>
            <p:extLst/>
          </p:nvPr>
        </p:nvGraphicFramePr>
        <p:xfrm>
          <a:off x="1991544" y="6013450"/>
          <a:ext cx="2894012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Точечный рисунок" r:id="rId4" imgW="4525007" imgH="542570" progId="PBrush">
                  <p:embed/>
                </p:oleObj>
              </mc:Choice>
              <mc:Fallback>
                <p:oleObj name="Точечный рисунок" r:id="rId4" imgW="4525007" imgH="54257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1544" y="6013450"/>
                        <a:ext cx="2894012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5" name="WordArt 1"/>
          <p:cNvSpPr>
            <a:spLocks noChangeArrowheads="1" noChangeShapeType="1" noTextEdit="1"/>
          </p:cNvSpPr>
          <p:nvPr/>
        </p:nvSpPr>
        <p:spPr bwMode="auto">
          <a:xfrm>
            <a:off x="4724400" y="1295401"/>
            <a:ext cx="228600" cy="3714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А</a:t>
            </a:r>
          </a:p>
        </p:txBody>
      </p:sp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4876800" y="5486401"/>
            <a:ext cx="228600" cy="3714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В</a:t>
            </a:r>
          </a:p>
        </p:txBody>
      </p:sp>
      <p:sp>
        <p:nvSpPr>
          <p:cNvPr id="6147" name="WordArt 3"/>
          <p:cNvSpPr>
            <a:spLocks noChangeArrowheads="1" noChangeShapeType="1" noTextEdit="1"/>
          </p:cNvSpPr>
          <p:nvPr/>
        </p:nvSpPr>
        <p:spPr bwMode="auto">
          <a:xfrm>
            <a:off x="3352800" y="5638801"/>
            <a:ext cx="228600" cy="3714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М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/>
          </p:nvPr>
        </p:nvSpPr>
        <p:spPr>
          <a:xfrm>
            <a:off x="5715000" y="2209800"/>
            <a:ext cx="4191000" cy="3657600"/>
          </a:xfrm>
          <a:ln/>
        </p:spPr>
        <p:txBody>
          <a:bodyPr anchor="t"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800"/>
              </a:spcBef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sz="3200" dirty="0"/>
              <a:t>Отрезок, соединяющий вершину треугольника с серединой противоположной стороны, называется </a:t>
            </a:r>
            <a:r>
              <a:rPr lang="ru-RU" sz="3200" b="1" dirty="0">
                <a:solidFill>
                  <a:srgbClr val="0E2C1D"/>
                </a:solidFill>
              </a:rPr>
              <a:t>медианой треугольника</a:t>
            </a:r>
            <a:r>
              <a:rPr lang="ru-RU" sz="3200" b="1" dirty="0"/>
              <a:t>.</a:t>
            </a: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2057400" y="1409700"/>
            <a:ext cx="2743200" cy="4038600"/>
          </a:xfrm>
          <a:prstGeom prst="triangle">
            <a:avLst>
              <a:gd name="adj" fmla="val 86088"/>
            </a:avLst>
          </a:prstGeom>
          <a:blipFill dpi="0" rotWithShape="0">
            <a:blip r:embed="rId6" cstate="email"/>
            <a:srcRect/>
            <a:tile tx="0" ty="0" sx="100000" sy="100000" flip="none" algn="tl"/>
          </a:blip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50" name="Oval 6"/>
          <p:cNvSpPr>
            <a:spLocks noChangeArrowheads="1"/>
          </p:cNvSpPr>
          <p:nvPr/>
        </p:nvSpPr>
        <p:spPr bwMode="auto">
          <a:xfrm>
            <a:off x="3352800" y="5410200"/>
            <a:ext cx="152400" cy="7620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151" name="Group 7"/>
          <p:cNvGrpSpPr>
            <a:grpSpLocks/>
          </p:cNvGrpSpPr>
          <p:nvPr/>
        </p:nvGrpSpPr>
        <p:grpSpPr bwMode="auto">
          <a:xfrm>
            <a:off x="4114801" y="5334001"/>
            <a:ext cx="73025" cy="225425"/>
            <a:chOff x="1632" y="3360"/>
            <a:chExt cx="46" cy="142"/>
          </a:xfrm>
        </p:grpSpPr>
        <p:sp>
          <p:nvSpPr>
            <p:cNvPr id="6152" name="Line 8"/>
            <p:cNvSpPr>
              <a:spLocks noChangeShapeType="1"/>
            </p:cNvSpPr>
            <p:nvPr/>
          </p:nvSpPr>
          <p:spPr bwMode="auto">
            <a:xfrm>
              <a:off x="1632" y="3360"/>
              <a:ext cx="0" cy="142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3" name="Line 9"/>
            <p:cNvSpPr>
              <a:spLocks noChangeShapeType="1"/>
            </p:cNvSpPr>
            <p:nvPr/>
          </p:nvSpPr>
          <p:spPr bwMode="auto">
            <a:xfrm>
              <a:off x="1679" y="3360"/>
              <a:ext cx="0" cy="142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154" name="Group 10"/>
          <p:cNvGrpSpPr>
            <a:grpSpLocks/>
          </p:cNvGrpSpPr>
          <p:nvPr/>
        </p:nvGrpSpPr>
        <p:grpSpPr bwMode="auto">
          <a:xfrm>
            <a:off x="2667001" y="5334001"/>
            <a:ext cx="73025" cy="225425"/>
            <a:chOff x="720" y="3360"/>
            <a:chExt cx="46" cy="142"/>
          </a:xfrm>
        </p:grpSpPr>
        <p:sp>
          <p:nvSpPr>
            <p:cNvPr id="6155" name="Line 11"/>
            <p:cNvSpPr>
              <a:spLocks noChangeShapeType="1"/>
            </p:cNvSpPr>
            <p:nvPr/>
          </p:nvSpPr>
          <p:spPr bwMode="auto">
            <a:xfrm>
              <a:off x="720" y="3360"/>
              <a:ext cx="0" cy="142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56" name="Line 12"/>
            <p:cNvSpPr>
              <a:spLocks noChangeShapeType="1"/>
            </p:cNvSpPr>
            <p:nvPr/>
          </p:nvSpPr>
          <p:spPr bwMode="auto">
            <a:xfrm>
              <a:off x="767" y="3360"/>
              <a:ext cx="0" cy="142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157" name="WordArt 13"/>
          <p:cNvSpPr>
            <a:spLocks noChangeArrowheads="1" noChangeShapeType="1" noTextEdit="1"/>
          </p:cNvSpPr>
          <p:nvPr/>
        </p:nvSpPr>
        <p:spPr bwMode="auto">
          <a:xfrm>
            <a:off x="1905000" y="5562601"/>
            <a:ext cx="228600" cy="3714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С</a:t>
            </a:r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H="1">
            <a:off x="3425825" y="1447800"/>
            <a:ext cx="996950" cy="3962400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6159" name="Object 15"/>
          <p:cNvGraphicFramePr>
            <a:graphicFrameLocks noChangeAspect="1"/>
          </p:cNvGraphicFramePr>
          <p:nvPr/>
        </p:nvGraphicFramePr>
        <p:xfrm>
          <a:off x="5057776" y="1295400"/>
          <a:ext cx="1433513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Точечный рисунок" r:id="rId7" imgW="2866667" imgH="2857899" progId="PBrush">
                  <p:embed/>
                </p:oleObj>
              </mc:Choice>
              <mc:Fallback>
                <p:oleObj name="Точечный рисунок" r:id="rId7" imgW="2866667" imgH="2857899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7776" y="1295400"/>
                        <a:ext cx="1433513" cy="142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6851650" y="1524000"/>
            <a:ext cx="21605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dirty="0">
                <a:solidFill>
                  <a:srgbClr val="000000"/>
                </a:solidFill>
              </a:rPr>
              <a:t>СМ = МВ</a:t>
            </a:r>
          </a:p>
        </p:txBody>
      </p:sp>
      <p:sp>
        <p:nvSpPr>
          <p:cNvPr id="6163" name="Rectangle 19"/>
          <p:cNvSpPr>
            <a:spLocks noGrp="1" noChangeArrowheads="1"/>
          </p:cNvSpPr>
          <p:nvPr>
            <p:ph type="title" idx="1"/>
          </p:nvPr>
        </p:nvSpPr>
        <p:spPr>
          <a:xfrm>
            <a:off x="3379839" y="476672"/>
            <a:ext cx="5486400" cy="685800"/>
          </a:xfrm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marL="0" indent="0" algn="ctr">
              <a:spcBef>
                <a:spcPct val="0"/>
              </a:spcBef>
              <a:buClr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E2C1D"/>
                </a:solidFill>
              </a:rPr>
              <a:t>Медиана треугольника</a:t>
            </a:r>
          </a:p>
        </p:txBody>
      </p:sp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1676400" y="5991944"/>
            <a:ext cx="4495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solidFill>
                  <a:srgbClr val="0E2C1D"/>
                </a:solidFill>
              </a:rPr>
              <a:t>АМ – медиана треугольника</a:t>
            </a:r>
          </a:p>
        </p:txBody>
      </p:sp>
    </p:spTree>
    <p:extLst>
      <p:ext uri="{BB962C8B-B14F-4D97-AF65-F5344CB8AC3E}">
        <p14:creationId xmlns:p14="http://schemas.microsoft.com/office/powerpoint/2010/main" val="13703565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7 L 0.00416 -0.0928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4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1" dur="1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82 -0.13959 L -0.16163 0.37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1" y="2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9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42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46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53" dur="20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50" grpId="0" animBg="1"/>
      <p:bldP spid="61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WordArt 1"/>
          <p:cNvSpPr>
            <a:spLocks noChangeArrowheads="1" noChangeShapeType="1" noTextEdit="1"/>
          </p:cNvSpPr>
          <p:nvPr/>
        </p:nvSpPr>
        <p:spPr bwMode="auto">
          <a:xfrm>
            <a:off x="4724400" y="1295401"/>
            <a:ext cx="228600" cy="3714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А</a:t>
            </a:r>
          </a:p>
        </p:txBody>
      </p:sp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4876800" y="5486401"/>
            <a:ext cx="228600" cy="3714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В</a:t>
            </a:r>
          </a:p>
        </p:txBody>
      </p:sp>
      <p:sp>
        <p:nvSpPr>
          <p:cNvPr id="8195" name="WordArt 3"/>
          <p:cNvSpPr>
            <a:spLocks noChangeArrowheads="1" noChangeShapeType="1" noTextEdit="1"/>
          </p:cNvSpPr>
          <p:nvPr/>
        </p:nvSpPr>
        <p:spPr bwMode="auto">
          <a:xfrm>
            <a:off x="3352800" y="5638801"/>
            <a:ext cx="228600" cy="3714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А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/>
          </p:nvPr>
        </p:nvSpPr>
        <p:spPr>
          <a:xfrm>
            <a:off x="5715000" y="2209800"/>
            <a:ext cx="4572000" cy="3886200"/>
          </a:xfrm>
          <a:ln/>
        </p:spPr>
        <p:txBody>
          <a:bodyPr anchor="t"/>
          <a:lstStyle/>
          <a:p>
            <a:pPr>
              <a:lnSpc>
                <a:spcPct val="90000"/>
              </a:lnSpc>
              <a:spcBef>
                <a:spcPts val="700"/>
              </a:spcBef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sz="3200"/>
              <a:t>Отрезок биссектрисы угла треугольника, соединяющий вершину треугольника с точкой противоположной стороны, называется </a:t>
            </a:r>
            <a:r>
              <a:rPr lang="ru-RU" sz="3200" b="1">
                <a:solidFill>
                  <a:srgbClr val="0E2C1D"/>
                </a:solidFill>
              </a:rPr>
              <a:t>биссектрисой треугольника</a:t>
            </a:r>
            <a:r>
              <a:rPr lang="ru-RU" sz="3200"/>
              <a:t>.</a:t>
            </a:r>
            <a:r>
              <a:rPr lang="ru-RU" sz="2800"/>
              <a:t> </a:t>
            </a:r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2057400" y="1409700"/>
            <a:ext cx="2743200" cy="4038600"/>
          </a:xfrm>
          <a:prstGeom prst="triangle">
            <a:avLst>
              <a:gd name="adj" fmla="val 85208"/>
            </a:avLst>
          </a:prstGeom>
          <a:blipFill dpi="0" rotWithShape="0">
            <a:blip r:embed="rId4" cstate="email"/>
            <a:srcRect/>
            <a:tile tx="0" ty="0" sx="100000" sy="100000" flip="none" algn="tl"/>
          </a:blipFill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198" name="WordArt 6"/>
          <p:cNvSpPr>
            <a:spLocks noChangeArrowheads="1" noChangeShapeType="1" noTextEdit="1"/>
          </p:cNvSpPr>
          <p:nvPr/>
        </p:nvSpPr>
        <p:spPr bwMode="auto">
          <a:xfrm>
            <a:off x="1905000" y="5562601"/>
            <a:ext cx="228600" cy="3714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С</a:t>
            </a:r>
          </a:p>
        </p:txBody>
      </p:sp>
      <p:graphicFrame>
        <p:nvGraphicFramePr>
          <p:cNvPr id="8199" name="Object 7"/>
          <p:cNvGraphicFramePr>
            <a:graphicFrameLocks noChangeAspect="1"/>
          </p:cNvGraphicFramePr>
          <p:nvPr/>
        </p:nvGraphicFramePr>
        <p:xfrm>
          <a:off x="4841876" y="1368425"/>
          <a:ext cx="1433513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r:id="rId5" imgW="2866667" imgH="2857899" progId="PBrush">
                  <p:embed/>
                </p:oleObj>
              </mc:Choice>
              <mc:Fallback>
                <p:oleObj r:id="rId5" imgW="2866667" imgH="2857899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876" y="1368425"/>
                        <a:ext cx="1433513" cy="142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0" name="WordArt 8"/>
          <p:cNvSpPr>
            <a:spLocks noChangeArrowheads="1" noChangeShapeType="1" noTextEdit="1"/>
          </p:cNvSpPr>
          <p:nvPr/>
        </p:nvSpPr>
        <p:spPr bwMode="auto">
          <a:xfrm>
            <a:off x="3581400" y="5791200"/>
            <a:ext cx="152400" cy="228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1</a:t>
            </a:r>
          </a:p>
        </p:txBody>
      </p:sp>
      <p:graphicFrame>
        <p:nvGraphicFramePr>
          <p:cNvPr id="8201" name="Object 9"/>
          <p:cNvGraphicFramePr>
            <a:graphicFrameLocks noChangeAspect="1"/>
          </p:cNvGraphicFramePr>
          <p:nvPr/>
        </p:nvGraphicFramePr>
        <p:xfrm>
          <a:off x="2249489" y="1287464"/>
          <a:ext cx="1577975" cy="10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r:id="rId7" imgW="3591426" imgH="2333333" progId="PBrush">
                  <p:embed/>
                </p:oleObj>
              </mc:Choice>
              <mc:Fallback>
                <p:oleObj r:id="rId7" imgW="3591426" imgH="2333333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9489" y="1287464"/>
                        <a:ext cx="1577975" cy="1017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2" name="Rectangle 10"/>
          <p:cNvSpPr>
            <a:spLocks noGrp="1" noChangeArrowheads="1"/>
          </p:cNvSpPr>
          <p:nvPr>
            <p:ph type="title" idx="1"/>
          </p:nvPr>
        </p:nvSpPr>
        <p:spPr>
          <a:xfrm>
            <a:off x="3352800" y="457200"/>
            <a:ext cx="5486400" cy="685800"/>
          </a:xfrm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marL="0" indent="0" algn="ctr">
              <a:spcBef>
                <a:spcPct val="0"/>
              </a:spcBef>
              <a:buClr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E2C1D"/>
                </a:solidFill>
              </a:rPr>
              <a:t>Биссектриса треугольника</a:t>
            </a:r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1828800" y="6019800"/>
            <a:ext cx="4724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E2C1D"/>
                </a:solidFill>
              </a:rPr>
              <a:t>АА1 – биссектриса треугольника</a:t>
            </a:r>
          </a:p>
        </p:txBody>
      </p:sp>
      <p:grpSp>
        <p:nvGrpSpPr>
          <p:cNvPr id="8205" name="Group 13"/>
          <p:cNvGrpSpPr>
            <a:grpSpLocks/>
          </p:cNvGrpSpPr>
          <p:nvPr/>
        </p:nvGrpSpPr>
        <p:grpSpPr bwMode="auto">
          <a:xfrm>
            <a:off x="6096001" y="1524001"/>
            <a:ext cx="3883025" cy="530225"/>
            <a:chOff x="2880" y="960"/>
            <a:chExt cx="2446" cy="334"/>
          </a:xfrm>
        </p:grpSpPr>
        <p:sp>
          <p:nvSpPr>
            <p:cNvPr id="8206" name="Rectangle 14"/>
            <p:cNvSpPr>
              <a:spLocks noChangeArrowheads="1"/>
            </p:cNvSpPr>
            <p:nvPr/>
          </p:nvSpPr>
          <p:spPr bwMode="auto">
            <a:xfrm>
              <a:off x="2880" y="960"/>
              <a:ext cx="2446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>
                <a:spcBef>
                  <a:spcPts val="8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3200">
                  <a:solidFill>
                    <a:srgbClr val="000000"/>
                  </a:solidFill>
                  <a:latin typeface="Symbol" pitchFamily="16" charset="2"/>
                </a:rPr>
                <a:t></a:t>
              </a:r>
              <a:r>
                <a:rPr lang="ru-RU" sz="3200">
                  <a:solidFill>
                    <a:srgbClr val="000000"/>
                  </a:solidFill>
                </a:rPr>
                <a:t>АСА   = </a:t>
              </a:r>
              <a:r>
                <a:rPr lang="ru-RU" sz="3200">
                  <a:solidFill>
                    <a:srgbClr val="000000"/>
                  </a:solidFill>
                  <a:latin typeface="Symbol" pitchFamily="16" charset="2"/>
                </a:rPr>
                <a:t></a:t>
              </a:r>
              <a:r>
                <a:rPr lang="ru-RU" sz="3200">
                  <a:solidFill>
                    <a:srgbClr val="000000"/>
                  </a:solidFill>
                </a:rPr>
                <a:t>ВАА</a:t>
              </a:r>
            </a:p>
          </p:txBody>
        </p:sp>
        <p:sp>
          <p:nvSpPr>
            <p:cNvPr id="8207" name="Line 15"/>
            <p:cNvSpPr>
              <a:spLocks noChangeShapeType="1"/>
            </p:cNvSpPr>
            <p:nvPr/>
          </p:nvSpPr>
          <p:spPr bwMode="auto">
            <a:xfrm>
              <a:off x="3744" y="1152"/>
              <a:ext cx="0" cy="94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8" name="Line 16"/>
            <p:cNvSpPr>
              <a:spLocks noChangeShapeType="1"/>
            </p:cNvSpPr>
            <p:nvPr/>
          </p:nvSpPr>
          <p:spPr bwMode="auto">
            <a:xfrm>
              <a:off x="4848" y="1152"/>
              <a:ext cx="0" cy="94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09" name="Line 17"/>
          <p:cNvSpPr>
            <a:spLocks noChangeShapeType="1"/>
          </p:cNvSpPr>
          <p:nvPr/>
        </p:nvSpPr>
        <p:spPr bwMode="auto">
          <a:xfrm flipH="1">
            <a:off x="3249613" y="1409701"/>
            <a:ext cx="1155700" cy="4494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 flipH="1">
            <a:off x="3406775" y="1443038"/>
            <a:ext cx="996950" cy="3962400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11" name="Freeform 19"/>
          <p:cNvSpPr>
            <a:spLocks noChangeArrowheads="1"/>
          </p:cNvSpPr>
          <p:nvPr/>
        </p:nvSpPr>
        <p:spPr bwMode="auto">
          <a:xfrm>
            <a:off x="3816351" y="2347913"/>
            <a:ext cx="284163" cy="254000"/>
          </a:xfrm>
          <a:custGeom>
            <a:avLst/>
            <a:gdLst>
              <a:gd name="T0" fmla="*/ 790 w 791"/>
              <a:gd name="T1" fmla="*/ 706 h 707"/>
              <a:gd name="T2" fmla="*/ 93 w 791"/>
              <a:gd name="T3" fmla="*/ 0 h 70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91" h="707">
                <a:moveTo>
                  <a:pt x="790" y="706"/>
                </a:moveTo>
                <a:cubicBezTo>
                  <a:pt x="0" y="664"/>
                  <a:pt x="93" y="0"/>
                  <a:pt x="93" y="0"/>
                </a:cubicBezTo>
              </a:path>
            </a:pathLst>
          </a:custGeom>
          <a:noFill/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12" name="Freeform 20"/>
          <p:cNvSpPr>
            <a:spLocks noChangeArrowheads="1"/>
          </p:cNvSpPr>
          <p:nvPr/>
        </p:nvSpPr>
        <p:spPr bwMode="auto">
          <a:xfrm>
            <a:off x="4100514" y="2347914"/>
            <a:ext cx="382587" cy="334962"/>
          </a:xfrm>
          <a:custGeom>
            <a:avLst/>
            <a:gdLst>
              <a:gd name="T0" fmla="*/ 881 w 882"/>
              <a:gd name="T1" fmla="*/ 0 h 713"/>
              <a:gd name="T2" fmla="*/ 0 w 882"/>
              <a:gd name="T3" fmla="*/ 449 h 71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82" h="713">
                <a:moveTo>
                  <a:pt x="881" y="0"/>
                </a:moveTo>
                <a:cubicBezTo>
                  <a:pt x="536" y="712"/>
                  <a:pt x="0" y="449"/>
                  <a:pt x="0" y="449"/>
                </a:cubicBezTo>
              </a:path>
            </a:pathLst>
          </a:custGeom>
          <a:noFill/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8805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4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8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2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9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6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9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0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 -0.03472 L -0.15382 0.3747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1" y="2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9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44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" presetClass="entr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 additive="repl">
                                        <p:cTn id="53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59" dur="2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  <p:bldP spid="8200" grpId="0" animBg="1"/>
      <p:bldP spid="8209" grpId="0" animBg="1"/>
      <p:bldP spid="8210" grpId="0" animBg="1"/>
      <p:bldP spid="8210" grpId="1" animBg="1"/>
      <p:bldP spid="8211" grpId="0" animBg="1"/>
      <p:bldP spid="8212" grpId="0" animBg="1"/>
    </p:bld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248</TotalTime>
  <Words>651</Words>
  <Application>Microsoft Office PowerPoint</Application>
  <PresentationFormat>Произвольный</PresentationFormat>
  <Paragraphs>223</Paragraphs>
  <Slides>24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Грань</vt:lpstr>
      <vt:lpstr>Формула</vt:lpstr>
      <vt:lpstr>Точечный рисунок</vt:lpstr>
      <vt:lpstr>Треугольники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Медиана треугольника</vt:lpstr>
      <vt:lpstr>Биссектриса треугольника</vt:lpstr>
      <vt:lpstr>Высота треугольника</vt:lpstr>
      <vt:lpstr>Презентация PowerPoint</vt:lpstr>
      <vt:lpstr>Задачи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Подведем итог</vt:lpstr>
      <vt:lpstr>Домашнее  задание.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Треугольники.</dc:title>
  <dc:creator>Пользователь</dc:creator>
  <cp:lastModifiedBy>Надежда Пронская</cp:lastModifiedBy>
  <cp:revision>25</cp:revision>
  <dcterms:created xsi:type="dcterms:W3CDTF">2024-04-21T12:43:15Z</dcterms:created>
  <dcterms:modified xsi:type="dcterms:W3CDTF">2024-08-05T09:28:47Z</dcterms:modified>
</cp:coreProperties>
</file>