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64" r:id="rId5"/>
    <p:sldId id="269" r:id="rId6"/>
    <p:sldId id="267" r:id="rId7"/>
    <p:sldId id="271" r:id="rId8"/>
    <p:sldId id="265" r:id="rId9"/>
    <p:sldId id="270" r:id="rId10"/>
    <p:sldId id="262" r:id="rId11"/>
    <p:sldId id="272" r:id="rId12"/>
    <p:sldId id="273" r:id="rId13"/>
    <p:sldId id="257" r:id="rId14"/>
    <p:sldId id="274" r:id="rId15"/>
    <p:sldId id="261" r:id="rId16"/>
    <p:sldId id="25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643"/>
    <a:srgbClr val="465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0" autoAdjust="0"/>
    <p:restoredTop sz="93537" autoAdjust="0"/>
  </p:normalViewPr>
  <p:slideViewPr>
    <p:cSldViewPr snapToGrid="0">
      <p:cViewPr varScale="1">
        <p:scale>
          <a:sx n="66" d="100"/>
          <a:sy n="66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E797F5-CD76-4057-A6E5-1CC02F292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04215" y="3064189"/>
            <a:ext cx="6852745" cy="2285422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" y="5349611"/>
            <a:ext cx="6926319" cy="10390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22" indent="0" algn="ctr">
              <a:buNone/>
              <a:defRPr sz="2001"/>
            </a:lvl2pPr>
            <a:lvl3pPr marL="914444" indent="0" algn="ctr">
              <a:buNone/>
              <a:defRPr sz="1800"/>
            </a:lvl3pPr>
            <a:lvl4pPr marL="1371666" indent="0" algn="ctr">
              <a:buNone/>
              <a:defRPr sz="1600"/>
            </a:lvl4pPr>
            <a:lvl5pPr marL="1828887" indent="0" algn="ctr">
              <a:buNone/>
              <a:defRPr sz="1600"/>
            </a:lvl5pPr>
            <a:lvl6pPr marL="2286109" indent="0" algn="ctr">
              <a:buNone/>
              <a:defRPr sz="1600"/>
            </a:lvl6pPr>
            <a:lvl7pPr marL="2743331" indent="0" algn="ctr">
              <a:buNone/>
              <a:defRPr sz="1600"/>
            </a:lvl7pPr>
            <a:lvl8pPr marL="3200553" indent="0" algn="ctr">
              <a:buNone/>
              <a:defRPr sz="1600"/>
            </a:lvl8pPr>
            <a:lvl9pPr marL="365777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2" indent="0">
              <a:buNone/>
              <a:defRPr sz="2801"/>
            </a:lvl2pPr>
            <a:lvl3pPr marL="914444" indent="0">
              <a:buNone/>
              <a:defRPr sz="2400"/>
            </a:lvl3pPr>
            <a:lvl4pPr marL="1371666" indent="0">
              <a:buNone/>
              <a:defRPr sz="2001"/>
            </a:lvl4pPr>
            <a:lvl5pPr marL="1828887" indent="0">
              <a:buNone/>
              <a:defRPr sz="2001"/>
            </a:lvl5pPr>
            <a:lvl6pPr marL="2286109" indent="0">
              <a:buNone/>
              <a:defRPr sz="2001"/>
            </a:lvl6pPr>
            <a:lvl7pPr marL="2743331" indent="0">
              <a:buNone/>
              <a:defRPr sz="2001"/>
            </a:lvl7pPr>
            <a:lvl8pPr marL="3200553" indent="0">
              <a:buNone/>
              <a:defRPr sz="2001"/>
            </a:lvl8pPr>
            <a:lvl9pPr marL="3657775" indent="0">
              <a:buNone/>
              <a:defRPr sz="2001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2" indent="0">
              <a:buNone/>
              <a:defRPr sz="1400"/>
            </a:lvl2pPr>
            <a:lvl3pPr marL="914444" indent="0">
              <a:buNone/>
              <a:defRPr sz="1201"/>
            </a:lvl3pPr>
            <a:lvl4pPr marL="1371666" indent="0">
              <a:buNone/>
              <a:defRPr sz="1000"/>
            </a:lvl4pPr>
            <a:lvl5pPr marL="1828887" indent="0">
              <a:buNone/>
              <a:defRPr sz="1000"/>
            </a:lvl5pPr>
            <a:lvl6pPr marL="2286109" indent="0">
              <a:buNone/>
              <a:defRPr sz="1000"/>
            </a:lvl6pPr>
            <a:lvl7pPr marL="2743331" indent="0">
              <a:buNone/>
              <a:defRPr sz="1000"/>
            </a:lvl7pPr>
            <a:lvl8pPr marL="3200553" indent="0">
              <a:buNone/>
              <a:defRPr sz="1000"/>
            </a:lvl8pPr>
            <a:lvl9pPr marL="365777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фера, планета, Мир, Земля&#10;&#10;Автоматически созданное описание">
            <a:extLst>
              <a:ext uri="{FF2B5EF4-FFF2-40B4-BE49-F238E27FC236}">
                <a16:creationId xmlns:a16="http://schemas.microsoft.com/office/drawing/2014/main" xmlns="" id="{22F38019-3C0C-4066-D8C4-7DC2B9630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93" y="2626"/>
            <a:ext cx="3149296" cy="217301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F980F00-E9FC-031C-9BC0-3F516CFF8027}"/>
              </a:ext>
            </a:extLst>
          </p:cNvPr>
          <p:cNvSpPr/>
          <p:nvPr userDrawn="1"/>
        </p:nvSpPr>
        <p:spPr>
          <a:xfrm>
            <a:off x="0" y="0"/>
            <a:ext cx="9059917" cy="2173014"/>
          </a:xfrm>
          <a:prstGeom prst="rect">
            <a:avLst/>
          </a:prstGeom>
          <a:solidFill>
            <a:srgbClr val="0206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4" y="2338018"/>
            <a:ext cx="11530199" cy="40124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4" y="507544"/>
            <a:ext cx="11530199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07544"/>
            <a:ext cx="11511281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999124"/>
            <a:ext cx="11511281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1" cy="2852737"/>
          </a:xfrm>
        </p:spPr>
        <p:txBody>
          <a:bodyPr anchor="b"/>
          <a:lstStyle>
            <a:lvl1pPr>
              <a:defRPr sz="600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2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2" indent="0">
              <a:buNone/>
              <a:defRPr sz="2001" b="1"/>
            </a:lvl2pPr>
            <a:lvl3pPr marL="914444" indent="0">
              <a:buNone/>
              <a:defRPr sz="1800" b="1"/>
            </a:lvl3pPr>
            <a:lvl4pPr marL="1371666" indent="0">
              <a:buNone/>
              <a:defRPr sz="1600" b="1"/>
            </a:lvl4pPr>
            <a:lvl5pPr marL="1828887" indent="0">
              <a:buNone/>
              <a:defRPr sz="1600" b="1"/>
            </a:lvl5pPr>
            <a:lvl6pPr marL="2286109" indent="0">
              <a:buNone/>
              <a:defRPr sz="1600" b="1"/>
            </a:lvl6pPr>
            <a:lvl7pPr marL="2743331" indent="0">
              <a:buNone/>
              <a:defRPr sz="1600" b="1"/>
            </a:lvl7pPr>
            <a:lvl8pPr marL="3200553" indent="0">
              <a:buNone/>
              <a:defRPr sz="1600" b="1"/>
            </a:lvl8pPr>
            <a:lvl9pPr marL="365777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2" indent="0">
              <a:buNone/>
              <a:defRPr sz="2001" b="1"/>
            </a:lvl2pPr>
            <a:lvl3pPr marL="914444" indent="0">
              <a:buNone/>
              <a:defRPr sz="1800" b="1"/>
            </a:lvl3pPr>
            <a:lvl4pPr marL="1371666" indent="0">
              <a:buNone/>
              <a:defRPr sz="1600" b="1"/>
            </a:lvl4pPr>
            <a:lvl5pPr marL="1828887" indent="0">
              <a:buNone/>
              <a:defRPr sz="1600" b="1"/>
            </a:lvl5pPr>
            <a:lvl6pPr marL="2286109" indent="0">
              <a:buNone/>
              <a:defRPr sz="1600" b="1"/>
            </a:lvl6pPr>
            <a:lvl7pPr marL="2743331" indent="0">
              <a:buNone/>
              <a:defRPr sz="1600" b="1"/>
            </a:lvl7pPr>
            <a:lvl8pPr marL="3200553" indent="0">
              <a:buNone/>
              <a:defRPr sz="1600" b="1"/>
            </a:lvl8pPr>
            <a:lvl9pPr marL="365777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2" indent="0">
              <a:buNone/>
              <a:defRPr sz="1400"/>
            </a:lvl2pPr>
            <a:lvl3pPr marL="914444" indent="0">
              <a:buNone/>
              <a:defRPr sz="1201"/>
            </a:lvl3pPr>
            <a:lvl4pPr marL="1371666" indent="0">
              <a:buNone/>
              <a:defRPr sz="1000"/>
            </a:lvl4pPr>
            <a:lvl5pPr marL="1828887" indent="0">
              <a:buNone/>
              <a:defRPr sz="1000"/>
            </a:lvl5pPr>
            <a:lvl6pPr marL="2286109" indent="0">
              <a:buNone/>
              <a:defRPr sz="1000"/>
            </a:lvl6pPr>
            <a:lvl7pPr marL="2743331" indent="0">
              <a:buNone/>
              <a:defRPr sz="1000"/>
            </a:lvl7pPr>
            <a:lvl8pPr marL="3200553" indent="0">
              <a:buNone/>
              <a:defRPr sz="1000"/>
            </a:lvl8pPr>
            <a:lvl9pPr marL="365777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  <a:extLst>
              <a:ext uri="{FF2B5EF4-FFF2-40B4-BE49-F238E27FC236}">
                <a16:creationId xmlns:a16="http://schemas.microsoft.com/office/drawing/2014/main" xmlns="" id="{02E460A2-31D7-D4E5-A719-E851EB2BE54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4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44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833" indent="-228611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4" indent="-228611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76" indent="-228611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99" indent="-228611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0" indent="-228611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2" indent="-228611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63" indent="-228611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86" indent="-228611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4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6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7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09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1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53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75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10" Type="http://schemas.openxmlformats.org/officeDocument/2006/relationships/image" Target="../media/image13.svg"/><Relationship Id="rId9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png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5.svg"/><Relationship Id="rId10" Type="http://schemas.openxmlformats.org/officeDocument/2006/relationships/image" Target="../media/image19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CF864F-1F93-4D6F-B010-0F5F48BD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these people connected to each other? What theme are they related to?</a:t>
            </a:r>
            <a:endParaRPr lang="ru-RU" dirty="0"/>
          </a:p>
        </p:txBody>
      </p:sp>
      <p:pic>
        <p:nvPicPr>
          <p:cNvPr id="1028" name="Picture 4" descr="https://avatars.mds.yandex.net/i?id=31bd450d6a85136c6d4de3628cf7c906345dfc3b-439958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3"/>
          <a:stretch/>
        </p:blipFill>
        <p:spPr bwMode="auto">
          <a:xfrm>
            <a:off x="8436695" y="2524342"/>
            <a:ext cx="2767929" cy="36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5a7d94bef479aaede9448cf45860f9d8802c8bc9-1089808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1" y="2524340"/>
            <a:ext cx="2729845" cy="36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08daa0a662ae6d23f0611a64d8f140da3ed58934f0b4d2ae-5334002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42" y="2524342"/>
            <a:ext cx="2649695" cy="36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4433" y="6164132"/>
            <a:ext cx="2434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Konstantin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Tsiolkovsky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6602" y="6164132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Sergei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Korolyov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59350" y="6164132"/>
            <a:ext cx="144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Yuri Gagarin </a:t>
            </a:r>
            <a:endParaRPr lang="ru-RU" dirty="0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CA030405-4506-E483-B7BD-60336725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1" y="6590454"/>
            <a:ext cx="7650001" cy="365127"/>
          </a:xfrm>
        </p:spPr>
        <p:txBody>
          <a:bodyPr/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Novinkina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L.V.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Yuri Gagarin became an ambassador for </a:t>
            </a:r>
            <a:br>
              <a:rPr lang="en-US" dirty="0" smtClean="0"/>
            </a:br>
            <a:r>
              <a:rPr lang="en-US" dirty="0" smtClean="0"/>
              <a:t>Russia telling about its achievements (80)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D192EA-695F-481C-8E5F-6F8F0A0A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1" y="6590454"/>
            <a:ext cx="7650001" cy="365127"/>
          </a:xfrm>
        </p:spPr>
        <p:txBody>
          <a:bodyPr/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Novinkina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L.V.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" y="2134760"/>
            <a:ext cx="12001479" cy="47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2523" b="1206"/>
          <a:stretch/>
        </p:blipFill>
        <p:spPr bwMode="auto">
          <a:xfrm>
            <a:off x="5513697" y="2096559"/>
            <a:ext cx="6678304" cy="477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9C56E6-B2AC-4C9F-9631-047A150E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Gagarin’s interview to BBC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FFB0507F-4B5E-4325-B445-4593704E877D}"/>
              </a:ext>
            </a:extLst>
          </p:cNvPr>
          <p:cNvSpPr txBox="1">
            <a:spLocks/>
          </p:cNvSpPr>
          <p:nvPr/>
        </p:nvSpPr>
        <p:spPr>
          <a:xfrm>
            <a:off x="1297651" y="2621612"/>
            <a:ext cx="9596700" cy="20700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3801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CA030405-4506-E483-B7BD-60336725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1" y="6590454"/>
            <a:ext cx="7650001" cy="365127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7" r="22124"/>
          <a:stretch/>
        </p:blipFill>
        <p:spPr bwMode="auto">
          <a:xfrm>
            <a:off x="8316228" y="2171053"/>
            <a:ext cx="3875772" cy="467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606830"/>
              </p:ext>
            </p:extLst>
          </p:nvPr>
        </p:nvGraphicFramePr>
        <p:xfrm>
          <a:off x="1993447" y="2327275"/>
          <a:ext cx="382746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3447" y="2327275"/>
                        <a:ext cx="3827463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right answer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9534" y="2406175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5. How is the spaceship cabin compared to the cabin of a jet plane?</a:t>
            </a:r>
            <a:endParaRPr lang="ru-RU" sz="1400" dirty="0"/>
          </a:p>
          <a:p>
            <a:r>
              <a:rPr lang="en-US" sz="1400" dirty="0"/>
              <a:t>A) More spacious </a:t>
            </a:r>
            <a:r>
              <a:rPr lang="en-US" sz="1400" dirty="0" smtClean="0"/>
              <a:t> </a:t>
            </a:r>
            <a:endParaRPr lang="ru-RU" sz="1400" dirty="0"/>
          </a:p>
          <a:p>
            <a:r>
              <a:rPr lang="en-US" sz="1400" dirty="0"/>
              <a:t>B) Uncomfortable  </a:t>
            </a:r>
            <a:endParaRPr lang="ru-RU" sz="1400" dirty="0"/>
          </a:p>
          <a:p>
            <a:r>
              <a:rPr lang="en-US" sz="1400" dirty="0"/>
              <a:t>C) Smaller  </a:t>
            </a:r>
            <a:endParaRPr lang="ru-RU" sz="1400" dirty="0"/>
          </a:p>
          <a:p>
            <a:r>
              <a:rPr lang="en-US" sz="1400" dirty="0"/>
              <a:t> </a:t>
            </a:r>
            <a:endParaRPr lang="ru-RU" sz="1400" dirty="0"/>
          </a:p>
          <a:p>
            <a:r>
              <a:rPr lang="en-US" sz="1400" dirty="0"/>
              <a:t>6. How was the spaceship shown at the </a:t>
            </a:r>
            <a:r>
              <a:rPr lang="en-US" sz="1400" dirty="0" err="1"/>
              <a:t>Toshino</a:t>
            </a:r>
            <a:r>
              <a:rPr lang="en-US" sz="1400" dirty="0"/>
              <a:t> airshow?</a:t>
            </a:r>
            <a:endParaRPr lang="ru-RU" sz="1400" dirty="0"/>
          </a:p>
          <a:p>
            <a:r>
              <a:rPr lang="en-US" sz="1400" dirty="0"/>
              <a:t>A) Fully 	</a:t>
            </a:r>
            <a:endParaRPr lang="ru-RU" sz="1400" dirty="0"/>
          </a:p>
          <a:p>
            <a:r>
              <a:rPr lang="en-US" sz="1400" dirty="0"/>
              <a:t>B) Incomplete  </a:t>
            </a:r>
            <a:endParaRPr lang="ru-RU" sz="1400" dirty="0"/>
          </a:p>
          <a:p>
            <a:r>
              <a:rPr lang="en-US" sz="1400" dirty="0"/>
              <a:t>C) Partially </a:t>
            </a:r>
            <a:endParaRPr lang="ru-RU" sz="1400" dirty="0"/>
          </a:p>
          <a:p>
            <a:r>
              <a:rPr lang="en-US" sz="1400" dirty="0"/>
              <a:t> </a:t>
            </a:r>
            <a:endParaRPr lang="ru-RU" sz="1400" dirty="0"/>
          </a:p>
          <a:p>
            <a:r>
              <a:rPr lang="en-US" sz="1400" dirty="0"/>
              <a:t>7. Where is the film of the spaceship takeoff currently being shown?</a:t>
            </a:r>
            <a:endParaRPr lang="ru-RU" sz="1400" dirty="0"/>
          </a:p>
          <a:p>
            <a:r>
              <a:rPr lang="en-US" sz="1400" dirty="0"/>
              <a:t>A) Europe  </a:t>
            </a:r>
            <a:endParaRPr lang="ru-RU" sz="1400" dirty="0"/>
          </a:p>
          <a:p>
            <a:r>
              <a:rPr lang="en-US" sz="1400" dirty="0"/>
              <a:t>B) USA    </a:t>
            </a:r>
            <a:endParaRPr lang="ru-RU" sz="1400" dirty="0"/>
          </a:p>
          <a:p>
            <a:r>
              <a:rPr lang="en-US" sz="1400" dirty="0"/>
              <a:t>C) Soviet Union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6844" y="2406175"/>
            <a:ext cx="6096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1. What feeling is commonly associated with being nervous about something?</a:t>
            </a:r>
            <a:endParaRPr lang="ru-RU" sz="1400" dirty="0"/>
          </a:p>
          <a:p>
            <a:r>
              <a:rPr lang="en-US" sz="1400" dirty="0"/>
              <a:t>A) Butterflies in the stomach </a:t>
            </a:r>
            <a:endParaRPr lang="ru-RU" sz="1400" dirty="0"/>
          </a:p>
          <a:p>
            <a:r>
              <a:rPr lang="en-US" sz="1400" dirty="0"/>
              <a:t>B) Fireflies in the tummy  </a:t>
            </a:r>
            <a:endParaRPr lang="ru-RU" sz="1400" dirty="0"/>
          </a:p>
          <a:p>
            <a:r>
              <a:rPr lang="en-US" sz="1400" dirty="0"/>
              <a:t>C) Ladybugs in the stomach  </a:t>
            </a:r>
            <a:endParaRPr lang="ru-RU" sz="1400" dirty="0"/>
          </a:p>
          <a:p>
            <a:r>
              <a:rPr lang="en-US" sz="1400" dirty="0"/>
              <a:t> </a:t>
            </a:r>
            <a:endParaRPr lang="ru-RU" sz="1400" dirty="0"/>
          </a:p>
          <a:p>
            <a:r>
              <a:rPr lang="en-US" sz="1400" dirty="0"/>
              <a:t>2. How long did the American astronaut spend in the spaceship before takeoff?</a:t>
            </a:r>
            <a:endParaRPr lang="ru-RU" sz="1400" dirty="0"/>
          </a:p>
          <a:p>
            <a:r>
              <a:rPr lang="en-US" sz="1400" dirty="0"/>
              <a:t>A) 30 minutes  </a:t>
            </a:r>
            <a:endParaRPr lang="ru-RU" sz="1400" dirty="0"/>
          </a:p>
          <a:p>
            <a:r>
              <a:rPr lang="en-US" sz="1400" dirty="0"/>
              <a:t>B) He didn't spend any time  </a:t>
            </a:r>
            <a:endParaRPr lang="ru-RU" sz="1400" dirty="0"/>
          </a:p>
          <a:p>
            <a:r>
              <a:rPr lang="en-US" sz="1400" dirty="0"/>
              <a:t>C) Three to four hours </a:t>
            </a:r>
            <a:endParaRPr lang="ru-RU" sz="1400" dirty="0"/>
          </a:p>
          <a:p>
            <a:r>
              <a:rPr lang="en-US" sz="1400" dirty="0"/>
              <a:t> </a:t>
            </a:r>
            <a:endParaRPr lang="ru-RU" sz="1400" dirty="0"/>
          </a:p>
          <a:p>
            <a:r>
              <a:rPr lang="en-US" sz="1400" dirty="0"/>
              <a:t>3. How was Y. Gagarin feeling before the spaceship takeoff?</a:t>
            </a:r>
            <a:endParaRPr lang="ru-RU" sz="1400" dirty="0"/>
          </a:p>
          <a:p>
            <a:r>
              <a:rPr lang="en-US" sz="1400" dirty="0"/>
              <a:t>A) Just normal </a:t>
            </a:r>
            <a:r>
              <a:rPr lang="en-US" sz="1400" dirty="0" smtClean="0"/>
              <a:t>  </a:t>
            </a:r>
            <a:endParaRPr lang="ru-RU" sz="1400" dirty="0"/>
          </a:p>
          <a:p>
            <a:r>
              <a:rPr lang="en-US" sz="1400" dirty="0"/>
              <a:t>B) Excited  </a:t>
            </a:r>
            <a:endParaRPr lang="ru-RU" sz="1400" dirty="0"/>
          </a:p>
          <a:p>
            <a:r>
              <a:rPr lang="en-US" sz="1400" dirty="0"/>
              <a:t>C) Sleepy  </a:t>
            </a:r>
            <a:endParaRPr lang="ru-RU" sz="1400" dirty="0"/>
          </a:p>
          <a:p>
            <a:r>
              <a:rPr lang="en-US" sz="1400" dirty="0"/>
              <a:t> </a:t>
            </a:r>
            <a:endParaRPr lang="ru-RU" sz="1400" dirty="0"/>
          </a:p>
          <a:p>
            <a:r>
              <a:rPr lang="en-US" sz="1400" dirty="0"/>
              <a:t>4. What film is everyone anxiously waiting to see?</a:t>
            </a:r>
            <a:endParaRPr lang="ru-RU" sz="1400" dirty="0"/>
          </a:p>
          <a:p>
            <a:r>
              <a:rPr lang="en-US" sz="1400" dirty="0"/>
              <a:t>A) A romantic comedy  </a:t>
            </a:r>
            <a:endParaRPr lang="ru-RU" sz="1400" dirty="0"/>
          </a:p>
          <a:p>
            <a:r>
              <a:rPr lang="en-US" sz="1400" dirty="0"/>
              <a:t>B) A documentary on butterflies  </a:t>
            </a:r>
            <a:endParaRPr lang="ru-RU" sz="1400" dirty="0"/>
          </a:p>
          <a:p>
            <a:r>
              <a:rPr lang="en-US" sz="1400" dirty="0"/>
              <a:t>C) The color film of the spaceship takeoff 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940309" y="5514718"/>
            <a:ext cx="7082119" cy="123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1" b="1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KEY: 1A, 2C, 3A, 4C, 5B, 6A, 7C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CA030405-4506-E483-B7BD-60336725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942" y="6492873"/>
            <a:ext cx="7650001" cy="365127"/>
          </a:xfrm>
        </p:spPr>
        <p:txBody>
          <a:bodyPr/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Novinkina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L.V.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DB528C9-0760-46BF-9E33-405DEF75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Novinkina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L.V.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065C63-E7C2-4E8B-A18F-70016FA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 GCTC</a:t>
            </a:r>
            <a:br>
              <a:rPr lang="en-US" dirty="0" smtClean="0"/>
            </a:br>
            <a:r>
              <a:rPr lang="en-US" dirty="0" smtClean="0"/>
              <a:t>Yuri Gagarin Cosmonaut Training Centre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4526" y="2183642"/>
            <a:ext cx="9257474" cy="46743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739" t="5177" r="78592" b="41091"/>
          <a:stretch/>
        </p:blipFill>
        <p:spPr>
          <a:xfrm>
            <a:off x="1" y="2183642"/>
            <a:ext cx="3043452" cy="46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4C0A9C-2544-4F62-99E9-64D16CD3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766" y="2433552"/>
            <a:ext cx="8038531" cy="1715367"/>
          </a:xfrm>
          <a:prstGeom prst="wedgeRoundRectCallout">
            <a:avLst>
              <a:gd name="adj1" fmla="val -40487"/>
              <a:gd name="adj2" fmla="val 68070"/>
              <a:gd name="adj3" fmla="val 16667"/>
            </a:avLst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ru-RU" dirty="0" smtClean="0"/>
              <a:t>…</a:t>
            </a:r>
            <a:r>
              <a:rPr lang="en-US" dirty="0" smtClean="0"/>
              <a:t>For </a:t>
            </a:r>
            <a:r>
              <a:rPr lang="en-US" dirty="0"/>
              <a:t>us cosmonauts, </a:t>
            </a:r>
            <a:r>
              <a:rPr lang="en-US" dirty="0" err="1"/>
              <a:t>Tsiolkovsky's</a:t>
            </a:r>
            <a:r>
              <a:rPr lang="en-US" dirty="0"/>
              <a:t> prophetic words about </a:t>
            </a:r>
            <a:r>
              <a:rPr lang="en-US" dirty="0" smtClean="0"/>
              <a:t>the conquest of space will </a:t>
            </a:r>
            <a:r>
              <a:rPr lang="en-US" dirty="0"/>
              <a:t>always be programmatic. They will always call </a:t>
            </a:r>
            <a:r>
              <a:rPr lang="en-US" dirty="0" smtClean="0"/>
              <a:t>ahead.”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DB528C9-0760-46BF-9E33-405DEF75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Novinkina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L.V.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065C63-E7C2-4E8B-A18F-70016FA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Book of Honor of the </a:t>
            </a:r>
            <a:r>
              <a:rPr lang="en-US" dirty="0" err="1" smtClean="0"/>
              <a:t>Tsiolkovsky’s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museum </a:t>
            </a:r>
            <a:r>
              <a:rPr lang="en-US" dirty="0"/>
              <a:t>visitors </a:t>
            </a:r>
            <a:r>
              <a:rPr lang="en-US" dirty="0" smtClean="0"/>
              <a:t>Gagarin </a:t>
            </a:r>
            <a:r>
              <a:rPr lang="en-US" dirty="0"/>
              <a:t>made a memorial entry: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464C0A9C-2544-4F62-99E9-64D16CD3008B}"/>
              </a:ext>
            </a:extLst>
          </p:cNvPr>
          <p:cNvSpPr txBox="1">
            <a:spLocks/>
          </p:cNvSpPr>
          <p:nvPr/>
        </p:nvSpPr>
        <p:spPr>
          <a:xfrm>
            <a:off x="6234507" y="4577833"/>
            <a:ext cx="5366091" cy="1792171"/>
          </a:xfrm>
          <a:prstGeom prst="wedgeRoundRectCallout">
            <a:avLst>
              <a:gd name="adj1" fmla="val -42020"/>
              <a:gd name="adj2" fmla="val 70115"/>
              <a:gd name="adj3" fmla="val 16667"/>
            </a:avLst>
          </a:prstGeom>
          <a:ln w="57150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11" indent="-228611" algn="l" defTabSz="91444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33" indent="-228611" algn="l" defTabSz="91444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54" indent="-228611" algn="l" defTabSz="91444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76" indent="-228611" algn="l" defTabSz="91444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99" indent="-228611" algn="l" defTabSz="91444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720" indent="-228611" algn="l" defTabSz="91444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2" indent="-228611" algn="l" defTabSz="91444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63" indent="-228611" algn="l" defTabSz="91444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86" indent="-228611" algn="l" defTabSz="91444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36" y="4559627"/>
            <a:ext cx="5517186" cy="19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2414" r="51552" b="199"/>
          <a:stretch/>
        </p:blipFill>
        <p:spPr bwMode="auto">
          <a:xfrm>
            <a:off x="0" y="2149991"/>
            <a:ext cx="3057099" cy="474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Земной шар: Африка и Европа со сплошной заливкой">
            <a:extLst>
              <a:ext uri="{FF2B5EF4-FFF2-40B4-BE49-F238E27FC236}">
                <a16:creationId xmlns:a16="http://schemas.microsoft.com/office/drawing/2014/main" xmlns="" id="{AC1C80D0-5460-4BED-A072-B82439CB3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3630302" y="4683135"/>
            <a:ext cx="2038346" cy="20383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546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40CD0FD8-4A27-493C-9918-B868CF9DB6D2}"/>
              </a:ext>
            </a:extLst>
          </p:cNvPr>
          <p:cNvSpPr txBox="1">
            <a:spLocks/>
          </p:cNvSpPr>
          <p:nvPr/>
        </p:nvSpPr>
        <p:spPr>
          <a:xfrm>
            <a:off x="2585697" y="0"/>
            <a:ext cx="7483576" cy="1150267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2"/>
                </a:solidFill>
              </a:rPr>
              <a:t>СПАСИБО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09"/>
          <a:stretch/>
        </p:blipFill>
        <p:spPr>
          <a:xfrm>
            <a:off x="-7599" y="13646"/>
            <a:ext cx="12199599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89748" y="2557006"/>
            <a:ext cx="3985146" cy="9650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52363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 worked hard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8443" y="1591936"/>
            <a:ext cx="3985146" cy="9650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52363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 did my best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78443" y="3398808"/>
            <a:ext cx="3985146" cy="13096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52363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It was difficult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5423" y="5828998"/>
            <a:ext cx="8573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layers of the atmosphere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1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xmlns="" id="{243A9C01-5EB5-4F7B-9D9A-244FEE52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Novinkina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L.V.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assignment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1B4BE01-6D11-43CE-BD3F-31231117DA4A}"/>
              </a:ext>
            </a:extLst>
          </p:cNvPr>
          <p:cNvSpPr/>
          <p:nvPr/>
        </p:nvSpPr>
        <p:spPr>
          <a:xfrm>
            <a:off x="1607498" y="2554832"/>
            <a:ext cx="2886075" cy="318055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DD1EED6A-26DE-434A-80B2-A69B9AB1C2BA}"/>
              </a:ext>
            </a:extLst>
          </p:cNvPr>
          <p:cNvSpPr/>
          <p:nvPr/>
        </p:nvSpPr>
        <p:spPr>
          <a:xfrm>
            <a:off x="2674298" y="2213534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8915E6-24BA-413F-89D8-3E381BAB2A54}"/>
              </a:ext>
            </a:extLst>
          </p:cNvPr>
          <p:cNvSpPr txBox="1"/>
          <p:nvPr/>
        </p:nvSpPr>
        <p:spPr>
          <a:xfrm>
            <a:off x="2683820" y="219886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7141C90-F10D-482C-BDFD-4058B3032F75}"/>
              </a:ext>
            </a:extLst>
          </p:cNvPr>
          <p:cNvSpPr/>
          <p:nvPr/>
        </p:nvSpPr>
        <p:spPr>
          <a:xfrm>
            <a:off x="4679596" y="2554832"/>
            <a:ext cx="2886075" cy="318055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1CB27D41-6825-40BB-AEB4-788E226F2B7E}"/>
              </a:ext>
            </a:extLst>
          </p:cNvPr>
          <p:cNvSpPr txBox="1">
            <a:spLocks/>
          </p:cNvSpPr>
          <p:nvPr/>
        </p:nvSpPr>
        <p:spPr>
          <a:xfrm>
            <a:off x="4679591" y="2992985"/>
            <a:ext cx="2809876" cy="2667001"/>
          </a:xfrm>
          <a:prstGeom prst="rect">
            <a:avLst/>
          </a:prstGeom>
          <a:noFill/>
        </p:spPr>
        <p:txBody>
          <a:bodyPr vert="horz" lIns="91441" tIns="45720" rIns="91441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1" dirty="0" smtClean="0">
                <a:solidFill>
                  <a:schemeClr val="bg1"/>
                </a:solidFill>
              </a:rPr>
              <a:t>To learns the words and tell about one of the Russian cosmonauts</a:t>
            </a:r>
            <a:endParaRPr lang="en-US" sz="2801" dirty="0">
              <a:solidFill>
                <a:schemeClr val="bg1"/>
              </a:solidFill>
            </a:endParaRPr>
          </a:p>
          <a:p>
            <a:endParaRPr lang="ru-RU" sz="2801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2E53ECE7-9487-4826-8F8C-71453D70E64B}"/>
              </a:ext>
            </a:extLst>
          </p:cNvPr>
          <p:cNvSpPr/>
          <p:nvPr/>
        </p:nvSpPr>
        <p:spPr>
          <a:xfrm>
            <a:off x="5746397" y="2213534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8F09BA-5F98-4A99-ACA8-93052CA7EF27}"/>
              </a:ext>
            </a:extLst>
          </p:cNvPr>
          <p:cNvSpPr txBox="1"/>
          <p:nvPr/>
        </p:nvSpPr>
        <p:spPr>
          <a:xfrm>
            <a:off x="5755917" y="222419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A59C6F7-C0C1-474E-B3E3-1D75BC08EA8D}"/>
              </a:ext>
            </a:extLst>
          </p:cNvPr>
          <p:cNvSpPr/>
          <p:nvPr/>
        </p:nvSpPr>
        <p:spPr>
          <a:xfrm>
            <a:off x="7760938" y="2554832"/>
            <a:ext cx="2886075" cy="31805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6F00E3D4-E4B0-498A-812B-B6766A21D9A6}"/>
              </a:ext>
            </a:extLst>
          </p:cNvPr>
          <p:cNvSpPr txBox="1">
            <a:spLocks/>
          </p:cNvSpPr>
          <p:nvPr/>
        </p:nvSpPr>
        <p:spPr>
          <a:xfrm>
            <a:off x="7760935" y="2992985"/>
            <a:ext cx="2809876" cy="2667001"/>
          </a:xfrm>
          <a:prstGeom prst="rect">
            <a:avLst/>
          </a:prstGeom>
          <a:noFill/>
        </p:spPr>
        <p:txBody>
          <a:bodyPr vert="horz" lIns="91441" tIns="45720" rIns="91441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1" dirty="0" smtClean="0">
                <a:solidFill>
                  <a:schemeClr val="bg1"/>
                </a:solidFill>
              </a:rPr>
              <a:t>To learn the words and do the quiz about space exploration in Russia</a:t>
            </a:r>
            <a:endParaRPr lang="en-US" sz="2801" dirty="0">
              <a:solidFill>
                <a:schemeClr val="bg1"/>
              </a:solidFill>
            </a:endParaRPr>
          </a:p>
          <a:p>
            <a:endParaRPr lang="ru-RU" sz="2801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ED2B45A-19B3-46A1-A4FD-F753D869F9CF}"/>
              </a:ext>
            </a:extLst>
          </p:cNvPr>
          <p:cNvSpPr/>
          <p:nvPr/>
        </p:nvSpPr>
        <p:spPr>
          <a:xfrm>
            <a:off x="8827739" y="2213534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5AFE35-4D41-4DA1-9462-3E7FE73706BE}"/>
              </a:ext>
            </a:extLst>
          </p:cNvPr>
          <p:cNvSpPr txBox="1"/>
          <p:nvPr/>
        </p:nvSpPr>
        <p:spPr>
          <a:xfrm>
            <a:off x="8837260" y="223102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032605F8-C140-44AD-BD08-45050690B4D3}"/>
              </a:ext>
            </a:extLst>
          </p:cNvPr>
          <p:cNvSpPr txBox="1">
            <a:spLocks/>
          </p:cNvSpPr>
          <p:nvPr/>
        </p:nvSpPr>
        <p:spPr>
          <a:xfrm>
            <a:off x="1607498" y="2992985"/>
            <a:ext cx="2835269" cy="2667001"/>
          </a:xfrm>
          <a:prstGeom prst="rect">
            <a:avLst/>
          </a:prstGeom>
          <a:noFill/>
        </p:spPr>
        <p:txBody>
          <a:bodyPr vert="horz" lIns="91441" tIns="45720" rIns="91441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1" dirty="0" smtClean="0">
                <a:solidFill>
                  <a:schemeClr val="bg1"/>
                </a:solidFill>
              </a:rPr>
              <a:t>To learn the words, read and translate the text, </a:t>
            </a:r>
            <a:r>
              <a:rPr lang="en-US" sz="2801" dirty="0" err="1" smtClean="0">
                <a:solidFill>
                  <a:schemeClr val="bg1"/>
                </a:solidFill>
              </a:rPr>
              <a:t>SponR</a:t>
            </a:r>
            <a:r>
              <a:rPr lang="en-US" sz="2801" dirty="0" smtClean="0">
                <a:solidFill>
                  <a:schemeClr val="bg1"/>
                </a:solidFill>
              </a:rPr>
              <a:t> p.5</a:t>
            </a:r>
            <a:endParaRPr lang="en-US" sz="2801" dirty="0">
              <a:solidFill>
                <a:schemeClr val="bg1"/>
              </a:solidFill>
            </a:endParaRPr>
          </a:p>
          <a:p>
            <a:endParaRPr lang="ru-RU" sz="280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MINDS.  Space Exploration Heroes.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D798BE-F498-009E-AEF2-B6CE600761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Spotlight 8</a:t>
            </a:r>
          </a:p>
          <a:p>
            <a:r>
              <a:rPr lang="en-US" dirty="0" smtClean="0"/>
              <a:t>Spotlight on Russia. Module 3 “Great Minds”, p.5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9C56E6-B2AC-4C9F-9631-047A150E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end of the lesson you will be able to…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FFB0507F-4B5E-4325-B445-4593704E877D}"/>
              </a:ext>
            </a:extLst>
          </p:cNvPr>
          <p:cNvSpPr txBox="1">
            <a:spLocks/>
          </p:cNvSpPr>
          <p:nvPr/>
        </p:nvSpPr>
        <p:spPr>
          <a:xfrm>
            <a:off x="1297651" y="2621613"/>
            <a:ext cx="9596700" cy="1513660"/>
          </a:xfrm>
          <a:prstGeom prst="rect">
            <a:avLst/>
          </a:prstGeom>
          <a:ln w="12700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solidFill>
                  <a:schemeClr val="accent2"/>
                </a:solidFill>
              </a:rPr>
              <a:t>a) </a:t>
            </a:r>
            <a:r>
              <a:rPr lang="en-US" sz="4800" dirty="0"/>
              <a:t>find out more about  Russian space exploration and its heroes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CA030405-4506-E483-B7BD-60336725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1" y="6590454"/>
            <a:ext cx="7650001" cy="365127"/>
          </a:xfrm>
        </p:spPr>
        <p:txBody>
          <a:bodyPr/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Novinkina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L.V.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FB0507F-4B5E-4325-B445-4593704E877D}"/>
              </a:ext>
            </a:extLst>
          </p:cNvPr>
          <p:cNvSpPr txBox="1">
            <a:spLocks/>
          </p:cNvSpPr>
          <p:nvPr/>
        </p:nvSpPr>
        <p:spPr>
          <a:xfrm>
            <a:off x="1297651" y="4791983"/>
            <a:ext cx="9596700" cy="1404101"/>
          </a:xfrm>
          <a:prstGeom prst="rect">
            <a:avLst/>
          </a:prstGeom>
          <a:ln w="12700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chemeClr val="accent2"/>
                </a:solidFill>
              </a:rPr>
              <a:t>b)</a:t>
            </a:r>
            <a:r>
              <a:rPr lang="en-US" sz="4800" dirty="0"/>
              <a:t> find out about the Milky Way</a:t>
            </a:r>
            <a:endParaRPr lang="ru-RU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1B3042-0334-4169-9833-BC3E325B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of the lesson</a:t>
            </a:r>
            <a:endParaRPr lang="ru-RU" dirty="0"/>
          </a:p>
        </p:txBody>
      </p:sp>
      <p:sp>
        <p:nvSpPr>
          <p:cNvPr id="37" name="Нижний колонтитул 4">
            <a:extLst>
              <a:ext uri="{FF2B5EF4-FFF2-40B4-BE49-F238E27FC236}">
                <a16:creationId xmlns:a16="http://schemas.microsoft.com/office/drawing/2014/main" xmlns="" id="{91B418DE-9B97-4BA5-9D66-C129C3FA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1" y="6590454"/>
            <a:ext cx="7650001" cy="365127"/>
          </a:xfrm>
        </p:spPr>
        <p:txBody>
          <a:bodyPr/>
          <a:lstStyle/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Novinkina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L.V.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362963A1-01C9-CC0B-EC4F-A1739B8B9206}"/>
              </a:ext>
            </a:extLst>
          </p:cNvPr>
          <p:cNvGrpSpPr/>
          <p:nvPr/>
        </p:nvGrpSpPr>
        <p:grpSpPr>
          <a:xfrm>
            <a:off x="336002" y="2439001"/>
            <a:ext cx="2513765" cy="3476841"/>
            <a:chOff x="72235" y="2124000"/>
            <a:chExt cx="2838689" cy="392625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AD04C289-EA69-1337-7EA0-CAD7F631E70B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F793A0B7-F6B3-98EF-4984-5DAEF67A16B6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B4EC8A82-0D65-A2C3-95E4-05CFAC529EF7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ый треугольник 6">
              <a:extLst>
                <a:ext uri="{FF2B5EF4-FFF2-40B4-BE49-F238E27FC236}">
                  <a16:creationId xmlns:a16="http://schemas.microsoft.com/office/drawing/2014/main" xmlns="" id="{B9B24165-F7EC-8619-B9BC-6B23839640EB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xmlns="" id="{00A1B1C6-23EF-9499-E803-17F05A30E574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34BF747-6123-1722-A2D0-3311B0E8F7CD}"/>
              </a:ext>
            </a:extLst>
          </p:cNvPr>
          <p:cNvSpPr/>
          <p:nvPr/>
        </p:nvSpPr>
        <p:spPr>
          <a:xfrm>
            <a:off x="600372" y="2979804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LISTENING.</a:t>
            </a:r>
          </a:p>
          <a:p>
            <a:pPr algn="ctr"/>
            <a:r>
              <a:rPr lang="en-US" sz="1600" dirty="0" smtClean="0"/>
              <a:t>History of space exploration in Russia.</a:t>
            </a:r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r>
              <a:rPr lang="en-US" sz="1600" b="1" dirty="0" smtClean="0"/>
              <a:t>8 balls </a:t>
            </a:r>
            <a:endParaRPr lang="ru-RU" sz="16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DD6FDF-36C2-6543-77D5-FD1576DDA4C7}"/>
              </a:ext>
            </a:extLst>
          </p:cNvPr>
          <p:cNvSpPr/>
          <p:nvPr/>
        </p:nvSpPr>
        <p:spPr>
          <a:xfrm>
            <a:off x="3327605" y="2439003"/>
            <a:ext cx="2513765" cy="29488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0B02550-451E-0A10-F98D-4FB9B362E69C}"/>
              </a:ext>
            </a:extLst>
          </p:cNvPr>
          <p:cNvSpPr/>
          <p:nvPr/>
        </p:nvSpPr>
        <p:spPr>
          <a:xfrm>
            <a:off x="3606546" y="2717946"/>
            <a:ext cx="1952611" cy="239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A9ECD821-913B-EA5D-3452-5D1E28ABA731}"/>
              </a:ext>
            </a:extLst>
          </p:cNvPr>
          <p:cNvSpPr/>
          <p:nvPr/>
        </p:nvSpPr>
        <p:spPr>
          <a:xfrm>
            <a:off x="3764309" y="4580892"/>
            <a:ext cx="1637083" cy="1334948"/>
          </a:xfrm>
          <a:custGeom>
            <a:avLst/>
            <a:gdLst>
              <a:gd name="connsiteX0" fmla="*/ 1419346 w 2838690"/>
              <a:gd name="connsiteY0" fmla="*/ 0 h 1710000"/>
              <a:gd name="connsiteX1" fmla="*/ 2838690 w 2838690"/>
              <a:gd name="connsiteY1" fmla="*/ 675000 h 1710000"/>
              <a:gd name="connsiteX2" fmla="*/ 2838689 w 2838690"/>
              <a:gd name="connsiteY2" fmla="*/ 675000 h 1710000"/>
              <a:gd name="connsiteX3" fmla="*/ 2838689 w 2838690"/>
              <a:gd name="connsiteY3" fmla="*/ 1710000 h 1710000"/>
              <a:gd name="connsiteX4" fmla="*/ 0 w 2838690"/>
              <a:gd name="connsiteY4" fmla="*/ 1710000 h 1710000"/>
              <a:gd name="connsiteX5" fmla="*/ 0 w 2838690"/>
              <a:gd name="connsiteY5" fmla="*/ 675000 h 1710000"/>
              <a:gd name="connsiteX6" fmla="*/ 1 w 2838690"/>
              <a:gd name="connsiteY6" fmla="*/ 675000 h 17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690" h="1710000">
                <a:moveTo>
                  <a:pt x="1419346" y="0"/>
                </a:moveTo>
                <a:lnTo>
                  <a:pt x="2838690" y="675000"/>
                </a:lnTo>
                <a:lnTo>
                  <a:pt x="2838689" y="675000"/>
                </a:lnTo>
                <a:lnTo>
                  <a:pt x="2838689" y="1710000"/>
                </a:lnTo>
                <a:lnTo>
                  <a:pt x="0" y="1710000"/>
                </a:lnTo>
                <a:lnTo>
                  <a:pt x="0" y="675000"/>
                </a:lnTo>
                <a:lnTo>
                  <a:pt x="1" y="675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xmlns="" id="{01F61179-4EDF-36C6-D713-41D979C44D6B}"/>
              </a:ext>
            </a:extLst>
          </p:cNvPr>
          <p:cNvSpPr/>
          <p:nvPr/>
        </p:nvSpPr>
        <p:spPr>
          <a:xfrm rot="16200000" flipH="1">
            <a:off x="3281955" y="5433485"/>
            <a:ext cx="806944" cy="1577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xmlns="" id="{348EDB97-2948-DBF8-3EEB-6F91D1D51F55}"/>
              </a:ext>
            </a:extLst>
          </p:cNvPr>
          <p:cNvSpPr/>
          <p:nvPr/>
        </p:nvSpPr>
        <p:spPr>
          <a:xfrm rot="16200000" flipH="1" flipV="1">
            <a:off x="5076802" y="5433485"/>
            <a:ext cx="806944" cy="1577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32B067A-23C8-FD12-19DE-FC9D1CFCCEFF}"/>
              </a:ext>
            </a:extLst>
          </p:cNvPr>
          <p:cNvSpPr/>
          <p:nvPr/>
        </p:nvSpPr>
        <p:spPr>
          <a:xfrm>
            <a:off x="3591974" y="2979804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READING AND SPEAKING.</a:t>
            </a:r>
          </a:p>
          <a:p>
            <a:pPr algn="ctr"/>
            <a:r>
              <a:rPr lang="en-US" sz="1600" dirty="0" smtClean="0"/>
              <a:t>Russian space exploration heroes.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dirty="0" smtClean="0"/>
              <a:t>5+5 balls</a:t>
            </a:r>
            <a:endParaRPr lang="ru-RU" sz="1600" b="1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9E34794B-6821-E445-F0D0-A7AACA9636FE}"/>
              </a:ext>
            </a:extLst>
          </p:cNvPr>
          <p:cNvGrpSpPr/>
          <p:nvPr/>
        </p:nvGrpSpPr>
        <p:grpSpPr>
          <a:xfrm>
            <a:off x="6319205" y="2439002"/>
            <a:ext cx="2513765" cy="3476841"/>
            <a:chOff x="72235" y="2124000"/>
            <a:chExt cx="2838689" cy="392625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8628D8BE-6DF3-5437-53C6-0AB58F962098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D8CED594-374B-8059-4DF9-5CEC33D3DD1A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99439ED1-3BF4-0702-3626-9411AD01B942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1" name="Прямоугольный треугольник 20">
              <a:extLst>
                <a:ext uri="{FF2B5EF4-FFF2-40B4-BE49-F238E27FC236}">
                  <a16:creationId xmlns:a16="http://schemas.microsoft.com/office/drawing/2014/main" xmlns="" id="{4322CDD2-0479-3834-BB36-664F24D688B7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ый треугольник 21">
              <a:extLst>
                <a:ext uri="{FF2B5EF4-FFF2-40B4-BE49-F238E27FC236}">
                  <a16:creationId xmlns:a16="http://schemas.microsoft.com/office/drawing/2014/main" xmlns="" id="{ECBE663C-B799-8667-6B2A-5018F93CD339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CFABA90-6426-D8C7-591E-2C384358973D}"/>
              </a:ext>
            </a:extLst>
          </p:cNvPr>
          <p:cNvSpPr/>
          <p:nvPr/>
        </p:nvSpPr>
        <p:spPr>
          <a:xfrm>
            <a:off x="6583576" y="2979804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VIDEO INTERVIEW.</a:t>
            </a:r>
          </a:p>
          <a:p>
            <a:pPr algn="ctr"/>
            <a:r>
              <a:rPr lang="en-US" sz="1600" dirty="0" smtClean="0"/>
              <a:t>Quiz “Yuri Gagarin, the ambassador for Russia”.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dirty="0" smtClean="0"/>
              <a:t>7 balls</a:t>
            </a:r>
            <a:endParaRPr lang="ru-RU" sz="1600" b="1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E80A67C6-9376-57D8-9223-B945D249A538}"/>
              </a:ext>
            </a:extLst>
          </p:cNvPr>
          <p:cNvGrpSpPr/>
          <p:nvPr/>
        </p:nvGrpSpPr>
        <p:grpSpPr>
          <a:xfrm>
            <a:off x="9310807" y="2439002"/>
            <a:ext cx="2513765" cy="3476841"/>
            <a:chOff x="72235" y="2124000"/>
            <a:chExt cx="2838689" cy="392625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475C0314-45B1-ED6B-F86A-6B0C91614699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5DCABE21-84F5-0F5E-E5EB-F09F3804A712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BE35DFB8-E697-D00F-B4FB-CFAE75C0D0A6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8" name="Прямоугольный треугольник 27">
              <a:extLst>
                <a:ext uri="{FF2B5EF4-FFF2-40B4-BE49-F238E27FC236}">
                  <a16:creationId xmlns:a16="http://schemas.microsoft.com/office/drawing/2014/main" xmlns="" id="{6F47108C-B5DF-F191-D695-A4ECDF059E26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xmlns="" id="{9C917E31-572D-8B27-B01F-42A89700EF86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4F137860-B486-A3D7-D0E9-6D7578DDD7DA}"/>
              </a:ext>
            </a:extLst>
          </p:cNvPr>
          <p:cNvSpPr/>
          <p:nvPr/>
        </p:nvSpPr>
        <p:spPr>
          <a:xfrm>
            <a:off x="9575175" y="2979804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WEBSITE.</a:t>
            </a:r>
          </a:p>
          <a:p>
            <a:pPr algn="ctr"/>
            <a:r>
              <a:rPr lang="en-US" sz="1600" dirty="0"/>
              <a:t>The Yuri Gagarin Cosmonaut Training </a:t>
            </a:r>
            <a:r>
              <a:rPr lang="en-US" sz="1600" dirty="0" smtClean="0"/>
              <a:t>Center: requirements for a cosmonaut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algn="ctr"/>
            <a:r>
              <a:rPr lang="ru-RU" sz="1600" b="1" dirty="0" smtClean="0"/>
              <a:t>5 </a:t>
            </a:r>
            <a:r>
              <a:rPr lang="en-US" sz="1600" b="1" dirty="0" smtClean="0"/>
              <a:t>balls</a:t>
            </a:r>
            <a:r>
              <a:rPr lang="en-US" sz="1600" b="1" dirty="0" smtClean="0"/>
              <a:t> </a:t>
            </a:r>
            <a:endParaRPr lang="ru-RU" sz="1600" b="1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41C26EAB-74F2-6397-926F-705D0B816A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 flipH="1">
            <a:off x="4267850" y="5067879"/>
            <a:ext cx="630001" cy="63000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B7CCC7F5-D9D5-C1AD-54DC-648C70A306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 flipH="1">
            <a:off x="7259452" y="5067879"/>
            <a:ext cx="630001" cy="63000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A0AF65E9-204C-8FF3-0513-FE645D8B43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 flipH="1">
            <a:off x="1298795" y="5060410"/>
            <a:ext cx="630001" cy="63000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2ABB051-03C2-FA98-F6B4-4502AA7FB9C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73598" y="5108894"/>
            <a:ext cx="630001" cy="63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9C56E6-B2AC-4C9F-9631-047A150E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listening learn new words </a:t>
            </a:r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CA030405-4506-E483-B7BD-60336725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1" y="6590454"/>
            <a:ext cx="7650001" cy="365127"/>
          </a:xfrm>
        </p:spPr>
        <p:txBody>
          <a:bodyPr/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Novinkina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L.V.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843" y="2192130"/>
            <a:ext cx="3111276" cy="754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Cosmonautics Day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843" y="2216070"/>
            <a:ext cx="3111276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День космонавтики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6843" y="2994142"/>
            <a:ext cx="3111276" cy="714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World Aviation and Astronautics Day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5891" y="2983541"/>
            <a:ext cx="3111276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Всем</a:t>
            </a:r>
            <a:r>
              <a:rPr lang="en-US" sz="2000" dirty="0"/>
              <a:t>.</a:t>
            </a:r>
            <a:r>
              <a:rPr lang="ru-RU" sz="2000" dirty="0"/>
              <a:t> день авиации и космонавтики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40363" y="2224445"/>
            <a:ext cx="3111276" cy="714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declare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56305" y="2200405"/>
            <a:ext cx="3111276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1" dirty="0" smtClean="0"/>
              <a:t>объявлять</a:t>
            </a:r>
            <a:endParaRPr lang="ru-RU" sz="2001" dirty="0"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6843" y="4506659"/>
            <a:ext cx="3111276" cy="714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International Day of Human Space Flight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7" y="4484637"/>
            <a:ext cx="3101633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1" dirty="0"/>
              <a:t>Международный день полета человека в космос</a:t>
            </a:r>
            <a:endParaRPr lang="ru-RU" sz="2001" dirty="0"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6843" y="5259043"/>
            <a:ext cx="3111276" cy="714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fly – flew – flown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397" y="5239529"/>
            <a:ext cx="3111276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летать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6843" y="3745015"/>
            <a:ext cx="3111276" cy="714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Nation Organization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5891" y="3747224"/>
            <a:ext cx="3106992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1" dirty="0"/>
              <a:t>Организация объединенных </a:t>
            </a:r>
            <a:r>
              <a:rPr lang="ru-RU" sz="2001" dirty="0" smtClean="0"/>
              <a:t>наций</a:t>
            </a:r>
            <a:endParaRPr lang="ru-RU" sz="2001" dirty="0">
              <a:latin typeface="Comic Sans MS" panose="030F0702030302020204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6843" y="6022157"/>
            <a:ext cx="3111276" cy="714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flight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3739" y="5994162"/>
            <a:ext cx="3111276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полет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54770" y="3745014"/>
            <a:ext cx="3111276" cy="714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establish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62741" y="3738367"/>
            <a:ext cx="3111276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1" dirty="0" smtClean="0"/>
              <a:t>основывать</a:t>
            </a:r>
            <a:endParaRPr lang="ru-RU" sz="2001" dirty="0">
              <a:latin typeface="Comic Sans MS" panose="030F0702030302020204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54770" y="4515402"/>
            <a:ext cx="3111276" cy="714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Society for Studies of Interplanetary Travel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62741" y="4514876"/>
            <a:ext cx="3111276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Общество изучения межпланетных сообщений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38828" y="2980612"/>
            <a:ext cx="3111276" cy="714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prove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69760" y="2966213"/>
            <a:ext cx="3111276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1" dirty="0" smtClean="0"/>
              <a:t>доказывать</a:t>
            </a:r>
            <a:endParaRPr lang="ru-RU" sz="2001" dirty="0">
              <a:latin typeface="Comic Sans MS" panose="030F0702030302020204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54770" y="6053259"/>
            <a:ext cx="3111276" cy="714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satellite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67273" y="6034215"/>
            <a:ext cx="3111276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спутник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770668" y="2219567"/>
            <a:ext cx="3111276" cy="714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launch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57213" y="2210187"/>
            <a:ext cx="3111276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запускать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761745" y="2977210"/>
            <a:ext cx="3111276" cy="714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report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763649" y="2963235"/>
            <a:ext cx="3111276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</a:t>
            </a:r>
            <a:r>
              <a:rPr lang="ru-RU" sz="2000" dirty="0" smtClean="0"/>
              <a:t>ообщать</a:t>
            </a:r>
          </a:p>
          <a:p>
            <a:pPr algn="ctr"/>
            <a:r>
              <a:rPr lang="ru-RU" sz="2000" dirty="0" smtClean="0"/>
              <a:t>докладывать</a:t>
            </a:r>
            <a:endParaRPr lang="ru-RU" sz="2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752362" y="3733858"/>
            <a:ext cx="3111276" cy="714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on board </a:t>
            </a:r>
            <a:r>
              <a:rPr lang="en-US" sz="2400" dirty="0" smtClean="0"/>
              <a:t>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79029" y="3722854"/>
            <a:ext cx="3095895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н</a:t>
            </a:r>
            <a:r>
              <a:rPr lang="ru-RU" sz="2000" dirty="0" smtClean="0"/>
              <a:t>а борту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568808" y="5287454"/>
            <a:ext cx="3111276" cy="714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artificial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62741" y="5280681"/>
            <a:ext cx="3111276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искусственный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752362" y="5232268"/>
            <a:ext cx="3111276" cy="714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safe and sound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770668" y="5236420"/>
            <a:ext cx="3111276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ц</a:t>
            </a:r>
            <a:r>
              <a:rPr lang="ru-RU" sz="2000" dirty="0" smtClean="0"/>
              <a:t>елый и невредимый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8766479" y="5992097"/>
            <a:ext cx="3111276" cy="714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Earth was filmed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770668" y="6009681"/>
            <a:ext cx="3111276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Землю снимали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763210" y="4485514"/>
            <a:ext cx="3111276" cy="7149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set off on a journey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770668" y="4468974"/>
            <a:ext cx="3111276" cy="75400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</a:t>
            </a:r>
            <a:r>
              <a:rPr lang="ru-RU" sz="2000" dirty="0" smtClean="0"/>
              <a:t>тправиться в путешествие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72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2" grpId="0" animBg="1"/>
      <p:bldP spid="4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емной шар: Африка и Европа со сплошной заливкой">
            <a:extLst>
              <a:ext uri="{FF2B5EF4-FFF2-40B4-BE49-F238E27FC236}">
                <a16:creationId xmlns:a16="http://schemas.microsoft.com/office/drawing/2014/main" xmlns="" id="{AC1C80D0-5460-4BED-A072-B82439CB3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8173845" y="3416723"/>
            <a:ext cx="3159379" cy="3159379"/>
          </a:xfrm>
          <a:prstGeom prst="rect">
            <a:avLst/>
          </a:prstGeom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9C56E6-B2AC-4C9F-9631-047A150E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space in Russia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FFB0507F-4B5E-4325-B445-4593704E877D}"/>
              </a:ext>
            </a:extLst>
          </p:cNvPr>
          <p:cNvSpPr txBox="1">
            <a:spLocks/>
          </p:cNvSpPr>
          <p:nvPr/>
        </p:nvSpPr>
        <p:spPr>
          <a:xfrm>
            <a:off x="1297651" y="2621612"/>
            <a:ext cx="9596700" cy="20700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3801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FE05E1-BDBC-4AA0-9D3D-7CD1139B86AE}"/>
              </a:ext>
            </a:extLst>
          </p:cNvPr>
          <p:cNvSpPr txBox="1"/>
          <p:nvPr/>
        </p:nvSpPr>
        <p:spPr>
          <a:xfrm>
            <a:off x="7559769" y="2363976"/>
            <a:ext cx="37779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Listen to the text and put the events in the right order. 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CA030405-4506-E483-B7BD-60336725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1" y="6590454"/>
            <a:ext cx="7650001" cy="365127"/>
          </a:xfrm>
        </p:spPr>
        <p:txBody>
          <a:bodyPr/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Novinkina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L.V.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3" y="2361948"/>
            <a:ext cx="6566924" cy="429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9C56E6-B2AC-4C9F-9631-047A150E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 “History of space in Russia”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FFB0507F-4B5E-4325-B445-4593704E877D}"/>
              </a:ext>
            </a:extLst>
          </p:cNvPr>
          <p:cNvSpPr txBox="1">
            <a:spLocks/>
          </p:cNvSpPr>
          <p:nvPr/>
        </p:nvSpPr>
        <p:spPr>
          <a:xfrm>
            <a:off x="1297651" y="2621612"/>
            <a:ext cx="9596700" cy="20700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3801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CA030405-4506-E483-B7BD-60336725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1" y="6590454"/>
            <a:ext cx="7650001" cy="365127"/>
          </a:xfrm>
        </p:spPr>
        <p:txBody>
          <a:bodyPr/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Novinkina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L.V.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663" b="5316"/>
          <a:stretch/>
        </p:blipFill>
        <p:spPr>
          <a:xfrm>
            <a:off x="655891" y="2298870"/>
            <a:ext cx="10563225" cy="42915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6112" y="3582548"/>
            <a:ext cx="192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735" marR="74930" algn="ctr">
              <a:spcAft>
                <a:spcPts val="0"/>
              </a:spcAft>
            </a:pP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Tsiolkovsky’s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students established the First Society for Studies of Interplanetary Travel.</a:t>
            </a:r>
            <a:endParaRPr lang="ru-RU" sz="1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7568" y="5665653"/>
            <a:ext cx="195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rebuchet MS" panose="020B0603020202020204" pitchFamily="34" charset="0"/>
              </a:rPr>
              <a:t>Soviet Union reported that the “Sputnik 2” with a dog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rebuchet MS" panose="020B0603020202020204" pitchFamily="34" charset="0"/>
              </a:rPr>
              <a:t>Laika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rebuchet MS" panose="020B0603020202020204" pitchFamily="34" charset="0"/>
              </a:rPr>
              <a:t> on board was launched into space.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53171" y="3644420"/>
            <a:ext cx="1640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Two dogs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Belka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Strelka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set off on a space journey.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94048" y="5677845"/>
            <a:ext cx="1877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marR="82550" indent="70485" algn="ctr">
              <a:spcAft>
                <a:spcPts val="0"/>
              </a:spcAft>
            </a:pPr>
            <a:r>
              <a:rPr lang="en-US" sz="1200" dirty="0">
                <a:solidFill>
                  <a:srgbClr val="292526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Yuri</a:t>
            </a:r>
            <a:r>
              <a:rPr lang="en-US" sz="1200" spc="-55" dirty="0">
                <a:solidFill>
                  <a:srgbClr val="292526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200" spc="-10" dirty="0">
                <a:solidFill>
                  <a:srgbClr val="292526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Gagarin flew into space in “</a:t>
            </a:r>
            <a:r>
              <a:rPr lang="en-US" sz="1200" spc="-10" dirty="0" err="1">
                <a:solidFill>
                  <a:srgbClr val="292526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Vostok</a:t>
            </a:r>
            <a:r>
              <a:rPr lang="en-US" sz="1200" spc="-10" dirty="0">
                <a:solidFill>
                  <a:srgbClr val="292526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1”.</a:t>
            </a:r>
            <a:endParaRPr lang="ru-RU" sz="1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18794" y="5637641"/>
            <a:ext cx="1987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60960" algn="just">
              <a:spcBef>
                <a:spcPts val="500"/>
              </a:spcBef>
              <a:spcAft>
                <a:spcPts val="50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Aleksey </a:t>
            </a:r>
            <a:r>
              <a:rPr lang="en-US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Leonov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became the first man who went to open space and spent there 12 minutes.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39075" y="3644420"/>
            <a:ext cx="2063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76835" indent="-3175" algn="ctr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The Earth was filmed during the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Gherman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Titov’s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flight for the first time.</a:t>
            </a:r>
            <a:endParaRPr lang="ru-RU" sz="1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75466" y="5665653"/>
            <a:ext cx="1573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The first group flight took place.</a:t>
            </a:r>
            <a:endParaRPr lang="ru-RU" sz="1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21824" y="3583459"/>
            <a:ext cx="2056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140" marR="82550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Valentina Tereshkova became the first woman to go to space and successfully return alone.</a:t>
            </a:r>
            <a:endParaRPr lang="ru-RU" sz="12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Reading: Spotlight on Russia, p. 5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DC0EE06-2778-4AEF-8C2E-79AF2D80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28" y="2875859"/>
            <a:ext cx="4821477" cy="340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 inventor - </a:t>
            </a:r>
            <a:r>
              <a:rPr lang="ru-RU" dirty="0"/>
              <a:t>изобретатель</a:t>
            </a:r>
          </a:p>
          <a:p>
            <a:pPr marL="0" indent="0">
              <a:buNone/>
            </a:pPr>
            <a:r>
              <a:rPr lang="en-US" dirty="0"/>
              <a:t>a space suit - </a:t>
            </a:r>
            <a:r>
              <a:rPr lang="ru-RU" dirty="0"/>
              <a:t>скафандр</a:t>
            </a:r>
          </a:p>
          <a:p>
            <a:pPr marL="0" indent="0">
              <a:buNone/>
            </a:pPr>
            <a:r>
              <a:rPr lang="en-US" dirty="0"/>
              <a:t>to research</a:t>
            </a:r>
            <a:r>
              <a:rPr lang="ru-RU" dirty="0"/>
              <a:t> - исследовать</a:t>
            </a:r>
          </a:p>
          <a:p>
            <a:pPr marL="0" indent="0">
              <a:buNone/>
            </a:pPr>
            <a:r>
              <a:rPr lang="en-US" dirty="0"/>
              <a:t>to orbit the Earth – </a:t>
            </a:r>
            <a:r>
              <a:rPr lang="ru-RU" dirty="0"/>
              <a:t>выйти на орбиту</a:t>
            </a:r>
          </a:p>
          <a:p>
            <a:pPr marL="0" indent="0">
              <a:buNone/>
            </a:pPr>
            <a:r>
              <a:rPr lang="en-US" dirty="0"/>
              <a:t>to cross – </a:t>
            </a:r>
            <a:r>
              <a:rPr lang="ru-RU" dirty="0"/>
              <a:t>пересекать</a:t>
            </a:r>
          </a:p>
          <a:p>
            <a:pPr marL="0" indent="0">
              <a:buNone/>
            </a:pPr>
            <a:r>
              <a:rPr lang="en-US" dirty="0"/>
              <a:t>an ambassador - </a:t>
            </a:r>
            <a:r>
              <a:rPr lang="ru-RU" dirty="0"/>
              <a:t>посол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BD3D4AE3-C022-4145-B20B-FE6D976D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1" y="6590454"/>
            <a:ext cx="7650001" cy="365127"/>
          </a:xfrm>
        </p:spPr>
        <p:txBody>
          <a:bodyPr/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Novinkina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L.V.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1" y="2429751"/>
            <a:ext cx="1178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Fact file</a:t>
            </a:r>
            <a:endParaRPr lang="ru-RU" sz="2400" b="1" dirty="0"/>
          </a:p>
        </p:txBody>
      </p:sp>
      <p:graphicFrame>
        <p:nvGraphicFramePr>
          <p:cNvPr id="7" name="Таблица 10">
            <a:extLst>
              <a:ext uri="{FF2B5EF4-FFF2-40B4-BE49-F238E27FC236}">
                <a16:creationId xmlns:a16="http://schemas.microsoft.com/office/drawing/2014/main" xmlns="" id="{EFC55492-F410-41C3-AC0A-1F9A41FDBD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939583"/>
              </p:ext>
            </p:extLst>
          </p:nvPr>
        </p:nvGraphicFramePr>
        <p:xfrm>
          <a:off x="6096001" y="3148288"/>
          <a:ext cx="5650486" cy="28575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25243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2825243">
                  <a:extLst>
                    <a:ext uri="{9D8B030D-6E8A-4147-A177-3AD203B41FA5}">
                      <a16:colId xmlns:a16="http://schemas.microsoft.com/office/drawing/2014/main" xmlns="" val="3730294796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dirty="0">
                          <a:effectLst/>
                        </a:rPr>
                        <a:t>Name</a:t>
                      </a:r>
                      <a:endParaRPr lang="ru-RU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ru-RU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dirty="0">
                          <a:effectLst/>
                        </a:rPr>
                        <a:t>Was born</a:t>
                      </a:r>
                      <a:endParaRPr lang="ru-RU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ru-RU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dirty="0">
                          <a:effectLst/>
                        </a:rPr>
                        <a:t>Occupation</a:t>
                      </a:r>
                      <a:endParaRPr lang="ru-RU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ru-RU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dirty="0">
                          <a:effectLst/>
                        </a:rPr>
                        <a:t>Achievements</a:t>
                      </a:r>
                      <a:endParaRPr lang="ru-RU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ru-RU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dirty="0">
                          <a:effectLst/>
                        </a:rPr>
                        <a:t>Died</a:t>
                      </a:r>
                      <a:endParaRPr lang="ru-RU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ru-RU" sz="2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423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2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9C56E6-B2AC-4C9F-9631-047A150E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Yuri Gagarin,</a:t>
            </a:r>
            <a:br>
              <a:rPr lang="en-US" dirty="0" smtClean="0"/>
            </a:br>
            <a:r>
              <a:rPr lang="en-US" dirty="0" smtClean="0"/>
              <a:t>the First Man in Space!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FFB0507F-4B5E-4325-B445-4593704E877D}"/>
              </a:ext>
            </a:extLst>
          </p:cNvPr>
          <p:cNvSpPr txBox="1">
            <a:spLocks/>
          </p:cNvSpPr>
          <p:nvPr/>
        </p:nvSpPr>
        <p:spPr>
          <a:xfrm>
            <a:off x="1106980" y="2519519"/>
            <a:ext cx="5396672" cy="29220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dirty="0" smtClean="0">
                <a:solidFill>
                  <a:schemeClr val="accent2"/>
                </a:solidFill>
              </a:rPr>
              <a:t>12</a:t>
            </a:r>
            <a:r>
              <a:rPr lang="en-US" sz="9600" baseline="30000" dirty="0" smtClean="0">
                <a:solidFill>
                  <a:schemeClr val="accent2"/>
                </a:solidFill>
              </a:rPr>
              <a:t>th</a:t>
            </a:r>
            <a:r>
              <a:rPr lang="en-US" sz="9600" dirty="0" smtClean="0">
                <a:solidFill>
                  <a:schemeClr val="accent2"/>
                </a:solidFill>
              </a:rPr>
              <a:t> April, 1961</a:t>
            </a:r>
            <a:endParaRPr lang="ru-RU" sz="96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CA030405-4506-E483-B7BD-60336725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1" y="6590454"/>
            <a:ext cx="7650001" cy="365127"/>
          </a:xfrm>
        </p:spPr>
        <p:txBody>
          <a:bodyPr/>
          <a:lstStyle/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Novinkina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L.V.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51"/>
          <a:stretch/>
        </p:blipFill>
        <p:spPr bwMode="auto">
          <a:xfrm>
            <a:off x="9921002" y="2191012"/>
            <a:ext cx="2032689" cy="153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Земной шар: Африка и Европа со сплошной заливкой">
            <a:extLst>
              <a:ext uri="{FF2B5EF4-FFF2-40B4-BE49-F238E27FC236}">
                <a16:creationId xmlns:a16="http://schemas.microsoft.com/office/drawing/2014/main" xmlns="" id="{AC1C80D0-5460-4BED-A072-B82439CB3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346844" y="4548940"/>
            <a:ext cx="2041514" cy="2041514"/>
          </a:xfrm>
          <a:prstGeom prst="rect">
            <a:avLst/>
          </a:prstGeom>
          <a:effectLst/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83" y="2249223"/>
            <a:ext cx="2481919" cy="14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869" y="3666435"/>
            <a:ext cx="2366822" cy="17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139" y="3666435"/>
            <a:ext cx="2164729" cy="201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697" y="5441552"/>
            <a:ext cx="2254994" cy="14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icture background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r="-1"/>
          <a:stretch/>
        </p:blipFill>
        <p:spPr bwMode="auto">
          <a:xfrm>
            <a:off x="7465325" y="5331327"/>
            <a:ext cx="2233372" cy="153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Picture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6673">
            <a:off x="5136194" y="4921881"/>
            <a:ext cx="2346157" cy="164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48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1933</TotalTime>
  <Words>651</Words>
  <Application>Microsoft Office PowerPoint</Application>
  <PresentationFormat>Широкоэкранный</PresentationFormat>
  <Paragraphs>157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Times New Roman</vt:lpstr>
      <vt:lpstr>Trebuchet MS</vt:lpstr>
      <vt:lpstr>Тема Office</vt:lpstr>
      <vt:lpstr>Foxit PDF Document</vt:lpstr>
      <vt:lpstr>How are these people connected to each other? What theme are they related to?</vt:lpstr>
      <vt:lpstr>GREAT MINDS.  Space Exploration Heroes.</vt:lpstr>
      <vt:lpstr>By the end of the lesson you will be able to…</vt:lpstr>
      <vt:lpstr>The plan of the lesson</vt:lpstr>
      <vt:lpstr>Before listening learn new words </vt:lpstr>
      <vt:lpstr>History of space in Russia</vt:lpstr>
      <vt:lpstr>KEY to “History of space in Russia”</vt:lpstr>
      <vt:lpstr>Reading: Spotlight on Russia, p. 5</vt:lpstr>
      <vt:lpstr>Yuri Gagarin, the First Man in Space!</vt:lpstr>
      <vt:lpstr>Yuri Gagarin became an ambassador for  Russia telling about its achievements (80)</vt:lpstr>
      <vt:lpstr>Gagarin’s interview to BBC</vt:lpstr>
      <vt:lpstr>Choose the right answer</vt:lpstr>
      <vt:lpstr>Website  GCTC Yuri Gagarin Cosmonaut Training Centre</vt:lpstr>
      <vt:lpstr>In the Book of Honor of the Tsiolkovsky’s  museum visitors Gagarin made a memorial entry:</vt:lpstr>
      <vt:lpstr>Презентация PowerPoint</vt:lpstr>
      <vt:lpstr>Home 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Admin</cp:lastModifiedBy>
  <cp:revision>79</cp:revision>
  <dcterms:created xsi:type="dcterms:W3CDTF">2021-08-17T12:08:22Z</dcterms:created>
  <dcterms:modified xsi:type="dcterms:W3CDTF">2024-07-26T11:29:24Z</dcterms:modified>
</cp:coreProperties>
</file>