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8" r:id="rId3"/>
    <p:sldId id="257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</p:sldIdLst>
  <p:sldSz cx="12192000" cy="6858000"/>
  <p:notesSz cx="6858000" cy="9144000"/>
  <p:defaultTextStyle>
    <a:defPPr>
      <a:defRPr lang="x-non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C9F17"/>
    <a:srgbClr val="00797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10"/>
    <p:restoredTop sz="95814"/>
  </p:normalViewPr>
  <p:slideViewPr>
    <p:cSldViewPr snapToGrid="0" snapToObjects="1">
      <p:cViewPr>
        <p:scale>
          <a:sx n="96" d="100"/>
          <a:sy n="96" d="100"/>
        </p:scale>
        <p:origin x="-326" y="205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553680DC-12CA-9C4D-8208-D46B1C58B97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xmlns="" id="{BD4F6F48-03F5-7842-B415-89F7EE14AE5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x-none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79C62917-52F7-A540-B918-D7DC42B4F73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x-non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045AF00C-CE3C-844B-82DE-1CC01A3CE8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238166-A98D-504F-AE33-D5255E14ABCC}" type="datetimeFigureOut">
              <a:rPr lang="x-none" smtClean="0"/>
              <a:t>17.07.2024</a:t>
            </a:fld>
            <a:endParaRPr lang="x-non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82AE09C6-7545-7045-B8F7-77009E90D4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A924F035-18D8-C345-9F45-43F176A663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50C9A4-3A5E-454F-A56C-FA769100099F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8475364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27A560B-3179-894F-803B-2E30B3BDA1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x-none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89EAFC94-F1E6-0D45-9CFB-32C5BDFC133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x-non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244A064B-7885-F146-AF28-42B3D5CAF5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238166-A98D-504F-AE33-D5255E14ABCC}" type="datetimeFigureOut">
              <a:rPr lang="x-none" smtClean="0"/>
              <a:t>17.07.2024</a:t>
            </a:fld>
            <a:endParaRPr lang="x-non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8D489FA0-D2B6-584F-B56D-0CCEB37982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A4820573-791B-C946-B778-4A8DF835DA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50C9A4-3A5E-454F-A56C-FA769100099F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0094826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5973B14A-C8C5-1A41-941C-F9A4E46C5A0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x-none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22C4B730-0909-314E-8E7A-D7F5A6F6587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x-non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436068F5-6611-E74A-BE29-0F4B6D1697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238166-A98D-504F-AE33-D5255E14ABCC}" type="datetimeFigureOut">
              <a:rPr lang="x-none" smtClean="0"/>
              <a:t>17.07.2024</a:t>
            </a:fld>
            <a:endParaRPr lang="x-non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6B999571-EC7C-E34D-8CFF-8E14414186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702E58A2-62D6-3049-9D52-A36E2CFD5E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50C9A4-3A5E-454F-A56C-FA769100099F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618893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A951491-EEAD-F446-AF33-BDA737AF7C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x-non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4619ED8E-1554-7944-A115-11B9E3EF16D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x-non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52CB86B4-BA17-C142-8B82-9E2CE0510B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238166-A98D-504F-AE33-D5255E14ABCC}" type="datetimeFigureOut">
              <a:rPr lang="x-none" smtClean="0"/>
              <a:t>17.07.2024</a:t>
            </a:fld>
            <a:endParaRPr lang="x-non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D25A83AA-D4CC-8547-B3E1-0C0E6C6EA2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5FD5D8E7-B520-8C4B-864A-28EE282554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50C9A4-3A5E-454F-A56C-FA769100099F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844487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BACF7E0-1EA6-1440-9C8C-DEB9E8F82A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x-non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6FB0A2FA-0C78-264E-9509-8F01342DC12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BDD4D012-E465-A241-84D6-B4D479899A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238166-A98D-504F-AE33-D5255E14ABCC}" type="datetimeFigureOut">
              <a:rPr lang="x-none" smtClean="0"/>
              <a:t>17.07.2024</a:t>
            </a:fld>
            <a:endParaRPr lang="x-non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29073FF7-6822-8C41-B79D-D5A528F897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894C2F09-3DAE-804A-B5DD-7BF8F2A248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50C9A4-3A5E-454F-A56C-FA769100099F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778952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90F4AD1-0424-A04C-8C58-1CD87F5A43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x-non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D16757C7-281C-CC41-A013-DA97248D191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x-none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9D69EF2F-3B85-4742-84B1-BA5F7C3E110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x-none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E08D0852-128F-9B45-9F5F-DC9939691D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238166-A98D-504F-AE33-D5255E14ABCC}" type="datetimeFigureOut">
              <a:rPr lang="x-none" smtClean="0"/>
              <a:t>17.07.2024</a:t>
            </a:fld>
            <a:endParaRPr lang="x-non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0F6D8AAA-D18A-814A-A99D-E85A5849A3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0B2B4031-F532-7043-A944-4E6E9BF3AE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50C9A4-3A5E-454F-A56C-FA769100099F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2727524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8359AF7-77E6-0C4C-BB87-738DF57C3A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x-non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51C64975-600E-DA46-907A-5FCF2000AA9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2F15D8D3-F7F3-9C4E-872A-CBCB7513E88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x-none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30363E73-057C-2640-A873-F5C9D6ACFBA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9B51BDEB-BFE6-7D43-B84E-CA515AED359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x-none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DAFE0CD4-12A9-A046-8799-63B5712980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238166-A98D-504F-AE33-D5255E14ABCC}" type="datetimeFigureOut">
              <a:rPr lang="x-none" smtClean="0"/>
              <a:t>17.07.2024</a:t>
            </a:fld>
            <a:endParaRPr lang="x-none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564F36A6-36D6-EE44-A130-CD2CD8C149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45D5CC61-57B0-E74C-AAF9-D3CD926831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50C9A4-3A5E-454F-A56C-FA769100099F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42400759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4D8B2CC-48F8-7748-A1F2-976082079C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x-none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D792755F-E51D-7A40-A856-8FE3CE4055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238166-A98D-504F-AE33-D5255E14ABCC}" type="datetimeFigureOut">
              <a:rPr lang="x-none" smtClean="0"/>
              <a:t>17.07.2024</a:t>
            </a:fld>
            <a:endParaRPr lang="x-none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0C4BCBCA-48BD-1642-B915-030EB41D5F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E9E5EF5C-614C-CD4F-859D-FEE327E2AC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50C9A4-3A5E-454F-A56C-FA769100099F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4870857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1C83D877-75C1-8448-8039-54CCA0916E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238166-A98D-504F-AE33-D5255E14ABCC}" type="datetimeFigureOut">
              <a:rPr lang="x-none" smtClean="0"/>
              <a:t>17.07.2024</a:t>
            </a:fld>
            <a:endParaRPr lang="x-none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5DE58E59-120E-FB40-9EAA-608BFE1986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C8F92F6B-29AB-3744-94D5-BE6F8A3A30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50C9A4-3A5E-454F-A56C-FA769100099F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4180721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A2C1B4E-0A39-EC4C-8E13-923A6297A4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x-non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DD390ADB-9108-0E4D-BBA0-DDF504ADF22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x-non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EE765C09-23B5-A545-AD18-A4A920CB526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D87CCF9D-BA4C-824B-86D8-BB36164A38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238166-A98D-504F-AE33-D5255E14ABCC}" type="datetimeFigureOut">
              <a:rPr lang="x-none" smtClean="0"/>
              <a:t>17.07.2024</a:t>
            </a:fld>
            <a:endParaRPr lang="x-non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A2F440B6-16D3-E049-9636-906C19EF7E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D6050C03-79BF-C24C-AFFA-B1DFFFF421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50C9A4-3A5E-454F-A56C-FA769100099F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2023403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AD8D32E-7E10-FA4C-92BA-DC5E1EAF8F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x-none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8042E9F0-C38E-AD49-87D0-885568E804E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x-non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2133322F-77FD-2544-97FE-4F93F0D671E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FBE79DAF-F650-CD47-B409-6796E16116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238166-A98D-504F-AE33-D5255E14ABCC}" type="datetimeFigureOut">
              <a:rPr lang="x-none" smtClean="0"/>
              <a:t>17.07.2024</a:t>
            </a:fld>
            <a:endParaRPr lang="x-non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7FC5E40F-2C06-A34F-8498-D2F2349ED6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161BB138-14FB-3146-98B9-01EB773907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50C9A4-3A5E-454F-A56C-FA769100099F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4263152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705BE1B8-747B-134D-8893-C2E83C6F49A8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8746282C-A69E-2548-B95C-FD3AA94FE2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25089" y="136525"/>
            <a:ext cx="10515600" cy="7794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dirty="0"/>
              <a:t>Click to edit Master title style</a:t>
            </a:r>
            <a:endParaRPr lang="x-none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B3B33F51-3A30-7B4E-AFB5-167C3ED0311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258784"/>
            <a:ext cx="10515600" cy="491817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x-none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9C44E8E2-2C18-EA43-A0B4-C87B55CB5C1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238166-A98D-504F-AE33-D5255E14ABCC}" type="datetimeFigureOut">
              <a:rPr lang="x-none" smtClean="0"/>
              <a:t>17.07.2024</a:t>
            </a:fld>
            <a:endParaRPr lang="x-non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C663CAD0-CCD1-E24D-B1CC-EEE70B14CB2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x-non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6BDEFBAA-2170-7043-B1CC-A7C658CFE38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50C9A4-3A5E-454F-A56C-FA769100099F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41023985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x-non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982DE11-4D49-AB4F-B276-7233BEC5DF0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609251"/>
            <a:ext cx="9144000" cy="2387600"/>
          </a:xfrm>
        </p:spPr>
        <p:txBody>
          <a:bodyPr/>
          <a:lstStyle/>
          <a:p>
            <a:r>
              <a:rPr lang="ru-RU" b="1" dirty="0">
                <a:solidFill>
                  <a:srgbClr val="00797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Площадь. </a:t>
            </a:r>
            <a:br>
              <a:rPr lang="ru-RU" b="1" dirty="0">
                <a:solidFill>
                  <a:srgbClr val="00797B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b="1" dirty="0">
                <a:solidFill>
                  <a:srgbClr val="00797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Единицы площади</a:t>
            </a:r>
            <a:endParaRPr lang="ru-RU" b="1" dirty="0">
              <a:solidFill>
                <a:srgbClr val="00797B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5C6940A1-DDDE-A94C-AC8A-856F8ADEEDC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290807"/>
            <a:ext cx="9144000" cy="1655762"/>
          </a:xfrm>
        </p:spPr>
        <p:txBody>
          <a:bodyPr/>
          <a:lstStyle/>
          <a:p>
            <a:r>
              <a:rPr lang="ru-RU" dirty="0" smtClean="0">
                <a:solidFill>
                  <a:srgbClr val="FC9F17"/>
                </a:solidFill>
              </a:rPr>
              <a:t>Подготовила учитель начальных классов </a:t>
            </a:r>
          </a:p>
          <a:p>
            <a:r>
              <a:rPr lang="ru-RU" dirty="0" smtClean="0">
                <a:solidFill>
                  <a:srgbClr val="FC9F17"/>
                </a:solidFill>
              </a:rPr>
              <a:t>Рудская Мария Романовна</a:t>
            </a:r>
            <a:endParaRPr lang="x-none" dirty="0">
              <a:solidFill>
                <a:srgbClr val="FC9F1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443889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/>
              <a:t>Назовите одинаковые фигуры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  <a:p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9338" y="915988"/>
            <a:ext cx="7307262" cy="5745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40436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1" spc="50" dirty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Какие меры длины знаете</a:t>
            </a:r>
            <a:r>
              <a:rPr lang="ru-RU" b="1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?</a:t>
            </a:r>
            <a:endParaRPr lang="ru-RU" dirty="0"/>
          </a:p>
        </p:txBody>
      </p:sp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1776794" y="925278"/>
            <a:ext cx="1196975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ru-RU" altLang="ru-RU" sz="5400" b="1" dirty="0">
                <a:solidFill>
                  <a:srgbClr val="993300"/>
                </a:solidFill>
              </a:rPr>
              <a:t>мм</a:t>
            </a:r>
          </a:p>
        </p:txBody>
      </p:sp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3467129" y="1773238"/>
            <a:ext cx="1366837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ru-RU" altLang="ru-RU" sz="6000" b="1" dirty="0">
                <a:solidFill>
                  <a:srgbClr val="993300"/>
                </a:solidFill>
              </a:rPr>
              <a:t>СМ</a:t>
            </a:r>
          </a:p>
        </p:txBody>
      </p:sp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4764116" y="2852738"/>
            <a:ext cx="1476375" cy="1098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ru-RU" altLang="ru-RU" sz="6600" b="1" dirty="0">
                <a:solidFill>
                  <a:srgbClr val="993300"/>
                </a:solidFill>
              </a:rPr>
              <a:t>ДМ</a:t>
            </a:r>
          </a:p>
        </p:txBody>
      </p:sp>
      <p:sp>
        <p:nvSpPr>
          <p:cNvPr id="7" name="Text Box 6"/>
          <p:cNvSpPr txBox="1">
            <a:spLocks noChangeArrowheads="1"/>
          </p:cNvSpPr>
          <p:nvPr/>
        </p:nvSpPr>
        <p:spPr bwMode="auto">
          <a:xfrm>
            <a:off x="6491316" y="4005263"/>
            <a:ext cx="942975" cy="1189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ru-RU" altLang="ru-RU" sz="7200" b="1" dirty="0">
                <a:solidFill>
                  <a:srgbClr val="993300"/>
                </a:solidFill>
              </a:rPr>
              <a:t>М</a:t>
            </a:r>
          </a:p>
        </p:txBody>
      </p:sp>
      <p:sp>
        <p:nvSpPr>
          <p:cNvPr id="8" name="Text Box 7"/>
          <p:cNvSpPr txBox="1">
            <a:spLocks noChangeArrowheads="1"/>
          </p:cNvSpPr>
          <p:nvPr/>
        </p:nvSpPr>
        <p:spPr bwMode="auto">
          <a:xfrm>
            <a:off x="7859741" y="5373688"/>
            <a:ext cx="1647825" cy="1311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ru-RU" altLang="ru-RU" sz="8000" b="1" dirty="0">
                <a:solidFill>
                  <a:srgbClr val="993300"/>
                </a:solidFill>
              </a:rPr>
              <a:t>КМ</a:t>
            </a:r>
          </a:p>
        </p:txBody>
      </p:sp>
    </p:spTree>
    <p:extLst>
      <p:ext uri="{BB962C8B-B14F-4D97-AF65-F5344CB8AC3E}">
        <p14:creationId xmlns:p14="http://schemas.microsoft.com/office/powerpoint/2010/main" val="23491937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25089" y="136525"/>
            <a:ext cx="10515600" cy="1122259"/>
          </a:xfrm>
        </p:spPr>
        <p:txBody>
          <a:bodyPr>
            <a:normAutofit fontScale="90000"/>
          </a:bodyPr>
          <a:lstStyle/>
          <a:p>
            <a:pPr algn="ctr">
              <a:defRPr/>
            </a:pPr>
            <a:r>
              <a:rPr lang="ru-RU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Какими  единицами  пользуются </a:t>
            </a:r>
            <a:br>
              <a:rPr lang="ru-RU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r>
              <a:rPr lang="ru-RU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для измерения площади </a:t>
            </a:r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?</a:t>
            </a:r>
            <a:endParaRPr lang="ru-RU" dirty="0"/>
          </a:p>
        </p:txBody>
      </p:sp>
      <p:sp>
        <p:nvSpPr>
          <p:cNvPr id="4" name="Rectangle 8"/>
          <p:cNvSpPr>
            <a:spLocks noGrp="1" noChangeArrowheads="1"/>
          </p:cNvSpPr>
          <p:nvPr>
            <p:ph idx="1"/>
          </p:nvPr>
        </p:nvSpPr>
        <p:spPr bwMode="auto">
          <a:xfrm>
            <a:off x="1571106" y="1828801"/>
            <a:ext cx="2809701" cy="2294919"/>
          </a:xfrm>
          <a:prstGeom prst="rect">
            <a:avLst/>
          </a:prstGeom>
          <a:solidFill>
            <a:srgbClr val="FF66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 anchor="ctr"/>
          <a:lstStyle/>
          <a:p>
            <a:endParaRPr lang="ru-RU" dirty="0"/>
          </a:p>
        </p:txBody>
      </p:sp>
      <p:sp>
        <p:nvSpPr>
          <p:cNvPr id="5" name="AutoShape 6"/>
          <p:cNvSpPr>
            <a:spLocks noChangeArrowheads="1"/>
          </p:cNvSpPr>
          <p:nvPr/>
        </p:nvSpPr>
        <p:spPr bwMode="auto">
          <a:xfrm>
            <a:off x="7746049" y="1828801"/>
            <a:ext cx="3575886" cy="3033885"/>
          </a:xfrm>
          <a:prstGeom prst="flowChartProcess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 anchor="ctr"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ru-RU" altLang="ru-RU"/>
          </a:p>
        </p:txBody>
      </p:sp>
      <p:pic>
        <p:nvPicPr>
          <p:cNvPr id="6" name="Picture 63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2451" y="4064924"/>
            <a:ext cx="2011680" cy="21513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87037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РАБОТА С </a:t>
            </a:r>
            <a:r>
              <a:rPr lang="ru-RU" dirty="0" smtClean="0"/>
              <a:t> ГЕОМЕТРИЧЕСКИМ МАТЕРИАЛОМ</a:t>
            </a:r>
            <a:endParaRPr lang="ru-RU" dirty="0"/>
          </a:p>
        </p:txBody>
      </p:sp>
      <p:sp>
        <p:nvSpPr>
          <p:cNvPr id="4" name="Объект 3"/>
          <p:cNvSpPr txBox="1">
            <a:spLocks noGrp="1" noChangeArrowheads="1"/>
          </p:cNvSpPr>
          <p:nvPr>
            <p:ph idx="1"/>
          </p:nvPr>
        </p:nvSpPr>
        <p:spPr bwMode="auto">
          <a:xfrm>
            <a:off x="838200" y="1258784"/>
            <a:ext cx="10515600" cy="7571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0" indent="0" algn="ctr" eaLnBrk="1" hangingPunct="1">
              <a:buNone/>
            </a:pPr>
            <a:r>
              <a:rPr lang="ru-RU" altLang="ru-RU" sz="4800" b="1" dirty="0">
                <a:solidFill>
                  <a:srgbClr val="008000"/>
                </a:solidFill>
                <a:latin typeface="Calibri" pitchFamily="34" charset="0"/>
              </a:rPr>
              <a:t>КАК МОЖНО СРАВНИТЬ ЭТИ ФИГУРЫ?</a:t>
            </a:r>
          </a:p>
        </p:txBody>
      </p:sp>
      <p:sp>
        <p:nvSpPr>
          <p:cNvPr id="5" name="Блок-схема: узел 4"/>
          <p:cNvSpPr/>
          <p:nvPr/>
        </p:nvSpPr>
        <p:spPr>
          <a:xfrm>
            <a:off x="1729048" y="2400300"/>
            <a:ext cx="2286000" cy="2286000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6" name="Блок-схема: узел 5"/>
          <p:cNvSpPr/>
          <p:nvPr/>
        </p:nvSpPr>
        <p:spPr>
          <a:xfrm>
            <a:off x="4882342" y="2400300"/>
            <a:ext cx="2286000" cy="2286000"/>
          </a:xfrm>
          <a:prstGeom prst="flowChartConnector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grpSp>
        <p:nvGrpSpPr>
          <p:cNvPr id="7" name="Группа 107"/>
          <p:cNvGrpSpPr>
            <a:grpSpLocks/>
          </p:cNvGrpSpPr>
          <p:nvPr/>
        </p:nvGrpSpPr>
        <p:grpSpPr bwMode="auto">
          <a:xfrm>
            <a:off x="8041871" y="2221706"/>
            <a:ext cx="4000500" cy="2643187"/>
            <a:chOff x="5000628" y="2500306"/>
            <a:chExt cx="4000528" cy="2643206"/>
          </a:xfrm>
        </p:grpSpPr>
        <p:sp>
          <p:nvSpPr>
            <p:cNvPr id="8" name="Вертикальный свиток 7"/>
            <p:cNvSpPr/>
            <p:nvPr/>
          </p:nvSpPr>
          <p:spPr>
            <a:xfrm>
              <a:off x="5000628" y="2500306"/>
              <a:ext cx="4000528" cy="2643206"/>
            </a:xfrm>
            <a:prstGeom prst="verticalScroll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9" name="TextBox 106"/>
            <p:cNvSpPr txBox="1">
              <a:spLocks noChangeArrowheads="1"/>
            </p:cNvSpPr>
            <p:nvPr/>
          </p:nvSpPr>
          <p:spPr bwMode="auto">
            <a:xfrm>
              <a:off x="5429256" y="3143248"/>
              <a:ext cx="3071834" cy="17543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hangingPunct="1"/>
              <a:r>
                <a:rPr lang="ru-RU" altLang="ru-RU" sz="3600" dirty="0">
                  <a:latin typeface="Calibri" pitchFamily="34" charset="0"/>
                </a:rPr>
                <a:t>Они имеют </a:t>
              </a:r>
              <a:r>
                <a:rPr lang="ru-RU" altLang="ru-RU" sz="3600" b="1" dirty="0">
                  <a:latin typeface="Calibri" pitchFamily="34" charset="0"/>
                </a:rPr>
                <a:t>РАВНЫЕ</a:t>
              </a:r>
            </a:p>
            <a:p>
              <a:pPr algn="ctr" eaLnBrk="1" hangingPunct="1"/>
              <a:r>
                <a:rPr lang="ru-RU" altLang="ru-RU" sz="3600" b="1" dirty="0">
                  <a:latin typeface="Calibri" pitchFamily="34" charset="0"/>
                </a:rPr>
                <a:t>ПЛОЩАДИ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5454993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5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7605E-6 3.33333E-6 L -0.25267 3.33333E-6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64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  <p:bldP spid="6" grpId="0" animBg="1"/>
      <p:bldP spid="6" grpId="1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СРАВНИТЕ ФИГУРЫ</a:t>
            </a:r>
          </a:p>
        </p:txBody>
      </p:sp>
      <p:grpSp>
        <p:nvGrpSpPr>
          <p:cNvPr id="5" name="Группа 106"/>
          <p:cNvGrpSpPr>
            <a:grpSpLocks/>
          </p:cNvGrpSpPr>
          <p:nvPr/>
        </p:nvGrpSpPr>
        <p:grpSpPr bwMode="auto">
          <a:xfrm>
            <a:off x="8388581" y="1644361"/>
            <a:ext cx="3357563" cy="3071813"/>
            <a:chOff x="5429256" y="2143116"/>
            <a:chExt cx="3357586" cy="3071834"/>
          </a:xfrm>
        </p:grpSpPr>
        <p:sp>
          <p:nvSpPr>
            <p:cNvPr id="6" name="Горизонтальный свиток 5"/>
            <p:cNvSpPr/>
            <p:nvPr/>
          </p:nvSpPr>
          <p:spPr>
            <a:xfrm>
              <a:off x="5429256" y="2143116"/>
              <a:ext cx="3357586" cy="3071834"/>
            </a:xfrm>
            <a:prstGeom prst="horizontalScroll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7" name="TextBox 105"/>
            <p:cNvSpPr txBox="1">
              <a:spLocks noChangeArrowheads="1"/>
            </p:cNvSpPr>
            <p:nvPr/>
          </p:nvSpPr>
          <p:spPr bwMode="auto">
            <a:xfrm>
              <a:off x="5857884" y="3000372"/>
              <a:ext cx="2857520" cy="15696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ru-RU" altLang="ru-RU" sz="2400" b="1">
                  <a:latin typeface="Calibri" pitchFamily="34" charset="0"/>
                </a:rPr>
                <a:t>ПЛОЩАДЬ</a:t>
              </a:r>
              <a:r>
                <a:rPr lang="ru-RU" altLang="ru-RU" sz="2400">
                  <a:latin typeface="Calibri" pitchFamily="34" charset="0"/>
                </a:rPr>
                <a:t> </a:t>
              </a:r>
            </a:p>
            <a:p>
              <a:pPr eaLnBrk="1" hangingPunct="1"/>
              <a:r>
                <a:rPr lang="ru-RU" altLang="ru-RU" sz="2400">
                  <a:latin typeface="Calibri" pitchFamily="34" charset="0"/>
                </a:rPr>
                <a:t>треугольника </a:t>
              </a:r>
              <a:r>
                <a:rPr lang="ru-RU" altLang="ru-RU" sz="2400" u="sng">
                  <a:latin typeface="Calibri" pitchFamily="34" charset="0"/>
                </a:rPr>
                <a:t>меньше</a:t>
              </a:r>
              <a:r>
                <a:rPr lang="ru-RU" altLang="ru-RU" sz="2400">
                  <a:latin typeface="Calibri" pitchFamily="34" charset="0"/>
                </a:rPr>
                <a:t> </a:t>
              </a:r>
              <a:r>
                <a:rPr lang="ru-RU" altLang="ru-RU" sz="2400" b="1">
                  <a:latin typeface="Calibri" pitchFamily="34" charset="0"/>
                </a:rPr>
                <a:t>ПЛОЩАДИ </a:t>
              </a:r>
            </a:p>
            <a:p>
              <a:pPr eaLnBrk="1" hangingPunct="1"/>
              <a:r>
                <a:rPr lang="ru-RU" altLang="ru-RU" sz="2400">
                  <a:latin typeface="Calibri" pitchFamily="34" charset="0"/>
                </a:rPr>
                <a:t>квадрата</a:t>
              </a:r>
              <a:endParaRPr lang="ru-RU" altLang="ru-RU">
                <a:latin typeface="Calibri" pitchFamily="34" charset="0"/>
              </a:endParaRPr>
            </a:p>
          </p:txBody>
        </p:sp>
      </p:grpSp>
      <p:sp>
        <p:nvSpPr>
          <p:cNvPr id="9" name="Прямоугольник 8"/>
          <p:cNvSpPr/>
          <p:nvPr/>
        </p:nvSpPr>
        <p:spPr>
          <a:xfrm>
            <a:off x="1479665" y="1762298"/>
            <a:ext cx="2951019" cy="265700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Равнобедренный треугольник 7"/>
          <p:cNvSpPr/>
          <p:nvPr/>
        </p:nvSpPr>
        <p:spPr>
          <a:xfrm>
            <a:off x="5993477" y="2153566"/>
            <a:ext cx="2024149" cy="2265737"/>
          </a:xfrm>
          <a:prstGeom prst="triangle">
            <a:avLst>
              <a:gd name="adj" fmla="val 50000"/>
            </a:avLst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1571625" y="5572125"/>
            <a:ext cx="7286625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ru-RU" altLang="ru-RU" sz="2600" b="1">
                <a:latin typeface="Calibri" pitchFamily="34" charset="0"/>
              </a:rPr>
              <a:t>Что можно сказать про площадь треугольника?</a:t>
            </a:r>
          </a:p>
        </p:txBody>
      </p:sp>
    </p:spTree>
    <p:extLst>
      <p:ext uri="{BB962C8B-B14F-4D97-AF65-F5344CB8AC3E}">
        <p14:creationId xmlns:p14="http://schemas.microsoft.com/office/powerpoint/2010/main" val="9947214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3.33333E-6 L -0.34462 0.00023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20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8" grpId="0" animBg="1"/>
      <p:bldP spid="10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СРАВНИТЕ ФИГУРЫ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857375" y="2000250"/>
            <a:ext cx="2714625" cy="335756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4857750" y="3000375"/>
            <a:ext cx="4143375" cy="1928813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 rot="5400000">
            <a:off x="819944" y="3679031"/>
            <a:ext cx="3359150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единительная линия 6"/>
          <p:cNvCxnSpPr/>
          <p:nvPr/>
        </p:nvCxnSpPr>
        <p:spPr>
          <a:xfrm rot="16200000" flipH="1">
            <a:off x="1536700" y="3678238"/>
            <a:ext cx="3357563" cy="158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/>
          <p:cNvCxnSpPr/>
          <p:nvPr/>
        </p:nvCxnSpPr>
        <p:spPr>
          <a:xfrm rot="5400000">
            <a:off x="2178843" y="3679032"/>
            <a:ext cx="3357563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>
            <a:off x="1857375" y="2643188"/>
            <a:ext cx="2714625" cy="158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>
            <a:off x="1857375" y="3286125"/>
            <a:ext cx="2714625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/>
          <p:cNvCxnSpPr/>
          <p:nvPr/>
        </p:nvCxnSpPr>
        <p:spPr>
          <a:xfrm>
            <a:off x="1857375" y="4000500"/>
            <a:ext cx="2714625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/>
          <p:cNvCxnSpPr/>
          <p:nvPr/>
        </p:nvCxnSpPr>
        <p:spPr>
          <a:xfrm>
            <a:off x="1857375" y="4714875"/>
            <a:ext cx="2714625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 rot="5400000">
            <a:off x="4537075" y="3963988"/>
            <a:ext cx="1928813" cy="158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/>
          <p:cNvCxnSpPr/>
          <p:nvPr/>
        </p:nvCxnSpPr>
        <p:spPr>
          <a:xfrm rot="5400000">
            <a:off x="5251450" y="3963988"/>
            <a:ext cx="1928813" cy="158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/>
          <p:nvPr/>
        </p:nvCxnSpPr>
        <p:spPr>
          <a:xfrm rot="5400000">
            <a:off x="5965825" y="3963988"/>
            <a:ext cx="1928813" cy="158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/>
          <p:cNvCxnSpPr/>
          <p:nvPr/>
        </p:nvCxnSpPr>
        <p:spPr>
          <a:xfrm rot="5400000">
            <a:off x="6680200" y="3963988"/>
            <a:ext cx="1928813" cy="158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 rot="5400000">
            <a:off x="7394575" y="3963988"/>
            <a:ext cx="1928813" cy="158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17"/>
          <p:cNvCxnSpPr/>
          <p:nvPr/>
        </p:nvCxnSpPr>
        <p:spPr>
          <a:xfrm>
            <a:off x="4857750" y="3643313"/>
            <a:ext cx="4143375" cy="158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единительная линия 18"/>
          <p:cNvCxnSpPr/>
          <p:nvPr/>
        </p:nvCxnSpPr>
        <p:spPr>
          <a:xfrm>
            <a:off x="4857750" y="4286250"/>
            <a:ext cx="4143375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>
            <a:spLocks noChangeArrowheads="1"/>
          </p:cNvSpPr>
          <p:nvPr/>
        </p:nvSpPr>
        <p:spPr bwMode="auto">
          <a:xfrm>
            <a:off x="2286000" y="2286000"/>
            <a:ext cx="1857375" cy="1862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ru-RU" altLang="ru-RU" sz="11500" b="1" dirty="0">
                <a:latin typeface="Calibri" pitchFamily="34" charset="0"/>
              </a:rPr>
              <a:t>20</a:t>
            </a:r>
          </a:p>
        </p:txBody>
      </p:sp>
      <p:sp>
        <p:nvSpPr>
          <p:cNvPr id="21" name="TextBox 20"/>
          <p:cNvSpPr txBox="1">
            <a:spLocks noChangeArrowheads="1"/>
          </p:cNvSpPr>
          <p:nvPr/>
        </p:nvSpPr>
        <p:spPr bwMode="auto">
          <a:xfrm>
            <a:off x="5929313" y="3000375"/>
            <a:ext cx="1857375" cy="1862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ru-RU" altLang="ru-RU" sz="11500" b="1">
                <a:latin typeface="Calibri" pitchFamily="34" charset="0"/>
              </a:rPr>
              <a:t>18</a:t>
            </a:r>
          </a:p>
        </p:txBody>
      </p:sp>
      <p:sp>
        <p:nvSpPr>
          <p:cNvPr id="22" name="TextBox 21"/>
          <p:cNvSpPr txBox="1">
            <a:spLocks noChangeArrowheads="1"/>
          </p:cNvSpPr>
          <p:nvPr/>
        </p:nvSpPr>
        <p:spPr bwMode="auto">
          <a:xfrm>
            <a:off x="5500688" y="2286000"/>
            <a:ext cx="271462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ru-RU" altLang="ru-RU" sz="2400" b="1">
                <a:latin typeface="Calibri" pitchFamily="34" charset="0"/>
              </a:rPr>
              <a:t>Площадь</a:t>
            </a:r>
            <a:r>
              <a:rPr lang="ru-RU" altLang="ru-RU" sz="2400">
                <a:latin typeface="Calibri" pitchFamily="34" charset="0"/>
              </a:rPr>
              <a:t> меньше</a:t>
            </a:r>
          </a:p>
        </p:txBody>
      </p:sp>
      <p:sp>
        <p:nvSpPr>
          <p:cNvPr id="23" name="TextBox 22"/>
          <p:cNvSpPr txBox="1">
            <a:spLocks noChangeArrowheads="1"/>
          </p:cNvSpPr>
          <p:nvPr/>
        </p:nvSpPr>
        <p:spPr bwMode="auto">
          <a:xfrm>
            <a:off x="1852083" y="1450253"/>
            <a:ext cx="271462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ru-RU" altLang="ru-RU" sz="2400" b="1" dirty="0">
                <a:latin typeface="Calibri" pitchFamily="34" charset="0"/>
              </a:rPr>
              <a:t>Площадь</a:t>
            </a:r>
            <a:r>
              <a:rPr lang="ru-RU" altLang="ru-RU" sz="2400" dirty="0">
                <a:latin typeface="Calibri" pitchFamily="34" charset="0"/>
              </a:rPr>
              <a:t> больше</a:t>
            </a:r>
          </a:p>
        </p:txBody>
      </p:sp>
    </p:spTree>
    <p:extLst>
      <p:ext uri="{BB962C8B-B14F-4D97-AF65-F5344CB8AC3E}">
        <p14:creationId xmlns:p14="http://schemas.microsoft.com/office/powerpoint/2010/main" val="12403946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7864 0.00602 L -0.32864 0.00602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50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32864 0.00602 L -0.00573 0.00602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10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20" grpId="0"/>
      <p:bldP spid="20" grpId="1"/>
      <p:bldP spid="21" grpId="0"/>
      <p:bldP spid="21" grpId="1"/>
      <p:bldP spid="22" grpId="0"/>
      <p:bldP spid="2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1138843" y="136525"/>
            <a:ext cx="9109363" cy="4061362"/>
          </a:xfrm>
          <a:prstGeom prst="horizontalScroll">
            <a:avLst/>
          </a:prstGeom>
          <a:gradFill>
            <a:gsLst>
              <a:gs pos="0">
                <a:srgbClr val="DDEBCF"/>
              </a:gs>
              <a:gs pos="50000">
                <a:srgbClr val="9CB86E"/>
              </a:gs>
              <a:gs pos="100000">
                <a:srgbClr val="156B13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342900" indent="-342900">
              <a:spcBef>
                <a:spcPct val="20000"/>
              </a:spcBef>
              <a:defRPr/>
            </a:pPr>
            <a:r>
              <a:rPr lang="ru-RU" b="1" dirty="0">
                <a:solidFill>
                  <a:schemeClr val="tx1"/>
                </a:solidFill>
                <a:latin typeface="Comic Sans MS" pitchFamily="66" charset="0"/>
              </a:rPr>
              <a:t>При разных мерках получается разный результат измерения.</a:t>
            </a:r>
          </a:p>
          <a:p>
            <a:pPr marL="342900" indent="-342900">
              <a:spcBef>
                <a:spcPct val="20000"/>
              </a:spcBef>
              <a:defRPr/>
            </a:pPr>
            <a:r>
              <a:rPr lang="ru-RU" b="1" i="1" dirty="0">
                <a:solidFill>
                  <a:schemeClr val="tx1"/>
                </a:solidFill>
                <a:latin typeface="Comic Sans MS" pitchFamily="66" charset="0"/>
              </a:rPr>
              <a:t>	Поэтому сравнивать, складывать и вычитать величины можно только тогда, когда они выражены одинаковыми мерками.</a:t>
            </a:r>
          </a:p>
          <a:p>
            <a:endParaRPr lang="ru-RU" dirty="0"/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3542607" y="3916334"/>
            <a:ext cx="7696200" cy="2000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ru-RU" altLang="ru-RU" sz="3200" b="1" i="1" dirty="0">
                <a:solidFill>
                  <a:schemeClr val="tx2"/>
                </a:solidFill>
                <a:latin typeface="Comic Sans MS" pitchFamily="66" charset="0"/>
              </a:rPr>
              <a:t>	</a:t>
            </a:r>
            <a:r>
              <a:rPr lang="ru-RU" altLang="ru-RU" sz="3600" b="1" i="1" dirty="0">
                <a:solidFill>
                  <a:srgbClr val="008000"/>
                </a:solidFill>
                <a:latin typeface="Comic Sans MS" pitchFamily="66" charset="0"/>
              </a:rPr>
              <a:t>Площадь фигуры</a:t>
            </a:r>
            <a:r>
              <a:rPr lang="ru-RU" altLang="ru-RU" sz="3600" dirty="0">
                <a:solidFill>
                  <a:srgbClr val="008000"/>
                </a:solidFill>
                <a:latin typeface="Comic Sans MS" pitchFamily="66" charset="0"/>
              </a:rPr>
              <a:t> </a:t>
            </a:r>
            <a:r>
              <a:rPr lang="ru-RU" altLang="ru-RU" sz="3600" dirty="0">
                <a:latin typeface="Comic Sans MS" pitchFamily="66" charset="0"/>
              </a:rPr>
              <a:t>- величина, показывающая сколько места занимает фигура на плоскости.</a:t>
            </a:r>
            <a:endParaRPr lang="ru-RU" altLang="ru-RU" sz="3200" dirty="0"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831729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стр. 56</a:t>
            </a:r>
          </a:p>
          <a:p>
            <a:endParaRPr lang="ru-RU" dirty="0"/>
          </a:p>
        </p:txBody>
      </p:sp>
      <p:sp>
        <p:nvSpPr>
          <p:cNvPr id="4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80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Работа по учебнику</a:t>
            </a:r>
            <a:endParaRPr lang="ru-RU" sz="80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5" name="Заголовок 132"/>
          <p:cNvSpPr txBox="1">
            <a:spLocks/>
          </p:cNvSpPr>
          <p:nvPr/>
        </p:nvSpPr>
        <p:spPr>
          <a:xfrm>
            <a:off x="1600200" y="1831743"/>
            <a:ext cx="7372350" cy="12858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defRPr/>
            </a:pPr>
            <a:r>
              <a:rPr lang="ru-RU" sz="5400" b="1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НАЧЕРТИ</a:t>
            </a:r>
            <a:endParaRPr lang="ru-RU" sz="5400" b="1" dirty="0">
              <a:solidFill>
                <a:srgbClr val="008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1714500" y="3046181"/>
            <a:ext cx="7286625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ru-RU" altLang="ru-RU" sz="3600">
                <a:latin typeface="Calibri" pitchFamily="34" charset="0"/>
              </a:rPr>
              <a:t>ПРЯМОУГОЛЬНИК СО СТОРОНАМИ </a:t>
            </a: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1714500" y="3903431"/>
            <a:ext cx="7286625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ru-RU" altLang="ru-RU" sz="3600" b="1">
                <a:latin typeface="Calibri" pitchFamily="34" charset="0"/>
              </a:rPr>
              <a:t>3 СМ    И    5 СМ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643063" y="4974994"/>
            <a:ext cx="7286625" cy="120015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dirty="0"/>
              <a:t>ПОСЧИТАЙ СКОЛЬКО КЛЕТОЧЕК В НЕМ ПОМЕСТИЛОСЬ.</a:t>
            </a:r>
          </a:p>
        </p:txBody>
      </p:sp>
    </p:spTree>
    <p:extLst>
      <p:ext uri="{BB962C8B-B14F-4D97-AF65-F5344CB8AC3E}">
        <p14:creationId xmlns:p14="http://schemas.microsoft.com/office/powerpoint/2010/main" val="40305147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ПРОВЕРЬ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2357438" y="1285875"/>
          <a:ext cx="5786432" cy="5305105"/>
        </p:xfrm>
        <a:graphic>
          <a:graphicData uri="http://schemas.openxmlformats.org/drawingml/2006/table">
            <a:tbl>
              <a:tblPr/>
              <a:tblGrid>
                <a:gridCol w="288996"/>
                <a:gridCol w="288996"/>
                <a:gridCol w="288996"/>
                <a:gridCol w="288996"/>
                <a:gridCol w="288996"/>
                <a:gridCol w="288996"/>
                <a:gridCol w="288996"/>
                <a:gridCol w="288996"/>
                <a:gridCol w="288996"/>
                <a:gridCol w="289588"/>
                <a:gridCol w="289588"/>
                <a:gridCol w="289588"/>
                <a:gridCol w="289588"/>
                <a:gridCol w="289588"/>
                <a:gridCol w="289588"/>
                <a:gridCol w="289588"/>
                <a:gridCol w="289588"/>
                <a:gridCol w="289588"/>
                <a:gridCol w="289588"/>
                <a:gridCol w="289588"/>
              </a:tblGrid>
              <a:tr h="26245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070" marR="50070" marT="0" marB="0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070" marR="50070" marT="0" marB="0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070" marR="50070" marT="0" marB="0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070" marR="50070" marT="0" marB="0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070" marR="50070" marT="0" marB="0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070" marR="50070" marT="0" marB="0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070" marR="50070" marT="0" marB="0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070" marR="50070" marT="0" marB="0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070" marR="50070" marT="0" marB="0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070" marR="50070" marT="0" marB="0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070" marR="50070" marT="0" marB="0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070" marR="50070" marT="0" marB="0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070" marR="50070" marT="0" marB="0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070" marR="50070" marT="0" marB="0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070" marR="50070" marT="0" marB="0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070" marR="50070" marT="0" marB="0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070" marR="50070" marT="0" marB="0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070" marR="50070" marT="0" marB="0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070" marR="50070" marT="0" marB="0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070" marR="50070" marT="0" marB="0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245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070" marR="50070" marT="0" marB="0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070" marR="50070" marT="0" marB="0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070" marR="50070" marT="0" marB="0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070" marR="50070" marT="0" marB="0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070" marR="50070" marT="0" marB="0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070" marR="50070" marT="0" marB="0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070" marR="50070" marT="0" marB="0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070" marR="50070" marT="0" marB="0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070" marR="50070" marT="0" marB="0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070" marR="50070" marT="0" marB="0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070" marR="50070" marT="0" marB="0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070" marR="50070" marT="0" marB="0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070" marR="50070" marT="0" marB="0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070" marR="50070" marT="0" marB="0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070" marR="50070" marT="0" marB="0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070" marR="50070" marT="0" marB="0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070" marR="50070" marT="0" marB="0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070" marR="50070" marT="0" marB="0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070" marR="50070" marT="0" marB="0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070" marR="50070" marT="0" marB="0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245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070" marR="50070" marT="0" marB="0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070" marR="50070" marT="0" marB="0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070" marR="50070" marT="0" marB="0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070" marR="50070" marT="0" marB="0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070" marR="50070" marT="0" marB="0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070" marR="50070" marT="0" marB="0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070" marR="50070" marT="0" marB="0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070" marR="50070" marT="0" marB="0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070" marR="50070" marT="0" marB="0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070" marR="50070" marT="0" marB="0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070" marR="50070" marT="0" marB="0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070" marR="50070" marT="0" marB="0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070" marR="50070" marT="0" marB="0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070" marR="50070" marT="0" marB="0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070" marR="50070" marT="0" marB="0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070" marR="50070" marT="0" marB="0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070" marR="50070" marT="0" marB="0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070" marR="50070" marT="0" marB="0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070" marR="50070" marT="0" marB="0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070" marR="50070" marT="0" marB="0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245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070" marR="50070" marT="0" marB="0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070" marR="50070" marT="0" marB="0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070" marR="50070" marT="0" marB="0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070" marR="50070" marT="0" marB="0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070" marR="50070" marT="0" marB="0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070" marR="50070" marT="0" marB="0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070" marR="50070" marT="0" marB="0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070" marR="50070" marT="0" marB="0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070" marR="50070" marT="0" marB="0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070" marR="50070" marT="0" marB="0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070" marR="50070" marT="0" marB="0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070" marR="50070" marT="0" marB="0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070" marR="50070" marT="0" marB="0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070" marR="50070" marT="0" marB="0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070" marR="50070" marT="0" marB="0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070" marR="50070" marT="0" marB="0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070" marR="50070" marT="0" marB="0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070" marR="50070" marT="0" marB="0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070" marR="50070" marT="0" marB="0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070" marR="50070" marT="0" marB="0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245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070" marR="50070" marT="0" marB="0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070" marR="50070" marT="0" marB="0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070" marR="50070" marT="0" marB="0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070" marR="50070" marT="0" marB="0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070" marR="50070" marT="0" marB="0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070" marR="50070" marT="0" marB="0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070" marR="50070" marT="0" marB="0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070" marR="50070" marT="0" marB="0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070" marR="50070" marT="0" marB="0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070" marR="50070" marT="0" marB="0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070" marR="50070" marT="0" marB="0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070" marR="50070" marT="0" marB="0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070" marR="50070" marT="0" marB="0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070" marR="50070" marT="0" marB="0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070" marR="50070" marT="0" marB="0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070" marR="50070" marT="0" marB="0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070" marR="50070" marT="0" marB="0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070" marR="50070" marT="0" marB="0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070" marR="50070" marT="0" marB="0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070" marR="50070" marT="0" marB="0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245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070" marR="50070" marT="0" marB="0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070" marR="50070" marT="0" marB="0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070" marR="50070" marT="0" marB="0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070" marR="50070" marT="0" marB="0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070" marR="50070" marT="0" marB="0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070" marR="50070" marT="0" marB="0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070" marR="50070" marT="0" marB="0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070" marR="50070" marT="0" marB="0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070" marR="50070" marT="0" marB="0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070" marR="50070" marT="0" marB="0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070" marR="50070" marT="0" marB="0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070" marR="50070" marT="0" marB="0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070" marR="50070" marT="0" marB="0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070" marR="50070" marT="0" marB="0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070" marR="50070" marT="0" marB="0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070" marR="50070" marT="0" marB="0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070" marR="50070" marT="0" marB="0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070" marR="50070" marT="0" marB="0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070" marR="50070" marT="0" marB="0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070" marR="50070" marT="0" marB="0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245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070" marR="50070" marT="0" marB="0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070" marR="50070" marT="0" marB="0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070" marR="50070" marT="0" marB="0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070" marR="50070" marT="0" marB="0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070" marR="50070" marT="0" marB="0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070" marR="50070" marT="0" marB="0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070" marR="50070" marT="0" marB="0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070" marR="50070" marT="0" marB="0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070" marR="50070" marT="0" marB="0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070" marR="50070" marT="0" marB="0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070" marR="50070" marT="0" marB="0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070" marR="50070" marT="0" marB="0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070" marR="50070" marT="0" marB="0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070" marR="50070" marT="0" marB="0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070" marR="50070" marT="0" marB="0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070" marR="50070" marT="0" marB="0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070" marR="50070" marT="0" marB="0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070" marR="50070" marT="0" marB="0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070" marR="50070" marT="0" marB="0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070" marR="50070" marT="0" marB="0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639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070" marR="50070" marT="0" marB="0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070" marR="50070" marT="0" marB="0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070" marR="50070" marT="0" marB="0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070" marR="50070" marT="0" marB="0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070" marR="50070" marT="0" marB="0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070" marR="50070" marT="0" marB="0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070" marR="50070" marT="0" marB="0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070" marR="50070" marT="0" marB="0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070" marR="50070" marT="0" marB="0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070" marR="50070" marT="0" marB="0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070" marR="50070" marT="0" marB="0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070" marR="50070" marT="0" marB="0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070" marR="50070" marT="0" marB="0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070" marR="50070" marT="0" marB="0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070" marR="50070" marT="0" marB="0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070" marR="50070" marT="0" marB="0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070" marR="50070" marT="0" marB="0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070" marR="50070" marT="0" marB="0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070" marR="50070" marT="0" marB="0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070" marR="50070" marT="0" marB="0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245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070" marR="50070" marT="0" marB="0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070" marR="50070" marT="0" marB="0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070" marR="50070" marT="0" marB="0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070" marR="50070" marT="0" marB="0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070" marR="50070" marT="0" marB="0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070" marR="50070" marT="0" marB="0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070" marR="50070" marT="0" marB="0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070" marR="50070" marT="0" marB="0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070" marR="50070" marT="0" marB="0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070" marR="50070" marT="0" marB="0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070" marR="50070" marT="0" marB="0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070" marR="50070" marT="0" marB="0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070" marR="50070" marT="0" marB="0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070" marR="50070" marT="0" marB="0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070" marR="50070" marT="0" marB="0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070" marR="50070" marT="0" marB="0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070" marR="50070" marT="0" marB="0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070" marR="50070" marT="0" marB="0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070" marR="50070" marT="0" marB="0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070" marR="50070" marT="0" marB="0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245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070" marR="50070" marT="0" marB="0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070" marR="50070" marT="0" marB="0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070" marR="50070" marT="0" marB="0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070" marR="50070" marT="0" marB="0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070" marR="50070" marT="0" marB="0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070" marR="50070" marT="0" marB="0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070" marR="50070" marT="0" marB="0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070" marR="50070" marT="0" marB="0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070" marR="50070" marT="0" marB="0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070" marR="50070" marT="0" marB="0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070" marR="50070" marT="0" marB="0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070" marR="50070" marT="0" marB="0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070" marR="50070" marT="0" marB="0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070" marR="50070" marT="0" marB="0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070" marR="50070" marT="0" marB="0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070" marR="50070" marT="0" marB="0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070" marR="50070" marT="0" marB="0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070" marR="50070" marT="0" marB="0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070" marR="50070" marT="0" marB="0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070" marR="50070" marT="0" marB="0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925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070" marR="50070" marT="0" marB="0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070" marR="50070" marT="0" marB="0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070" marR="50070" marT="0" marB="0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0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070" marR="50070" marT="0" marB="0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0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070" marR="50070" marT="0" marB="0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0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070" marR="50070" marT="0" marB="0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0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070" marR="50070" marT="0" marB="0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0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070" marR="50070" marT="0" marB="0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0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070" marR="50070" marT="0" marB="0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0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070" marR="50070" marT="0" marB="0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0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070" marR="50070" marT="0" marB="0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0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070" marR="50070" marT="0" marB="0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0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070" marR="50070" marT="0" marB="0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070" marR="50070" marT="0" marB="0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070" marR="50070" marT="0" marB="0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070" marR="50070" marT="0" marB="0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070" marR="50070" marT="0" marB="0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070" marR="50070" marT="0" marB="0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070" marR="50070" marT="0" marB="0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070" marR="50070" marT="0" marB="0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245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070" marR="50070" marT="0" marB="0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070" marR="50070" marT="0" marB="0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070" marR="50070" marT="0" marB="0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070" marR="50070" marT="0" marB="0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070" marR="50070" marT="0" marB="0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070" marR="50070" marT="0" marB="0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070" marR="50070" marT="0" marB="0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070" marR="50070" marT="0" marB="0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070" marR="50070" marT="0" marB="0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070" marR="50070" marT="0" marB="0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070" marR="50070" marT="0" marB="0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070" marR="50070" marT="0" marB="0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070" marR="50070" marT="0" marB="0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070" marR="50070" marT="0" marB="0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070" marR="50070" marT="0" marB="0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070" marR="50070" marT="0" marB="0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070" marR="50070" marT="0" marB="0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070" marR="50070" marT="0" marB="0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070" marR="50070" marT="0" marB="0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070" marR="50070" marT="0" marB="0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245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070" marR="50070" marT="0" marB="0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070" marR="50070" marT="0" marB="0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070" marR="50070" marT="0" marB="0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070" marR="50070" marT="0" marB="0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070" marR="50070" marT="0" marB="0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070" marR="50070" marT="0" marB="0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070" marR="50070" marT="0" marB="0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070" marR="50070" marT="0" marB="0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070" marR="50070" marT="0" marB="0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070" marR="50070" marT="0" marB="0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070" marR="50070" marT="0" marB="0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070" marR="50070" marT="0" marB="0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070" marR="50070" marT="0" marB="0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070" marR="50070" marT="0" marB="0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070" marR="50070" marT="0" marB="0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070" marR="50070" marT="0" marB="0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070" marR="50070" marT="0" marB="0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070" marR="50070" marT="0" marB="0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070" marR="50070" marT="0" marB="0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070" marR="50070" marT="0" marB="0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245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070" marR="50070" marT="0" marB="0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070" marR="50070" marT="0" marB="0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070" marR="50070" marT="0" marB="0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070" marR="50070" marT="0" marB="0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070" marR="50070" marT="0" marB="0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070" marR="50070" marT="0" marB="0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070" marR="50070" marT="0" marB="0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070" marR="50070" marT="0" marB="0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070" marR="50070" marT="0" marB="0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070" marR="50070" marT="0" marB="0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070" marR="50070" marT="0" marB="0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070" marR="50070" marT="0" marB="0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070" marR="50070" marT="0" marB="0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070" marR="50070" marT="0" marB="0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070" marR="50070" marT="0" marB="0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070" marR="50070" marT="0" marB="0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070" marR="50070" marT="0" marB="0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070" marR="50070" marT="0" marB="0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070" marR="50070" marT="0" marB="0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070" marR="50070" marT="0" marB="0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639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070" marR="50070" marT="0" marB="0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070" marR="50070" marT="0" marB="0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070" marR="50070" marT="0" marB="0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070" marR="50070" marT="0" marB="0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070" marR="50070" marT="0" marB="0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070" marR="50070" marT="0" marB="0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070" marR="50070" marT="0" marB="0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070" marR="50070" marT="0" marB="0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070" marR="50070" marT="0" marB="0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070" marR="50070" marT="0" marB="0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070" marR="50070" marT="0" marB="0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070" marR="50070" marT="0" marB="0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070" marR="50070" marT="0" marB="0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070" marR="50070" marT="0" marB="0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070" marR="50070" marT="0" marB="0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070" marR="50070" marT="0" marB="0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070" marR="50070" marT="0" marB="0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070" marR="50070" marT="0" marB="0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070" marR="50070" marT="0" marB="0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070" marR="50070" marT="0" marB="0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245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070" marR="50070" marT="0" marB="0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070" marR="50070" marT="0" marB="0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070" marR="50070" marT="0" marB="0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070" marR="50070" marT="0" marB="0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070" marR="50070" marT="0" marB="0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070" marR="50070" marT="0" marB="0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070" marR="50070" marT="0" marB="0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070" marR="50070" marT="0" marB="0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070" marR="50070" marT="0" marB="0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070" marR="50070" marT="0" marB="0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070" marR="50070" marT="0" marB="0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070" marR="50070" marT="0" marB="0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070" marR="50070" marT="0" marB="0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070" marR="50070" marT="0" marB="0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070" marR="50070" marT="0" marB="0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070" marR="50070" marT="0" marB="0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070" marR="50070" marT="0" marB="0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070" marR="50070" marT="0" marB="0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070" marR="50070" marT="0" marB="0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070" marR="50070" marT="0" marB="0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245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070" marR="50070" marT="0" marB="0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070" marR="50070" marT="0" marB="0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070" marR="50070" marT="0" marB="0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070" marR="50070" marT="0" marB="0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070" marR="50070" marT="0" marB="0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070" marR="50070" marT="0" marB="0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070" marR="50070" marT="0" marB="0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070" marR="50070" marT="0" marB="0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070" marR="50070" marT="0" marB="0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070" marR="50070" marT="0" marB="0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070" marR="50070" marT="0" marB="0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070" marR="50070" marT="0" marB="0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070" marR="50070" marT="0" marB="0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070" marR="50070" marT="0" marB="0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070" marR="50070" marT="0" marB="0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070" marR="50070" marT="0" marB="0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070" marR="50070" marT="0" marB="0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070" marR="50070" marT="0" marB="0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070" marR="50070" marT="0" marB="0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070" marR="50070" marT="0" marB="0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245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070" marR="50070" marT="0" marB="0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070" marR="50070" marT="0" marB="0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070" marR="50070" marT="0" marB="0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070" marR="50070" marT="0" marB="0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070" marR="50070" marT="0" marB="0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070" marR="50070" marT="0" marB="0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070" marR="50070" marT="0" marB="0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070" marR="50070" marT="0" marB="0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070" marR="50070" marT="0" marB="0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070" marR="50070" marT="0" marB="0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070" marR="50070" marT="0" marB="0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070" marR="50070" marT="0" marB="0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070" marR="50070" marT="0" marB="0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070" marR="50070" marT="0" marB="0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070" marR="50070" marT="0" marB="0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070" marR="50070" marT="0" marB="0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070" marR="50070" marT="0" marB="0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070" marR="50070" marT="0" marB="0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070" marR="50070" marT="0" marB="0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070" marR="50070" marT="0" marB="0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245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070" marR="50070" marT="0" marB="0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070" marR="50070" marT="0" marB="0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070" marR="50070" marT="0" marB="0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070" marR="50070" marT="0" marB="0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070" marR="50070" marT="0" marB="0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070" marR="50070" marT="0" marB="0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070" marR="50070" marT="0" marB="0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070" marR="50070" marT="0" marB="0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070" marR="50070" marT="0" marB="0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070" marR="50070" marT="0" marB="0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070" marR="50070" marT="0" marB="0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070" marR="50070" marT="0" marB="0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070" marR="50070" marT="0" marB="0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070" marR="50070" marT="0" marB="0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070" marR="50070" marT="0" marB="0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070" marR="50070" marT="0" marB="0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070" marR="50070" marT="0" marB="0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070" marR="50070" marT="0" marB="0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070" marR="50070" marT="0" marB="0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070" marR="50070" marT="0" marB="0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245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070" marR="50070" marT="0" marB="0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070" marR="50070" marT="0" marB="0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070" marR="50070" marT="0" marB="0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070" marR="50070" marT="0" marB="0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070" marR="50070" marT="0" marB="0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070" marR="50070" marT="0" marB="0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070" marR="50070" marT="0" marB="0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070" marR="50070" marT="0" marB="0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070" marR="50070" marT="0" marB="0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070" marR="50070" marT="0" marB="0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070" marR="50070" marT="0" marB="0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070" marR="50070" marT="0" marB="0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070" marR="50070" marT="0" marB="0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070" marR="50070" marT="0" marB="0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070" marR="50070" marT="0" marB="0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070" marR="50070" marT="0" marB="0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070" marR="50070" marT="0" marB="0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070" marR="50070" marT="0" marB="0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070" marR="50070" marT="0" marB="0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070" marR="50070" marT="0" marB="0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cxnSp>
        <p:nvCxnSpPr>
          <p:cNvPr id="5" name="Прямая соединительная линия 4"/>
          <p:cNvCxnSpPr/>
          <p:nvPr/>
        </p:nvCxnSpPr>
        <p:spPr>
          <a:xfrm>
            <a:off x="2928938" y="1785938"/>
            <a:ext cx="2928937" cy="1587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Прямая соединительная линия 5"/>
          <p:cNvCxnSpPr/>
          <p:nvPr/>
        </p:nvCxnSpPr>
        <p:spPr>
          <a:xfrm>
            <a:off x="2928938" y="3357563"/>
            <a:ext cx="2928937" cy="1587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единительная линия 6"/>
          <p:cNvCxnSpPr/>
          <p:nvPr/>
        </p:nvCxnSpPr>
        <p:spPr>
          <a:xfrm rot="5400000">
            <a:off x="2142331" y="2570957"/>
            <a:ext cx="1571625" cy="1588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/>
          <p:cNvCxnSpPr/>
          <p:nvPr/>
        </p:nvCxnSpPr>
        <p:spPr>
          <a:xfrm rot="5400000">
            <a:off x="5072856" y="2570957"/>
            <a:ext cx="1571625" cy="1588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6143625" y="1714500"/>
            <a:ext cx="1857375" cy="1862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ru-RU" altLang="ru-RU" sz="11500" b="1">
                <a:latin typeface="Calibri" pitchFamily="34" charset="0"/>
              </a:rPr>
              <a:t>60</a:t>
            </a:r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2928938" y="3643313"/>
            <a:ext cx="28575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ru-RU" sz="4000">
                <a:latin typeface="Calibri" pitchFamily="34" charset="0"/>
              </a:rPr>
              <a:t>s</a:t>
            </a:r>
            <a:endParaRPr lang="ru-RU" altLang="ru-RU" sz="4000">
              <a:latin typeface="Calibri" pitchFamily="34" charset="0"/>
            </a:endParaRPr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3214688" y="3857625"/>
            <a:ext cx="2357437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ru-RU" altLang="ru-RU" sz="2000" b="1">
                <a:latin typeface="Calibri" pitchFamily="34" charset="0"/>
              </a:rPr>
              <a:t>= 60  клеток</a:t>
            </a:r>
          </a:p>
        </p:txBody>
      </p:sp>
    </p:spTree>
    <p:extLst>
      <p:ext uri="{BB962C8B-B14F-4D97-AF65-F5344CB8AC3E}">
        <p14:creationId xmlns:p14="http://schemas.microsoft.com/office/powerpoint/2010/main" val="19764715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9" grpId="1"/>
      <p:bldP spid="10" grpId="0"/>
      <p:bldP spid="11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одержимое 1"/>
          <p:cNvSpPr txBox="1">
            <a:spLocks/>
          </p:cNvSpPr>
          <p:nvPr/>
        </p:nvSpPr>
        <p:spPr>
          <a:xfrm>
            <a:off x="2069523" y="1459374"/>
            <a:ext cx="8229600" cy="4572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Font typeface="Arial" charset="0"/>
              <a:buNone/>
              <a:defRPr/>
            </a:pPr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</a:rPr>
              <a:t>Встаньте  тихо , без  движенья</a:t>
            </a:r>
          </a:p>
          <a:p>
            <a:pPr algn="ctr">
              <a:buFont typeface="Arial" charset="0"/>
              <a:buNone/>
              <a:defRPr/>
            </a:pPr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</a:rPr>
              <a:t>Начинаем  упражненье.</a:t>
            </a:r>
          </a:p>
          <a:p>
            <a:pPr algn="ctr">
              <a:buFont typeface="Arial" charset="0"/>
              <a:buNone/>
              <a:defRPr/>
            </a:pPr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</a:rPr>
              <a:t>Будем  делать  повороты,</a:t>
            </a:r>
          </a:p>
          <a:p>
            <a:pPr algn="ctr">
              <a:buFont typeface="Arial" charset="0"/>
              <a:buNone/>
              <a:defRPr/>
            </a:pPr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</a:rPr>
              <a:t>Повторяем  все  с  охотой.</a:t>
            </a:r>
          </a:p>
          <a:p>
            <a:pPr algn="ctr">
              <a:buFont typeface="Arial" charset="0"/>
              <a:buNone/>
              <a:defRPr/>
            </a:pPr>
            <a:r>
              <a:rPr lang="ru-RU" b="1" i="1" dirty="0" smtClean="0">
                <a:solidFill>
                  <a:srgbClr val="7030A0"/>
                </a:solidFill>
              </a:rPr>
              <a:t>Раз </a:t>
            </a:r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</a:rPr>
              <a:t>-  налево</a:t>
            </a:r>
          </a:p>
          <a:p>
            <a:pPr algn="ctr">
              <a:buFont typeface="Arial" charset="0"/>
              <a:buNone/>
              <a:defRPr/>
            </a:pPr>
            <a:r>
              <a:rPr lang="ru-RU" b="1" i="1" dirty="0" smtClean="0">
                <a:solidFill>
                  <a:srgbClr val="7030A0"/>
                </a:solidFill>
              </a:rPr>
              <a:t>Два </a:t>
            </a:r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</a:rPr>
              <a:t>- </a:t>
            </a:r>
            <a:r>
              <a:rPr lang="ru-RU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</a:rPr>
              <a:t>теперь наоборот</a:t>
            </a:r>
          </a:p>
          <a:p>
            <a:pPr algn="ctr">
              <a:buFont typeface="Arial" charset="0"/>
              <a:buNone/>
              <a:defRPr/>
            </a:pPr>
            <a:r>
              <a:rPr lang="ru-RU" b="1" i="1" dirty="0" smtClean="0">
                <a:solidFill>
                  <a:srgbClr val="7030A0"/>
                </a:solidFill>
              </a:rPr>
              <a:t>Три </a:t>
            </a:r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</a:rPr>
              <a:t>-</a:t>
            </a:r>
            <a:r>
              <a:rPr lang="ru-RU" dirty="0" smtClean="0">
                <a:solidFill>
                  <a:schemeClr val="accent6">
                    <a:lumMod val="75000"/>
                  </a:schemeClr>
                </a:solidFill>
              </a:rPr>
              <a:t>  </a:t>
            </a:r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</a:rPr>
              <a:t>присесть</a:t>
            </a:r>
          </a:p>
          <a:p>
            <a:pPr algn="ctr">
              <a:buFont typeface="Arial" charset="0"/>
              <a:buNone/>
              <a:defRPr/>
            </a:pPr>
            <a:r>
              <a:rPr lang="ru-RU" b="1" i="1" dirty="0" smtClean="0">
                <a:solidFill>
                  <a:srgbClr val="7030A0"/>
                </a:solidFill>
              </a:rPr>
              <a:t>Четыре </a:t>
            </a:r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</a:rPr>
              <a:t>-  встать</a:t>
            </a:r>
          </a:p>
          <a:p>
            <a:pPr algn="ctr">
              <a:buFont typeface="Arial" charset="0"/>
              <a:buNone/>
              <a:defRPr/>
            </a:pPr>
            <a:r>
              <a:rPr lang="ru-RU" b="1" i="1" dirty="0" smtClean="0">
                <a:solidFill>
                  <a:srgbClr val="7030A0"/>
                </a:solidFill>
              </a:rPr>
              <a:t>Пять,  шесть – </a:t>
            </a:r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</a:rPr>
              <a:t>тихо  сесть</a:t>
            </a:r>
            <a:endParaRPr lang="ru-RU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5" name="Заголовок 2"/>
          <p:cNvSpPr txBox="1">
            <a:spLocks/>
          </p:cNvSpPr>
          <p:nvPr/>
        </p:nvSpPr>
        <p:spPr bwMode="auto">
          <a:xfrm>
            <a:off x="2601884" y="149353"/>
            <a:ext cx="8229600" cy="114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altLang="ru-RU" sz="6000" b="1" dirty="0" smtClean="0">
                <a:solidFill>
                  <a:srgbClr val="C00000"/>
                </a:solidFill>
              </a:rPr>
              <a:t>физкультминутка</a:t>
            </a:r>
            <a:endParaRPr lang="ru-RU" altLang="ru-RU" sz="6000" b="1" dirty="0" smtClean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4283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Цели урока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b="1" dirty="0"/>
              <a:t>Познакомить учащихся с понятием площади</a:t>
            </a:r>
            <a:r>
              <a:rPr lang="ru-RU" dirty="0"/>
              <a:t> и её </a:t>
            </a:r>
            <a:r>
              <a:rPr lang="ru-RU" dirty="0" smtClean="0"/>
              <a:t>измерением. </a:t>
            </a:r>
            <a:r>
              <a:rPr lang="ru-RU" b="1" dirty="0" smtClean="0"/>
              <a:t>Научить </a:t>
            </a:r>
            <a:r>
              <a:rPr lang="ru-RU" b="1" dirty="0"/>
              <a:t>определять площадь фигур</a:t>
            </a:r>
            <a:r>
              <a:rPr lang="ru-RU" dirty="0"/>
              <a:t> с помощью квадратных единиц.</a:t>
            </a:r>
          </a:p>
          <a:p>
            <a:r>
              <a:rPr lang="ru-RU" b="1" dirty="0"/>
              <a:t>Развить навыки измерения площади</a:t>
            </a:r>
            <a:r>
              <a:rPr lang="ru-RU" dirty="0"/>
              <a:t> с использованием различных единиц измерения (квадратный сантиметр, квадратный метр и т.д</a:t>
            </a:r>
            <a:r>
              <a:rPr lang="ru-RU" dirty="0" smtClean="0"/>
              <a:t>.). </a:t>
            </a:r>
            <a:r>
              <a:rPr lang="ru-RU" b="1" dirty="0" smtClean="0"/>
              <a:t>Закрепить </a:t>
            </a:r>
            <a:r>
              <a:rPr lang="ru-RU" b="1" dirty="0"/>
              <a:t>умение сравнивать площади</a:t>
            </a:r>
            <a:r>
              <a:rPr lang="ru-RU" dirty="0"/>
              <a:t> различных фигур.</a:t>
            </a:r>
          </a:p>
          <a:p>
            <a:r>
              <a:rPr lang="ru-RU" b="1" dirty="0"/>
              <a:t>Развить логическое мышление и пространственное воображение</a:t>
            </a:r>
            <a:r>
              <a:rPr lang="ru-RU" dirty="0"/>
              <a:t> через решение задач на нахождение </a:t>
            </a:r>
            <a:r>
              <a:rPr lang="ru-RU" dirty="0" smtClean="0"/>
              <a:t>площади. </a:t>
            </a:r>
            <a:r>
              <a:rPr lang="ru-RU" b="1" dirty="0" smtClean="0"/>
              <a:t>Формировать </a:t>
            </a:r>
            <a:r>
              <a:rPr lang="ru-RU" b="1" dirty="0"/>
              <a:t>умение применять знания на практике</a:t>
            </a:r>
            <a:r>
              <a:rPr lang="ru-RU" dirty="0"/>
              <a:t>, решая задачи из реальной жизни, связанные с измерением площади.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392536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Arial" panose="020B0604020202020204" pitchFamily="34" charset="0"/>
              </a:rPr>
              <a:t>Рефлексия учебной деятельности</a:t>
            </a:r>
            <a:r>
              <a:rPr lang="ru-RU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755650" y="2393950"/>
            <a:ext cx="6264275" cy="3046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eaLnBrk="1" hangingPunct="1">
              <a:defRPr/>
            </a:pP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</a:p>
          <a:p>
            <a:pPr eaLnBrk="1" hangingPunct="1">
              <a:defRPr/>
            </a:pP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</a:p>
          <a:p>
            <a:pPr eaLnBrk="1" hangingPunct="1">
              <a:defRPr/>
            </a:pPr>
            <a:endParaRPr 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defRPr/>
            </a:pP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</a:p>
          <a:p>
            <a:pPr eaLnBrk="1" hangingPunct="1">
              <a:defRPr/>
            </a:pP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</a:p>
          <a:p>
            <a:pPr eaLnBrk="1" hangingPunct="1">
              <a:defRPr/>
            </a:pP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</a:p>
          <a:p>
            <a:pPr eaLnBrk="1" hangingPunct="1">
              <a:defRPr/>
            </a:pP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</a:p>
          <a:p>
            <a:pPr indent="228600">
              <a:defRPr/>
            </a:pPr>
            <a:endParaRPr lang="ru-RU" sz="24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684213" y="1485900"/>
            <a:ext cx="6335712" cy="2432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indent="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ru-RU" altLang="ru-RU" sz="3200" dirty="0">
                <a:solidFill>
                  <a:srgbClr val="000000"/>
                </a:solidFill>
              </a:rPr>
              <a:t>–</a:t>
            </a:r>
            <a:r>
              <a:rPr lang="ru-RU" altLang="ru-RU" sz="3200" dirty="0">
                <a:solidFill>
                  <a:srgbClr val="000000"/>
                </a:solidFill>
                <a:latin typeface="Times New Roman" pitchFamily="18" charset="0"/>
              </a:rPr>
              <a:t> Что нового узнали сегодня на уроке? Какие открытия сделали? Все ли было понятно? </a:t>
            </a:r>
            <a:endParaRPr lang="ru-RU" altLang="ru-RU" sz="3200" dirty="0"/>
          </a:p>
          <a:p>
            <a:r>
              <a:rPr lang="ru-RU" altLang="ru-RU" sz="3200" dirty="0">
                <a:solidFill>
                  <a:srgbClr val="000000"/>
                </a:solidFill>
              </a:rPr>
              <a:t>–</a:t>
            </a:r>
            <a:r>
              <a:rPr lang="ru-RU" altLang="ru-RU" sz="3200" dirty="0">
                <a:solidFill>
                  <a:srgbClr val="000000"/>
                </a:solidFill>
                <a:latin typeface="Times New Roman" pitchFamily="18" charset="0"/>
              </a:rPr>
              <a:t> Оцените свою работу на уроке. </a:t>
            </a:r>
            <a:endParaRPr lang="ru-RU" altLang="ru-RU" sz="3200" dirty="0"/>
          </a:p>
          <a:p>
            <a:endParaRPr lang="ru-RU" altLang="ru-RU" sz="2400" dirty="0"/>
          </a:p>
        </p:txBody>
      </p:sp>
    </p:spTree>
    <p:extLst>
      <p:ext uri="{BB962C8B-B14F-4D97-AF65-F5344CB8AC3E}">
        <p14:creationId xmlns:p14="http://schemas.microsoft.com/office/powerpoint/2010/main" val="14001948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Домашнее задание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Стороны прямоугольника равны 4см и 5см. Найдите площадь и периметр данного прямоугольника</a:t>
            </a:r>
            <a:r>
              <a:rPr lang="ru-RU" dirty="0" smtClean="0"/>
              <a:t>.</a:t>
            </a:r>
          </a:p>
          <a:p>
            <a:r>
              <a:rPr lang="ru-RU" dirty="0" smtClean="0"/>
              <a:t>С 57 № 4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666815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Мотивация к учебной деятельности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Font typeface="Arial" charset="0"/>
              <a:buNone/>
            </a:pPr>
            <a:r>
              <a:rPr lang="ru-RU" altLang="ru-RU" b="1" dirty="0"/>
              <a:t>Слышите звонок?</a:t>
            </a:r>
          </a:p>
          <a:p>
            <a:pPr algn="ctr">
              <a:buFont typeface="Arial" charset="0"/>
              <a:buNone/>
            </a:pPr>
            <a:r>
              <a:rPr lang="ru-RU" altLang="ru-RU" b="1" dirty="0"/>
              <a:t>Это начинается новый наш урок.</a:t>
            </a:r>
          </a:p>
          <a:p>
            <a:pPr algn="ctr">
              <a:buFont typeface="Arial" charset="0"/>
              <a:buNone/>
            </a:pPr>
            <a:r>
              <a:rPr lang="ru-RU" altLang="ru-RU" b="1" dirty="0"/>
              <a:t>А теперь, ребятки, ротики закрыть,</a:t>
            </a:r>
          </a:p>
          <a:p>
            <a:pPr algn="ctr">
              <a:buFont typeface="Arial" charset="0"/>
              <a:buNone/>
            </a:pPr>
            <a:r>
              <a:rPr lang="ru-RU" altLang="ru-RU" b="1" dirty="0"/>
              <a:t>Будем мы по теме только говорить</a:t>
            </a: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 t="73899" r="26918" b="2131"/>
          <a:stretch/>
        </p:blipFill>
        <p:spPr>
          <a:xfrm rot="1220719">
            <a:off x="8739445" y="3694686"/>
            <a:ext cx="2333107" cy="2422842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7051" b="53613" l="2637" r="2529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25701" r="73349" b="46866"/>
          <a:stretch/>
        </p:blipFill>
        <p:spPr>
          <a:xfrm rot="20463874">
            <a:off x="1787238" y="4198869"/>
            <a:ext cx="1521229" cy="15658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69800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Устный счет</a:t>
            </a:r>
            <a:endParaRPr lang="ru-RU" dirty="0"/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ln>
            <a:solidFill>
              <a:schemeClr val="tx1"/>
            </a:solidFill>
          </a:ln>
        </p:spPr>
        <p:txBody>
          <a:bodyPr/>
          <a:lstStyle/>
          <a:p>
            <a:pPr>
              <a:defRPr/>
            </a:pPr>
            <a:r>
              <a:rPr lang="ru-RU" sz="88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15 : 3 ● 9 – (30 : 6) =</a:t>
            </a:r>
          </a:p>
          <a:p>
            <a:pPr>
              <a:defRPr/>
            </a:pPr>
            <a:r>
              <a:rPr lang="ru-RU" sz="88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31 – (45 : 5) -18 =</a:t>
            </a:r>
          </a:p>
          <a:p>
            <a:pPr>
              <a:defRPr/>
            </a:pPr>
            <a:r>
              <a:rPr lang="ru-RU" sz="88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27 : (12 : 4) ● 7 =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4451200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66900" y="236277"/>
            <a:ext cx="10515600" cy="779463"/>
          </a:xfrm>
        </p:spPr>
        <p:txBody>
          <a:bodyPr>
            <a:normAutofit fontScale="90000"/>
          </a:bodyPr>
          <a:lstStyle/>
          <a:p>
            <a:r>
              <a:rPr lang="ru-RU" sz="4000" b="1" dirty="0"/>
              <a:t>Во сколько раз клубничек меньше, чем малинок</a:t>
            </a:r>
            <a:r>
              <a:rPr lang="ru-RU" sz="4000" b="1" dirty="0" smtClean="0"/>
              <a:t>?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Picture 2" descr="D:\клипарты\еда раст\овощи и фрукты\0_550be_d44da159_L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4454" y="1400283"/>
            <a:ext cx="2814637" cy="2341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3" descr="D:\клипарты\еда раст\овощи и фрукты\0_550af_81c7d635_L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8366" y="4097338"/>
            <a:ext cx="2787650" cy="2079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3" descr="D:\клипарты\еда раст\овощи и фрукты\0_550af_81c7d635_L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6016" y="4097338"/>
            <a:ext cx="2787650" cy="2079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3" descr="D:\клипарты\еда раст\овощи и фрукты\0_550af_81c7d635_L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34395" y="4108277"/>
            <a:ext cx="2787650" cy="2079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7292860" y="1840857"/>
            <a:ext cx="326430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в 3 раза</a:t>
            </a:r>
            <a:endParaRPr lang="ru-RU" sz="5400" dirty="0"/>
          </a:p>
        </p:txBody>
      </p:sp>
    </p:spTree>
    <p:extLst>
      <p:ext uri="{BB962C8B-B14F-4D97-AF65-F5344CB8AC3E}">
        <p14:creationId xmlns:p14="http://schemas.microsoft.com/office/powerpoint/2010/main" val="37864952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1" dirty="0"/>
              <a:t>Во сколько раз груш меньше, чем бананов</a:t>
            </a:r>
            <a:r>
              <a:rPr lang="ru-RU" b="1" dirty="0" smtClean="0"/>
              <a:t>?</a:t>
            </a:r>
            <a:endParaRPr lang="ru-RU" dirty="0"/>
          </a:p>
        </p:txBody>
      </p:sp>
      <p:pic>
        <p:nvPicPr>
          <p:cNvPr id="4" name="Picture 2" descr="D:\клипарты\еда раст\овощи и фрукты\0_8a566_5c8ac827_L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8530" y="1366145"/>
            <a:ext cx="1728788" cy="2147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 descr="D:\клипарты\еда раст\овощи и фрукты\0_8a566_5c8ac827_L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3461" y="1457586"/>
            <a:ext cx="1728788" cy="2147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1" descr="D:\клипарты\еда раст\овощи и фрукты\0_5509f_2a1de984_L.png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228" y="4892531"/>
            <a:ext cx="1691722" cy="11513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1" descr="D:\клипарты\еда раст\овощи и фрукты\0_5509f_2a1de984_L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5089" y="4869656"/>
            <a:ext cx="1692275" cy="1150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1" descr="D:\клипарты\еда раст\овощи и фрукты\0_5509f_2a1de984_L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4121" y="4892961"/>
            <a:ext cx="1692275" cy="1150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" descr="D:\клипарты\еда раст\овощи и фрукты\0_5509f_2a1de984_L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7347" y="5008621"/>
            <a:ext cx="1692275" cy="1150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1" descr="D:\клипарты\еда раст\овощи и фрукты\0_5509f_2a1de984_L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52966" y="5008621"/>
            <a:ext cx="1692275" cy="1150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1" descr="D:\клипарты\еда раст\овощи и фрукты\0_5509f_2a1de984_L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5354" y="5095991"/>
            <a:ext cx="1692275" cy="1150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1" descr="D:\клипарты\еда раст\овощи и фрукты\0_5509f_2a1de984_L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0258" y="4892531"/>
            <a:ext cx="1692275" cy="1150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1" descr="D:\клипарты\еда раст\овощи и фрукты\0_5509f_2a1de984_L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34101" y="5064920"/>
            <a:ext cx="1692275" cy="1150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TextBox 15"/>
          <p:cNvSpPr txBox="1"/>
          <p:nvPr/>
        </p:nvSpPr>
        <p:spPr>
          <a:xfrm>
            <a:off x="6758247" y="1820487"/>
            <a:ext cx="439743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в 4 раза</a:t>
            </a:r>
            <a:endParaRPr lang="ru-RU" sz="6000" dirty="0"/>
          </a:p>
        </p:txBody>
      </p:sp>
    </p:spTree>
    <p:extLst>
      <p:ext uri="{BB962C8B-B14F-4D97-AF65-F5344CB8AC3E}">
        <p14:creationId xmlns:p14="http://schemas.microsoft.com/office/powerpoint/2010/main" val="28835069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1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25089" y="136525"/>
            <a:ext cx="10515600" cy="1251700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ru-RU" sz="3100" b="1" dirty="0"/>
              <a:t>В школьном буфете Дима  купил </a:t>
            </a:r>
            <a:r>
              <a:rPr lang="ru-RU" sz="3100" b="1" dirty="0">
                <a:solidFill>
                  <a:srgbClr val="FF0000"/>
                </a:solidFill>
              </a:rPr>
              <a:t>5</a:t>
            </a:r>
            <a:r>
              <a:rPr lang="ru-RU" sz="3100" b="1" dirty="0"/>
              <a:t> пирожков по </a:t>
            </a:r>
            <a:r>
              <a:rPr lang="ru-RU" sz="3100" b="1" dirty="0">
                <a:solidFill>
                  <a:srgbClr val="FF0000"/>
                </a:solidFill>
              </a:rPr>
              <a:t>8</a:t>
            </a:r>
            <a:r>
              <a:rPr lang="ru-RU" sz="3100" b="1" dirty="0"/>
              <a:t> рублей.</a:t>
            </a:r>
            <a:br>
              <a:rPr lang="ru-RU" sz="3100" b="1" dirty="0"/>
            </a:br>
            <a:r>
              <a:rPr lang="ru-RU" sz="3100" b="1" dirty="0"/>
              <a:t>У него было </a:t>
            </a:r>
            <a:r>
              <a:rPr lang="ru-RU" sz="3100" b="1" dirty="0">
                <a:solidFill>
                  <a:srgbClr val="FF0000"/>
                </a:solidFill>
              </a:rPr>
              <a:t>50</a:t>
            </a:r>
            <a:r>
              <a:rPr lang="ru-RU" sz="3100" b="1" dirty="0"/>
              <a:t> рублей. Сколько сдачи получил Дима?</a:t>
            </a:r>
            <a:r>
              <a:rPr lang="ru-RU" b="1" dirty="0"/>
              <a:t/>
            </a:r>
            <a:br>
              <a:rPr lang="ru-RU" b="1" dirty="0"/>
            </a:br>
            <a:endParaRPr lang="ru-RU" dirty="0"/>
          </a:p>
        </p:txBody>
      </p:sp>
      <p:pic>
        <p:nvPicPr>
          <p:cNvPr id="4" name="Picture 1" descr="D:\клипарты\еда раст\1371706767_txakbdprak6lzbn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922"/>
          <a:stretch>
            <a:fillRect/>
          </a:stretch>
        </p:blipFill>
        <p:spPr bwMode="auto">
          <a:xfrm>
            <a:off x="914850" y="1163782"/>
            <a:ext cx="2090027" cy="10749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1" descr="D:\клипарты\еда раст\1371706767_txakbdprak6lzbn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922"/>
          <a:stretch>
            <a:fillRect/>
          </a:stretch>
        </p:blipFill>
        <p:spPr bwMode="auto">
          <a:xfrm>
            <a:off x="2804609" y="1249680"/>
            <a:ext cx="2090027" cy="10749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1" descr="D:\клипарты\еда раст\1371706767_txakbdprak6lzbn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922"/>
          <a:stretch>
            <a:fillRect/>
          </a:stretch>
        </p:blipFill>
        <p:spPr bwMode="auto">
          <a:xfrm>
            <a:off x="4733162" y="1249680"/>
            <a:ext cx="2090027" cy="10749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1" descr="D:\клипарты\еда раст\1371706767_txakbdprak6lzbn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922"/>
          <a:stretch>
            <a:fillRect/>
          </a:stretch>
        </p:blipFill>
        <p:spPr bwMode="auto">
          <a:xfrm>
            <a:off x="6678341" y="1338276"/>
            <a:ext cx="2090027" cy="10749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1" descr="D:\клипарты\еда раст\1371706767_txakbdprak6lzbn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922"/>
          <a:stretch>
            <a:fillRect/>
          </a:stretch>
        </p:blipFill>
        <p:spPr bwMode="auto">
          <a:xfrm>
            <a:off x="8640145" y="1388225"/>
            <a:ext cx="2090027" cy="10749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1325089" y="2604254"/>
            <a:ext cx="241445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8 рублей</a:t>
            </a:r>
            <a:endParaRPr lang="ru-RU" sz="4000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1114449" y="3655058"/>
            <a:ext cx="468357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3600" b="1" spc="50" dirty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50 – 8 ● 5 = 10 (руб.)</a:t>
            </a:r>
            <a:endParaRPr lang="ru-RU" sz="3600" b="1" spc="50" dirty="0">
              <a:ln w="11430"/>
              <a:solidFill>
                <a:srgbClr val="00206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1384214" y="4651555"/>
            <a:ext cx="235532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spc="50" dirty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10 рублей </a:t>
            </a:r>
            <a:endParaRPr lang="ru-RU" sz="3600" dirty="0"/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881" b="73571"/>
          <a:stretch/>
        </p:blipFill>
        <p:spPr>
          <a:xfrm>
            <a:off x="8768368" y="3655058"/>
            <a:ext cx="2286553" cy="23137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5696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25089" y="427471"/>
            <a:ext cx="10515600" cy="1434580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ru-RU" b="1" dirty="0"/>
              <a:t>Батон стоит </a:t>
            </a:r>
            <a:r>
              <a:rPr lang="ru-RU" b="1" dirty="0">
                <a:solidFill>
                  <a:srgbClr val="FF0000"/>
                </a:solidFill>
              </a:rPr>
              <a:t>40</a:t>
            </a:r>
            <a:r>
              <a:rPr lang="ru-RU" b="1" dirty="0"/>
              <a:t> рублей, а бублик на </a:t>
            </a:r>
            <a:r>
              <a:rPr lang="ru-RU" b="1" dirty="0">
                <a:solidFill>
                  <a:srgbClr val="FF0000"/>
                </a:solidFill>
              </a:rPr>
              <a:t>30</a:t>
            </a:r>
            <a:r>
              <a:rPr lang="ru-RU" b="1" dirty="0"/>
              <a:t> рублей дешевле.</a:t>
            </a:r>
            <a:br>
              <a:rPr lang="ru-RU" b="1" dirty="0"/>
            </a:br>
            <a:r>
              <a:rPr lang="ru-RU" b="1" dirty="0"/>
              <a:t>Во сколько раз дороже батон, чем бублик?</a:t>
            </a:r>
            <a:br>
              <a:rPr lang="ru-RU" b="1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737360"/>
            <a:ext cx="10515600" cy="443960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4400" b="1" spc="50" dirty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40 : (40 – 30) = 4 (р.)</a:t>
            </a:r>
            <a:endParaRPr lang="ru-RU" sz="4400" dirty="0"/>
          </a:p>
        </p:txBody>
      </p:sp>
      <p:pic>
        <p:nvPicPr>
          <p:cNvPr id="4" name="Picture 1" descr="D:\клипарты\еда раст\1a5f5015a4fe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2639521"/>
            <a:ext cx="3995738" cy="2636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 descr="D:\клипарты\еда раст\4cf2d9bbd4f8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9250" y="3058824"/>
            <a:ext cx="2009775" cy="1947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5139991" y="5197825"/>
            <a:ext cx="2480166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800" b="1" spc="50" dirty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в 4 раза </a:t>
            </a:r>
            <a:endParaRPr lang="ru-RU" sz="4800" dirty="0"/>
          </a:p>
        </p:txBody>
      </p:sp>
    </p:spTree>
    <p:extLst>
      <p:ext uri="{BB962C8B-B14F-4D97-AF65-F5344CB8AC3E}">
        <p14:creationId xmlns:p14="http://schemas.microsoft.com/office/powerpoint/2010/main" val="34421631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25089" y="394219"/>
            <a:ext cx="10515600" cy="1526021"/>
          </a:xfrm>
        </p:spPr>
        <p:txBody>
          <a:bodyPr>
            <a:no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80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Новый материал</a:t>
            </a:r>
            <a:endParaRPr lang="ru-RU" sz="80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878852">
            <a:off x="530087" y="2977763"/>
            <a:ext cx="5565913" cy="3880237"/>
          </a:xfrm>
        </p:spPr>
      </p:pic>
    </p:spTree>
    <p:extLst>
      <p:ext uri="{BB962C8B-B14F-4D97-AF65-F5344CB8AC3E}">
        <p14:creationId xmlns:p14="http://schemas.microsoft.com/office/powerpoint/2010/main" val="34466962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7833 0.24537 L 0.59061 -0.47963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8441" y="-3625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Custom 35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01787A"/>
      </a:accent1>
      <a:accent2>
        <a:srgbClr val="FC9E17"/>
      </a:accent2>
      <a:accent3>
        <a:srgbClr val="A5A5A5"/>
      </a:accent3>
      <a:accent4>
        <a:srgbClr val="FFC000"/>
      </a:accent4>
      <a:accent5>
        <a:srgbClr val="00395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63</TotalTime>
  <Words>327</Words>
  <Application>Microsoft Office PowerPoint</Application>
  <PresentationFormat>Произвольный</PresentationFormat>
  <Paragraphs>86</Paragraphs>
  <Slides>21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Office Theme</vt:lpstr>
      <vt:lpstr>Площадь.  Единицы площади</vt:lpstr>
      <vt:lpstr>Цели урока</vt:lpstr>
      <vt:lpstr>Мотивация к учебной деятельности</vt:lpstr>
      <vt:lpstr>Устный счет</vt:lpstr>
      <vt:lpstr>Во сколько раз клубничек меньше, чем малинок?</vt:lpstr>
      <vt:lpstr>Во сколько раз груш меньше, чем бананов?</vt:lpstr>
      <vt:lpstr>В школьном буфете Дима  купил 5 пирожков по 8 рублей. У него было 50 рублей. Сколько сдачи получил Дима? </vt:lpstr>
      <vt:lpstr>Батон стоит 40 рублей, а бублик на 30 рублей дешевле. Во сколько раз дороже батон, чем бублик? </vt:lpstr>
      <vt:lpstr>Новый материал</vt:lpstr>
      <vt:lpstr>Назовите одинаковые фигуры</vt:lpstr>
      <vt:lpstr>Какие меры длины знаете?</vt:lpstr>
      <vt:lpstr>Какими  единицами  пользуются  для измерения площади ?</vt:lpstr>
      <vt:lpstr>РАБОТА С  ГЕОМЕТРИЧЕСКИМ МАТЕРИАЛОМ</vt:lpstr>
      <vt:lpstr>СРАВНИТЕ ФИГУРЫ</vt:lpstr>
      <vt:lpstr>СРАВНИТЕ ФИГУРЫ</vt:lpstr>
      <vt:lpstr>Презентация PowerPoint</vt:lpstr>
      <vt:lpstr>Работа по учебнику</vt:lpstr>
      <vt:lpstr>ПРОВЕРЬ</vt:lpstr>
      <vt:lpstr>Презентация PowerPoint</vt:lpstr>
      <vt:lpstr>Рефлексия учебной деятельности </vt:lpstr>
      <vt:lpstr>Домашнее задание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NAME OF  PRESENTATION</dc:title>
  <dc:creator>Microsoft Office User</dc:creator>
  <cp:lastModifiedBy>Мария Рудская</cp:lastModifiedBy>
  <cp:revision>8</cp:revision>
  <dcterms:created xsi:type="dcterms:W3CDTF">2023-02-12T09:06:05Z</dcterms:created>
  <dcterms:modified xsi:type="dcterms:W3CDTF">2024-07-17T10:14:22Z</dcterms:modified>
</cp:coreProperties>
</file>