
<file path=[Content_Types].xml><?xml version="1.0" encoding="utf-8"?>
<Types xmlns="http://schemas.openxmlformats.org/package/2006/content-types">
  <Default Extension="png" ContentType="image/png"/>
  <Default Extension="acdc" ContentType="image/tif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523" autoAdjust="0"/>
  </p:normalViewPr>
  <p:slideViewPr>
    <p:cSldViewPr snapToGrid="0">
      <p:cViewPr varScale="1">
        <p:scale>
          <a:sx n="73" d="100"/>
          <a:sy n="73" d="100"/>
        </p:scale>
        <p:origin x="-10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263FB-7AC2-4D47-B401-CDA315324E8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DE269-CD69-44A0-B199-27BF5FBC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1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E269-CD69-44A0-B199-27BF5FBC8B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7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9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8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31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0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45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36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9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0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7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1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7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024A1-51E0-42E9-B751-7DBDFB6182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8BDD6-D42F-4242-8045-68AAD7D5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53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acdc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58" y="2636874"/>
            <a:ext cx="8707498" cy="1562986"/>
          </a:xfrm>
        </p:spPr>
        <p:txBody>
          <a:bodyPr/>
          <a:lstStyle/>
          <a:p>
            <a:r>
              <a:rPr lang="uk-UA" sz="4800" dirty="0" err="1" smtClean="0"/>
              <a:t>Презентация</a:t>
            </a:r>
            <a:r>
              <a:rPr lang="uk-UA" sz="4800" dirty="0" smtClean="0"/>
              <a:t> </a:t>
            </a:r>
            <a:r>
              <a:rPr lang="uk-UA" sz="4800" dirty="0" err="1" smtClean="0"/>
              <a:t>открытого</a:t>
            </a:r>
            <a:r>
              <a:rPr lang="uk-UA" sz="4800" dirty="0" smtClean="0"/>
              <a:t> </a:t>
            </a:r>
            <a:r>
              <a:rPr lang="uk-UA" sz="4800" dirty="0" err="1" smtClean="0"/>
              <a:t>урока</a:t>
            </a:r>
            <a:r>
              <a:rPr lang="uk-UA" sz="4800" dirty="0" smtClean="0"/>
              <a:t> по </a:t>
            </a:r>
            <a:r>
              <a:rPr lang="uk-UA" sz="4800" dirty="0" err="1" smtClean="0"/>
              <a:t>алгебре</a:t>
            </a:r>
            <a:r>
              <a:rPr lang="uk-UA" sz="4800" dirty="0" smtClean="0"/>
              <a:t> в 10 </a:t>
            </a:r>
            <a:r>
              <a:rPr lang="uk-UA" sz="4800" dirty="0" err="1" smtClean="0"/>
              <a:t>классе</a:t>
            </a:r>
            <a:endParaRPr lang="en-US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У</a:t>
            </a:r>
            <a:r>
              <a:rPr lang="uk-UA" dirty="0" smtClean="0"/>
              <a:t>читель </a:t>
            </a:r>
            <a:r>
              <a:rPr lang="uk-UA" dirty="0" err="1" smtClean="0"/>
              <a:t>Маляренко</a:t>
            </a:r>
            <a:r>
              <a:rPr lang="uk-UA" dirty="0" smtClean="0"/>
              <a:t> Т.А.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упражнений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071" y="2384498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№ 1. </a:t>
            </a:r>
            <a:r>
              <a:rPr lang="uk-UA" dirty="0"/>
              <a:t>Найти </a:t>
            </a:r>
            <a:r>
              <a:rPr lang="uk-UA" dirty="0" err="1"/>
              <a:t>значение</a:t>
            </a:r>
            <a:r>
              <a:rPr lang="uk-UA" dirty="0"/>
              <a:t> </a:t>
            </a:r>
            <a:r>
              <a:rPr lang="uk-UA" dirty="0" err="1"/>
              <a:t>выражения</a:t>
            </a:r>
            <a:r>
              <a:rPr lang="uk-UA" dirty="0"/>
              <a:t> </a:t>
            </a:r>
            <a:r>
              <a:rPr lang="ru-RU" dirty="0" smtClean="0"/>
              <a:t>№3. </a:t>
            </a:r>
            <a:r>
              <a:rPr lang="ru-RU" dirty="0"/>
              <a:t>Доказать </a:t>
            </a:r>
            <a:r>
              <a:rPr lang="ru-RU" dirty="0" smtClean="0"/>
              <a:t>тождество </a:t>
            </a:r>
            <a:r>
              <a:rPr lang="en-US" dirty="0" smtClean="0"/>
              <a:t>sin</a:t>
            </a:r>
            <a:r>
              <a:rPr lang="en-US" baseline="30000" dirty="0" smtClean="0"/>
              <a:t>2 </a:t>
            </a:r>
            <a:r>
              <a:rPr lang="en-US" dirty="0" smtClean="0"/>
              <a:t>25+cos</a:t>
            </a:r>
            <a:r>
              <a:rPr lang="en-US" baseline="30000" dirty="0" smtClean="0"/>
              <a:t>2 </a:t>
            </a:r>
            <a:r>
              <a:rPr lang="en-US" dirty="0" smtClean="0"/>
              <a:t>25</a:t>
            </a:r>
            <a:r>
              <a:rPr lang="ru-RU" dirty="0" smtClean="0"/>
              <a:t>                                     1)(1-</a:t>
            </a:r>
            <a:r>
              <a:rPr lang="en-US" dirty="0" smtClean="0"/>
              <a:t>sin</a:t>
            </a:r>
            <a:r>
              <a:rPr lang="en-US" baseline="30000" dirty="0" smtClean="0"/>
              <a:t>2</a:t>
            </a:r>
            <a:r>
              <a:rPr lang="el-GR" dirty="0" smtClean="0"/>
              <a:t>α</a:t>
            </a:r>
            <a:r>
              <a:rPr lang="en-US" dirty="0" smtClean="0"/>
              <a:t>)tg</a:t>
            </a:r>
            <a:r>
              <a:rPr lang="en-US" baseline="30000" dirty="0" smtClean="0"/>
              <a:t>2</a:t>
            </a:r>
            <a:r>
              <a:rPr lang="el-GR" dirty="0" smtClean="0"/>
              <a:t>α</a:t>
            </a:r>
            <a:r>
              <a:rPr lang="ru-RU" dirty="0" smtClean="0"/>
              <a:t> </a:t>
            </a:r>
            <a:r>
              <a:rPr lang="en-US" dirty="0" smtClean="0"/>
              <a:t>=1-cos</a:t>
            </a:r>
            <a:r>
              <a:rPr lang="en-US" baseline="30000" dirty="0" smtClean="0"/>
              <a:t>2</a:t>
            </a:r>
            <a:r>
              <a:rPr lang="el-GR" dirty="0" smtClean="0"/>
              <a:t>α</a:t>
            </a:r>
            <a:r>
              <a:rPr lang="ru-RU" dirty="0" smtClean="0"/>
              <a:t>    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in</a:t>
            </a:r>
            <a:r>
              <a:rPr lang="en-US" baseline="30000" dirty="0" smtClean="0"/>
              <a:t>2 </a:t>
            </a:r>
            <a:r>
              <a:rPr lang="en-US" dirty="0" smtClean="0"/>
              <a:t>5+cos</a:t>
            </a:r>
            <a:r>
              <a:rPr lang="en-US" baseline="30000" dirty="0" smtClean="0"/>
              <a:t>2 </a:t>
            </a:r>
            <a:r>
              <a:rPr lang="en-US" dirty="0" smtClean="0"/>
              <a:t>5                                         </a:t>
            </a:r>
          </a:p>
          <a:p>
            <a:r>
              <a:rPr lang="en-US" dirty="0" smtClean="0"/>
              <a:t>tg60 × </a:t>
            </a:r>
            <a:r>
              <a:rPr lang="en-US" dirty="0" err="1" smtClean="0"/>
              <a:t>ctg</a:t>
            </a:r>
            <a:r>
              <a:rPr lang="en-US" dirty="0" smtClean="0"/>
              <a:t> 60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r>
              <a:rPr lang="uk-UA" dirty="0" smtClean="0"/>
              <a:t>    </a:t>
            </a:r>
            <a:r>
              <a:rPr lang="en-US" dirty="0" smtClean="0"/>
              <a:t> </a:t>
            </a:r>
            <a:r>
              <a:rPr lang="ru-RU" dirty="0" smtClean="0"/>
              <a:t>№2. Упростить </a:t>
            </a:r>
          </a:p>
          <a:p>
            <a:pPr marL="0" indent="0">
              <a:buNone/>
            </a:pPr>
            <a:r>
              <a:rPr lang="en-US" dirty="0" smtClean="0"/>
              <a:t>                    </a:t>
            </a:r>
            <a:r>
              <a:rPr lang="uk-UA" dirty="0" smtClean="0"/>
              <a:t>      </a:t>
            </a:r>
            <a:r>
              <a:rPr lang="en-US" dirty="0" smtClean="0"/>
              <a:t>     1) </a:t>
            </a:r>
            <a:r>
              <a:rPr lang="ru-RU" dirty="0" smtClean="0"/>
              <a:t>3</a:t>
            </a:r>
            <a:r>
              <a:rPr lang="en-US" dirty="0" smtClean="0"/>
              <a:t>sin</a:t>
            </a:r>
            <a:r>
              <a:rPr lang="en-US" baseline="30000" dirty="0" smtClean="0"/>
              <a:t>2</a:t>
            </a:r>
            <a:r>
              <a:rPr lang="el-GR" dirty="0" smtClean="0"/>
              <a:t>α</a:t>
            </a:r>
            <a:r>
              <a:rPr lang="en-US" dirty="0" smtClean="0"/>
              <a:t> – ( 1- cos</a:t>
            </a:r>
            <a:r>
              <a:rPr lang="en-US" baseline="30000" dirty="0" smtClean="0"/>
              <a:t>2</a:t>
            </a:r>
            <a:r>
              <a:rPr lang="el-GR" dirty="0" smtClean="0"/>
              <a:t>α</a:t>
            </a:r>
            <a:r>
              <a:rPr lang="en-US" dirty="0" smtClean="0"/>
              <a:t>)  </a:t>
            </a:r>
          </a:p>
          <a:p>
            <a:pPr marL="0" indent="0">
              <a:buNone/>
            </a:pPr>
            <a:r>
              <a:rPr lang="en-US" dirty="0" smtClean="0"/>
              <a:t>                        </a:t>
            </a:r>
            <a:r>
              <a:rPr lang="uk-UA" dirty="0" smtClean="0"/>
              <a:t>      </a:t>
            </a:r>
            <a:r>
              <a:rPr lang="en-US" dirty="0" smtClean="0"/>
              <a:t> 2)  2sin</a:t>
            </a:r>
            <a:r>
              <a:rPr lang="en-US" baseline="30000" dirty="0" smtClean="0"/>
              <a:t>2</a:t>
            </a:r>
            <a:r>
              <a:rPr lang="el-GR" dirty="0" smtClean="0"/>
              <a:t>α</a:t>
            </a:r>
            <a:r>
              <a:rPr lang="en-US" dirty="0" smtClean="0"/>
              <a:t>+ cos</a:t>
            </a:r>
            <a:r>
              <a:rPr lang="en-US" baseline="30000" dirty="0" smtClean="0"/>
              <a:t>2</a:t>
            </a:r>
            <a:r>
              <a:rPr lang="el-GR" dirty="0" smtClean="0"/>
              <a:t>α</a:t>
            </a:r>
            <a:r>
              <a:rPr lang="en-US" dirty="0" smtClean="0"/>
              <a:t> - 1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Упражнения</a:t>
            </a:r>
            <a:r>
              <a:rPr lang="uk-UA" dirty="0" smtClean="0"/>
              <a:t> по </a:t>
            </a:r>
            <a:r>
              <a:rPr lang="uk-UA" dirty="0" err="1" smtClean="0"/>
              <a:t>учебнику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8" y="4155860"/>
            <a:ext cx="5425544" cy="19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68" y="4968027"/>
            <a:ext cx="5444346" cy="17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67" y="1999548"/>
            <a:ext cx="9585630" cy="8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93" y="2949846"/>
            <a:ext cx="5314248" cy="95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5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Домашнее</a:t>
            </a:r>
            <a:r>
              <a:rPr lang="uk-UA" dirty="0" smtClean="0"/>
              <a:t> </a:t>
            </a:r>
            <a:r>
              <a:rPr lang="uk-UA" dirty="0" err="1" smtClean="0"/>
              <a:t>задание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№ </a:t>
            </a:r>
            <a:r>
              <a:rPr lang="en-US" sz="3200" dirty="0" smtClean="0"/>
              <a:t>459 (2)</a:t>
            </a:r>
            <a:br>
              <a:rPr lang="en-US" sz="3200" dirty="0" smtClean="0"/>
            </a:br>
            <a:r>
              <a:rPr lang="en-US" sz="3200" dirty="0" smtClean="0"/>
              <a:t>466(2</a:t>
            </a:r>
            <a:r>
              <a:rPr lang="ru-RU" sz="3200" dirty="0" smtClean="0"/>
              <a:t>,4)</a:t>
            </a:r>
            <a:br>
              <a:rPr lang="ru-RU" sz="3200" dirty="0" smtClean="0"/>
            </a:br>
            <a:r>
              <a:rPr lang="ru-RU" sz="3200" dirty="0" smtClean="0"/>
              <a:t>469(2,4)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16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8874" r="4290" b="7802"/>
          <a:stretch/>
        </p:blipFill>
        <p:spPr bwMode="auto">
          <a:xfrm rot="16200000">
            <a:off x="2302826" y="-1207554"/>
            <a:ext cx="6678649" cy="90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853297"/>
            <a:ext cx="7687986" cy="3488634"/>
          </a:xfrm>
        </p:spPr>
        <p:txBody>
          <a:bodyPr/>
          <a:lstStyle/>
          <a:p>
            <a:r>
              <a:rPr lang="uk-UA" sz="2400" dirty="0" smtClean="0"/>
              <a:t>Тема: </a:t>
            </a:r>
            <a:r>
              <a:rPr lang="uk-UA" sz="2400" dirty="0" err="1" smtClean="0"/>
              <a:t>Основные</a:t>
            </a:r>
            <a:r>
              <a:rPr lang="uk-UA" sz="2400" dirty="0" smtClean="0"/>
              <a:t> </a:t>
            </a:r>
            <a:r>
              <a:rPr lang="uk-UA" sz="2400" dirty="0" err="1" smtClean="0"/>
              <a:t>соотношения</a:t>
            </a:r>
            <a:r>
              <a:rPr lang="uk-UA" sz="2400" dirty="0" smtClean="0"/>
              <a:t> </a:t>
            </a:r>
            <a:r>
              <a:rPr lang="uk-UA" sz="2400" dirty="0" err="1" smtClean="0"/>
              <a:t>между</a:t>
            </a:r>
            <a:r>
              <a:rPr lang="uk-UA" sz="2400" dirty="0" smtClean="0"/>
              <a:t> </a:t>
            </a:r>
            <a:r>
              <a:rPr lang="uk-UA" sz="2400" dirty="0" err="1" smtClean="0"/>
              <a:t>тригонометрическими</a:t>
            </a:r>
            <a:r>
              <a:rPr lang="uk-UA" sz="2400" dirty="0" smtClean="0"/>
              <a:t> </a:t>
            </a:r>
            <a:r>
              <a:rPr lang="uk-UA" sz="2400" dirty="0" err="1" smtClean="0"/>
              <a:t>функциями</a:t>
            </a:r>
            <a:r>
              <a:rPr lang="uk-UA" sz="2400" dirty="0" smtClean="0"/>
              <a:t> одного </a:t>
            </a:r>
            <a:r>
              <a:rPr lang="uk-UA" sz="2400" dirty="0" err="1" smtClean="0"/>
              <a:t>аргумента</a:t>
            </a:r>
            <a:endParaRPr lang="uk-UA" sz="2400" dirty="0" smtClean="0"/>
          </a:p>
          <a:p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10 </a:t>
            </a:r>
            <a:r>
              <a:rPr lang="uk-UA" dirty="0" err="1" smtClean="0"/>
              <a:t>класс</a:t>
            </a:r>
            <a:endParaRPr lang="en-US" dirty="0"/>
          </a:p>
        </p:txBody>
      </p:sp>
      <p:pic>
        <p:nvPicPr>
          <p:cNvPr id="1026" name="Picture 2" descr="Тригонометричні функ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55" y="1664379"/>
            <a:ext cx="5084900" cy="381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06586" y="1860698"/>
            <a:ext cx="418922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Тригонометрические функции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39963" y="3000374"/>
            <a:ext cx="1626781" cy="338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х графики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67823" y="4795284"/>
            <a:ext cx="2371061" cy="361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 свойства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1" y="2642278"/>
            <a:ext cx="2789078" cy="37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303" y="513806"/>
            <a:ext cx="10845937" cy="453063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У</a:t>
            </a:r>
            <a:r>
              <a:rPr lang="uk-UA" sz="2000" dirty="0" smtClean="0"/>
              <a:t>рок – </a:t>
            </a:r>
            <a:r>
              <a:rPr lang="uk-UA" sz="2000" dirty="0" err="1" smtClean="0"/>
              <a:t>это</a:t>
            </a:r>
            <a:r>
              <a:rPr lang="uk-UA" sz="2000" dirty="0" smtClean="0"/>
              <a:t> </a:t>
            </a:r>
            <a:r>
              <a:rPr lang="uk-UA" sz="2000" dirty="0" err="1" smtClean="0"/>
              <a:t>успех</a:t>
            </a:r>
            <a:endParaRPr lang="uk-UA" sz="2000" dirty="0" smtClean="0"/>
          </a:p>
          <a:p>
            <a:r>
              <a:rPr lang="uk-UA" sz="2000" dirty="0" err="1" smtClean="0">
                <a:solidFill>
                  <a:srgbClr val="FF0000"/>
                </a:solidFill>
              </a:rPr>
              <a:t>Р</a:t>
            </a:r>
            <a:r>
              <a:rPr lang="uk-UA" sz="2000" dirty="0" err="1"/>
              <a:t>а</a:t>
            </a:r>
            <a:r>
              <a:rPr lang="uk-UA" sz="2000" dirty="0" err="1" smtClean="0"/>
              <a:t>зум</a:t>
            </a:r>
            <a:endParaRPr lang="uk-UA" sz="2000" dirty="0" smtClean="0"/>
          </a:p>
          <a:p>
            <a:r>
              <a:rPr lang="uk-UA" sz="2000" dirty="0" err="1" smtClean="0">
                <a:solidFill>
                  <a:srgbClr val="FF0000"/>
                </a:solidFill>
              </a:rPr>
              <a:t>О</a:t>
            </a:r>
            <a:r>
              <a:rPr lang="uk-UA" sz="2000" dirty="0" err="1" smtClean="0"/>
              <a:t>даренность</a:t>
            </a:r>
            <a:endParaRPr lang="uk-UA" sz="2000" dirty="0" smtClean="0"/>
          </a:p>
          <a:p>
            <a:r>
              <a:rPr lang="uk-UA" sz="2000" dirty="0" err="1" smtClean="0">
                <a:solidFill>
                  <a:srgbClr val="FF0000"/>
                </a:solidFill>
              </a:rPr>
              <a:t>К</a:t>
            </a:r>
            <a:r>
              <a:rPr lang="uk-UA" sz="2000" dirty="0" err="1" smtClean="0"/>
              <a:t>реативность</a:t>
            </a:r>
            <a:endParaRPr lang="uk-UA" sz="2000" dirty="0" smtClean="0"/>
          </a:p>
          <a:p>
            <a:endParaRPr lang="uk-UA" sz="2400" dirty="0"/>
          </a:p>
        </p:txBody>
      </p:sp>
      <p:pic>
        <p:nvPicPr>
          <p:cNvPr id="1026" name="Picture 2" descr="Ломоносов, Михаил Василье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8" y="425319"/>
            <a:ext cx="4136573" cy="554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8555" y="6078583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«Математика </a:t>
            </a:r>
            <a:r>
              <a:rPr lang="uk-UA" dirty="0" smtClean="0"/>
              <a:t>ум в порядок </a:t>
            </a:r>
            <a:r>
              <a:rPr lang="uk-UA" dirty="0" err="1" smtClean="0"/>
              <a:t>приводит</a:t>
            </a:r>
            <a:r>
              <a:rPr lang="uk-UA" dirty="0" smtClean="0"/>
              <a:t>» </a:t>
            </a:r>
            <a:r>
              <a:rPr lang="uk-UA" dirty="0"/>
              <a:t>© М.В. Ломоносов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Открытый урок математики от британской школы - Мероприятия образовательного  агентства Karandas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3" y="2198915"/>
            <a:ext cx="6026331" cy="37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школьный проект, математика роялти бесплатно векторные иллюстрации  -vc011114-CoolCLIP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55" y="3441351"/>
            <a:ext cx="4514188" cy="362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Цель </a:t>
            </a:r>
            <a:r>
              <a:rPr lang="uk-UA" dirty="0" err="1" smtClean="0"/>
              <a:t>урока</a:t>
            </a:r>
            <a:r>
              <a:rPr lang="uk-UA" dirty="0" smtClean="0"/>
              <a:t>:</a:t>
            </a:r>
            <a:endParaRPr lang="en-US" dirty="0"/>
          </a:p>
        </p:txBody>
      </p:sp>
      <p:pic>
        <p:nvPicPr>
          <p:cNvPr id="2056" name="Picture 8" descr="школьный проект, математика роялти бесплатно векторные иллюстрации  -vc011122-CoolCLIPS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-2159" b="44739"/>
          <a:stretch/>
        </p:blipFill>
        <p:spPr bwMode="auto">
          <a:xfrm>
            <a:off x="-17418" y="4754880"/>
            <a:ext cx="4091255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Добиться понимания учащимися соотношений между функциями одного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аргумента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Формировать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умение применять соотношения для тождественных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преобразований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Нахождение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значений тригонометрических функций по данному значению одной из них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Проверка</a:t>
            </a:r>
            <a:r>
              <a:rPr lang="uk-UA" dirty="0" smtClean="0"/>
              <a:t> </a:t>
            </a:r>
            <a:r>
              <a:rPr lang="uk-UA" dirty="0" err="1" smtClean="0"/>
              <a:t>домашнего</a:t>
            </a:r>
            <a:r>
              <a:rPr lang="uk-UA" dirty="0" smtClean="0"/>
              <a:t> </a:t>
            </a:r>
            <a:r>
              <a:rPr lang="uk-UA" dirty="0" err="1" smtClean="0"/>
              <a:t>задания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13671" y="2317823"/>
                <a:ext cx="10206754" cy="37496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>
                    <a:solidFill>
                      <a:schemeClr val="bg2">
                        <a:lumMod val="50000"/>
                      </a:schemeClr>
                    </a:solidFill>
                  </a:rPr>
                  <a:t>1   Построить графики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ru-RU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ru-RU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ru-RU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i="1" dirty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0" dirty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i="1" dirty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0" dirty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 dirty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i="1" dirty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i="0" dirty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ru-RU" dirty="0" smtClean="0">
                    <a:solidFill>
                      <a:schemeClr val="bg2">
                        <a:lumMod val="50000"/>
                      </a:schemeClr>
                    </a:solidFill>
                  </a:rPr>
                  <a:t>2 Найти период функции: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b="0" i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uk-UA" b="0" i="0" dirty="0" smtClean="0">
                  <a:solidFill>
                    <a:schemeClr val="bg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0" dirty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i="0" dirty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 dirty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0" dirty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uk-UA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 dirty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 dirty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 dirty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i="1" dirty="0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i="1" dirty="0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i="0" dirty="0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US" i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uk-UA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671" y="2317823"/>
                <a:ext cx="10206754" cy="3749602"/>
              </a:xfrm>
              <a:blipFill rotWithShape="1">
                <a:blip r:embed="rId2"/>
                <a:stretch>
                  <a:fillRect l="-776" t="-3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8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Фронтальный</a:t>
            </a:r>
            <a:r>
              <a:rPr lang="uk-UA" dirty="0" smtClean="0"/>
              <a:t> </a:t>
            </a:r>
            <a:r>
              <a:rPr lang="uk-UA" dirty="0" err="1" smtClean="0"/>
              <a:t>опрос</a:t>
            </a:r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0" r="42500"/>
          <a:stretch/>
        </p:blipFill>
        <p:spPr>
          <a:xfrm>
            <a:off x="1329780" y="2875649"/>
            <a:ext cx="5281421" cy="3524250"/>
          </a:xfrm>
        </p:spPr>
      </p:pic>
      <p:sp>
        <p:nvSpPr>
          <p:cNvPr id="3" name="TextBox 2"/>
          <p:cNvSpPr txBox="1"/>
          <p:nvPr/>
        </p:nvSpPr>
        <p:spPr>
          <a:xfrm>
            <a:off x="428625" y="2062520"/>
            <a:ext cx="1080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Записать отношение тригонометрических функций угла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953375" y="3114369"/>
            <a:ext cx="2752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in </a:t>
            </a:r>
            <a:r>
              <a:rPr lang="el-GR" sz="2800" dirty="0" smtClean="0"/>
              <a:t>α</a:t>
            </a:r>
            <a:r>
              <a:rPr lang="en-US" sz="2800" dirty="0" smtClean="0"/>
              <a:t> =</a:t>
            </a:r>
            <a:r>
              <a:rPr lang="ru-RU" sz="2800" dirty="0" smtClean="0"/>
              <a:t> ?</a:t>
            </a:r>
            <a:endParaRPr lang="en-US" sz="2800" dirty="0" smtClean="0"/>
          </a:p>
          <a:p>
            <a:r>
              <a:rPr lang="en-US" sz="2800" dirty="0"/>
              <a:t>c</a:t>
            </a:r>
            <a:r>
              <a:rPr lang="en-US" sz="2800" dirty="0" smtClean="0"/>
              <a:t>os </a:t>
            </a:r>
            <a:r>
              <a:rPr lang="el-GR" sz="2800" dirty="0" smtClean="0"/>
              <a:t>α</a:t>
            </a:r>
            <a:r>
              <a:rPr lang="en-US" sz="2800" dirty="0" smtClean="0"/>
              <a:t> =</a:t>
            </a:r>
            <a:r>
              <a:rPr lang="ru-RU" sz="2800" dirty="0" smtClean="0"/>
              <a:t> ?</a:t>
            </a:r>
            <a:endParaRPr lang="en-US" sz="2800" dirty="0" smtClean="0"/>
          </a:p>
          <a:p>
            <a:r>
              <a:rPr lang="en-US" sz="2800" dirty="0" err="1"/>
              <a:t>t</a:t>
            </a:r>
            <a:r>
              <a:rPr lang="en-US" sz="2800" dirty="0" err="1" smtClean="0"/>
              <a:t>g</a:t>
            </a:r>
            <a:r>
              <a:rPr lang="en-US" sz="2800" dirty="0" smtClean="0"/>
              <a:t> </a:t>
            </a:r>
            <a:r>
              <a:rPr lang="el-GR" sz="2800" dirty="0" smtClean="0"/>
              <a:t>α</a:t>
            </a:r>
            <a:r>
              <a:rPr lang="en-US" sz="2800" dirty="0" smtClean="0"/>
              <a:t> =</a:t>
            </a:r>
            <a:r>
              <a:rPr lang="ru-RU" sz="2800" dirty="0" smtClean="0"/>
              <a:t> ?</a:t>
            </a:r>
            <a:endParaRPr lang="en-US" sz="2800" dirty="0" smtClean="0"/>
          </a:p>
          <a:p>
            <a:r>
              <a:rPr lang="en-US" sz="2800" dirty="0" err="1"/>
              <a:t>c</a:t>
            </a:r>
            <a:r>
              <a:rPr lang="en-US" sz="2800" dirty="0" err="1" smtClean="0"/>
              <a:t>tg</a:t>
            </a:r>
            <a:r>
              <a:rPr lang="en-US" sz="2800" dirty="0" smtClean="0"/>
              <a:t> </a:t>
            </a:r>
            <a:r>
              <a:rPr lang="el-GR" sz="2800" dirty="0" smtClean="0"/>
              <a:t>α</a:t>
            </a:r>
            <a:r>
              <a:rPr lang="en-US" sz="2800" dirty="0" smtClean="0"/>
              <a:t> = </a:t>
            </a:r>
            <a:r>
              <a:rPr lang="ru-RU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11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Фронтальный</a:t>
            </a:r>
            <a:r>
              <a:rPr lang="uk-UA" dirty="0" smtClean="0"/>
              <a:t> </a:t>
            </a:r>
            <a:r>
              <a:rPr lang="uk-UA" dirty="0" err="1" smtClean="0"/>
              <a:t>опрос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82" y="2408395"/>
            <a:ext cx="8336468" cy="3661150"/>
          </a:xfrm>
        </p:spPr>
      </p:pic>
      <p:sp>
        <p:nvSpPr>
          <p:cNvPr id="3" name="Прямоугольник 2"/>
          <p:cNvSpPr/>
          <p:nvPr/>
        </p:nvSpPr>
        <p:spPr>
          <a:xfrm>
            <a:off x="1488558" y="2392326"/>
            <a:ext cx="8144540" cy="903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Записать градусные меры углов, изображенных на рисунках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94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Фронтальный</a:t>
            </a:r>
            <a:r>
              <a:rPr lang="uk-UA" dirty="0" smtClean="0"/>
              <a:t> </a:t>
            </a:r>
            <a:r>
              <a:rPr lang="uk-UA" dirty="0" err="1"/>
              <a:t>опрос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80" y="2170270"/>
            <a:ext cx="7223541" cy="4144805"/>
          </a:xfrm>
        </p:spPr>
      </p:pic>
      <p:sp>
        <p:nvSpPr>
          <p:cNvPr id="3" name="TextBox 2"/>
          <p:cNvSpPr txBox="1"/>
          <p:nvPr/>
        </p:nvSpPr>
        <p:spPr>
          <a:xfrm>
            <a:off x="2886264" y="582784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50" y="5781675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5" y="5781675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248" y="5827841"/>
            <a:ext cx="43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75" y="582784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1775" y="5827841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4996" y="5827841"/>
            <a:ext cx="56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5775" y="5827841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97163" y="2105247"/>
            <a:ext cx="2902688" cy="4561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Пользуясь рисунком окружности с центром в начале координат, найдите углы и впишите соответствующие буквы в клеточки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35323" y="2254102"/>
            <a:ext cx="3744882" cy="30196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64465" y="5827841"/>
            <a:ext cx="6007395" cy="4154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64465" y="5809429"/>
            <a:ext cx="723014" cy="554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82339" y="5827839"/>
            <a:ext cx="723014" cy="554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45148" y="5827841"/>
            <a:ext cx="723014" cy="554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96661" y="5827841"/>
            <a:ext cx="723014" cy="554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21149" y="5827840"/>
            <a:ext cx="723014" cy="554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32372" y="5773071"/>
            <a:ext cx="723014" cy="554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97916" y="5781626"/>
            <a:ext cx="723014" cy="554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39543" y="5809428"/>
            <a:ext cx="723014" cy="554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1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отношения между тригонометрическими функциями одного аргумента (доказательства)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sin</a:t>
                </a:r>
                <a:r>
                  <a:rPr lang="en-US" baseline="30000" dirty="0" smtClean="0"/>
                  <a:t>2</a:t>
                </a:r>
                <a:r>
                  <a:rPr lang="el-GR" dirty="0" smtClean="0"/>
                  <a:t>α</a:t>
                </a:r>
                <a:r>
                  <a:rPr lang="en-US" dirty="0" smtClean="0"/>
                  <a:t>+cos</a:t>
                </a:r>
                <a:r>
                  <a:rPr lang="en-US" baseline="30000" dirty="0" smtClean="0"/>
                  <a:t>2</a:t>
                </a:r>
                <a:r>
                  <a:rPr lang="el-GR" dirty="0" smtClean="0"/>
                  <a:t>α</a:t>
                </a:r>
                <a:r>
                  <a:rPr lang="en-US" dirty="0" smtClean="0"/>
                  <a:t>=1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i="0" baseline="30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0" dirty="0">
                        <a:latin typeface="Cambria Math" panose="02040503050406030204" pitchFamily="18" charset="0"/>
                      </a:rPr>
                      <m:t>+1=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dirty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i="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15" t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0321" y="4008212"/>
                <a:ext cx="1672317" cy="688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1" y="4008212"/>
                <a:ext cx="1672317" cy="688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4527" y="4945905"/>
                <a:ext cx="2643904" cy="724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𝑐𝑡𝑔</m:t>
                          </m:r>
                        </m:fName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27" y="4945905"/>
                <a:ext cx="2643904" cy="724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0321" y="585305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dirty="0" err="1" smtClean="0"/>
              <a:t>g</a:t>
            </a:r>
            <a:r>
              <a:rPr lang="en-US" sz="2400" dirty="0" smtClean="0"/>
              <a:t> </a:t>
            </a:r>
            <a:r>
              <a:rPr lang="el-GR" sz="2400" dirty="0" smtClean="0"/>
              <a:t>α</a:t>
            </a:r>
            <a:r>
              <a:rPr lang="en-US" sz="2400" dirty="0" smtClean="0"/>
              <a:t> × </a:t>
            </a:r>
            <a:r>
              <a:rPr lang="en-US" sz="2400" dirty="0" err="1" smtClean="0"/>
              <a:t>ctg</a:t>
            </a:r>
            <a:r>
              <a:rPr lang="en-US" sz="2400" dirty="0" smtClean="0"/>
              <a:t> </a:t>
            </a:r>
            <a:r>
              <a:rPr lang="el-GR" sz="2400" dirty="0" smtClean="0"/>
              <a:t>α</a:t>
            </a:r>
            <a:r>
              <a:rPr lang="en-US" sz="2400" dirty="0" smtClean="0"/>
              <a:t> = 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4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264</TotalTime>
  <Words>387</Words>
  <Application>Microsoft Office PowerPoint</Application>
  <PresentationFormat>Произвольный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Берлин</vt:lpstr>
      <vt:lpstr>Презентация открытого урока по алгебре в 10 классе</vt:lpstr>
      <vt:lpstr>Презентация PowerPoint</vt:lpstr>
      <vt:lpstr>Презентация PowerPoint</vt:lpstr>
      <vt:lpstr>Цель урока:</vt:lpstr>
      <vt:lpstr>Проверка домашнего задания</vt:lpstr>
      <vt:lpstr>Фронтальный опрос</vt:lpstr>
      <vt:lpstr>Фронтальный опрос</vt:lpstr>
      <vt:lpstr>Фронтальный опрос</vt:lpstr>
      <vt:lpstr>Основные отношения между тригонометрическими функциями одного аргумента (доказательства)</vt:lpstr>
      <vt:lpstr>Решение упражнений</vt:lpstr>
      <vt:lpstr>Упражнения по учебнику</vt:lpstr>
      <vt:lpstr>Домашнее задание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відкритого уроку з алгебри</dc:title>
  <dc:creator>Пользователь</dc:creator>
  <cp:lastModifiedBy>olgal</cp:lastModifiedBy>
  <cp:revision>26</cp:revision>
  <dcterms:created xsi:type="dcterms:W3CDTF">2022-01-24T06:15:35Z</dcterms:created>
  <dcterms:modified xsi:type="dcterms:W3CDTF">2024-02-22T04:44:15Z</dcterms:modified>
</cp:coreProperties>
</file>