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71" r:id="rId2"/>
    <p:sldId id="272" r:id="rId3"/>
    <p:sldId id="257" r:id="rId4"/>
    <p:sldId id="277" r:id="rId5"/>
    <p:sldId id="269" r:id="rId6"/>
    <p:sldId id="275" r:id="rId7"/>
    <p:sldId id="266" r:id="rId8"/>
    <p:sldId id="263" r:id="rId9"/>
    <p:sldId id="273" r:id="rId10"/>
    <p:sldId id="276" r:id="rId11"/>
    <p:sldId id="270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7A752F-B78C-46F9-A956-3F9663BEF3F4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08D641-0E04-48F0-99CB-70863A30C2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3442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FE28A-2060-471E-9E1A-4EF82B2F5004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2870-933A-4EA3-86B1-5EAE0507BE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7598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FE28A-2060-471E-9E1A-4EF82B2F5004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2870-933A-4EA3-86B1-5EAE0507BE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902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FE28A-2060-471E-9E1A-4EF82B2F5004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2870-933A-4EA3-86B1-5EAE0507BE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28877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914400" y="152400"/>
            <a:ext cx="9160933" cy="16002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914400" y="1828800"/>
            <a:ext cx="5029200" cy="17526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46800" y="1828800"/>
            <a:ext cx="5029200" cy="17526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914400" y="3733800"/>
            <a:ext cx="5029200" cy="17526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46800" y="3733800"/>
            <a:ext cx="5029200" cy="17526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821EE4-545C-4AC5-9AC0-1E66573B048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92601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FE28A-2060-471E-9E1A-4EF82B2F5004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2870-933A-4EA3-86B1-5EAE0507BE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029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FE28A-2060-471E-9E1A-4EF82B2F5004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2870-933A-4EA3-86B1-5EAE0507BE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3995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FE28A-2060-471E-9E1A-4EF82B2F5004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2870-933A-4EA3-86B1-5EAE0507BE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6117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FE28A-2060-471E-9E1A-4EF82B2F5004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2870-933A-4EA3-86B1-5EAE0507BE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7411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FE28A-2060-471E-9E1A-4EF82B2F5004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2870-933A-4EA3-86B1-5EAE0507BE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602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FE28A-2060-471E-9E1A-4EF82B2F5004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2870-933A-4EA3-86B1-5EAE0507BE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9958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FE28A-2060-471E-9E1A-4EF82B2F5004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2870-933A-4EA3-86B1-5EAE0507BE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0327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FE28A-2060-471E-9E1A-4EF82B2F5004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2870-933A-4EA3-86B1-5EAE0507BE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4548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FE28A-2060-471E-9E1A-4EF82B2F5004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A12870-933A-4EA3-86B1-5EAE0507BE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01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learningapps.org/watch?v=pg7kf5mk323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altLang="ru-RU" b="1" i="1" dirty="0">
                <a:solidFill>
                  <a:srgbClr val="0000FF"/>
                </a:solidFill>
              </a:rPr>
            </a:br>
            <a:r>
              <a:rPr lang="ru-RU" altLang="ru-RU" b="1" i="1" dirty="0">
                <a:solidFill>
                  <a:srgbClr val="0000FF"/>
                </a:solidFill>
              </a:rPr>
              <a:t>Исследовать – значит научиться самостоятельно узнавать новое. </a:t>
            </a:r>
            <a:br>
              <a:rPr lang="ru-RU" altLang="ru-RU" b="1" i="1" dirty="0">
                <a:solidFill>
                  <a:srgbClr val="0000FF"/>
                </a:solidFill>
              </a:rPr>
            </a:b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1" y="1822193"/>
            <a:ext cx="4343400" cy="4343400"/>
          </a:xfrm>
          <a:prstGeom prst="rect">
            <a:avLst/>
          </a:prstGeom>
        </p:spPr>
      </p:pic>
      <p:sp>
        <p:nvSpPr>
          <p:cNvPr id="11" name="Объект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64740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6594" t="36556" r="19742" b="27253"/>
          <a:stretch/>
        </p:blipFill>
        <p:spPr>
          <a:xfrm>
            <a:off x="137151" y="1027906"/>
            <a:ext cx="11702866" cy="4280694"/>
          </a:xfrm>
          <a:prstGeom prst="rect">
            <a:avLst/>
          </a:prstGeom>
        </p:spPr>
      </p:pic>
      <p:pic>
        <p:nvPicPr>
          <p:cNvPr id="5" name="Петро Сказків - Невероятная игра на цимбалах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75900" y="3505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63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2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3789"/>
          </a:xfrm>
        </p:spPr>
        <p:txBody>
          <a:bodyPr>
            <a:noAutofit/>
          </a:bodyPr>
          <a:lstStyle/>
          <a:p>
            <a:pPr lvl="8" algn="ctr" rtl="0">
              <a:lnSpc>
                <a:spcPct val="90000"/>
              </a:lnSpc>
              <a:spcBef>
                <a:spcPct val="0"/>
              </a:spcBef>
            </a:pPr>
            <a:r>
              <a:rPr lang="ru-RU" sz="3200" b="1" dirty="0">
                <a:solidFill>
                  <a:srgbClr val="0070C0"/>
                </a:solidFill>
              </a:rPr>
              <a:t>Спасибо за помощь в открытии нового знания.</a:t>
            </a:r>
            <a:br>
              <a:rPr lang="ru-RU" b="1" dirty="0">
                <a:solidFill>
                  <a:srgbClr val="0070C0"/>
                </a:solidFill>
              </a:rPr>
            </a:b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4" name="49A64F95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2114" y="928914"/>
            <a:ext cx="9855200" cy="5505727"/>
          </a:xfrm>
        </p:spPr>
      </p:pic>
    </p:spTree>
    <p:extLst>
      <p:ext uri="{BB962C8B-B14F-4D97-AF65-F5344CB8AC3E}">
        <p14:creationId xmlns:p14="http://schemas.microsoft.com/office/powerpoint/2010/main" val="892912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45455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shareslide.ru/img/thumbs/0d277222c657b2e4c1695ea5713813ad-800x.jpg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36" t="3962" r="5874" b="52028"/>
          <a:stretch/>
        </p:blipFill>
        <p:spPr bwMode="auto">
          <a:xfrm>
            <a:off x="7848600" y="177800"/>
            <a:ext cx="3759200" cy="24239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7437" r="15910"/>
          <a:stretch/>
        </p:blipFill>
        <p:spPr>
          <a:xfrm rot="16200000">
            <a:off x="3946503" y="466700"/>
            <a:ext cx="3592027" cy="845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5281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70C0"/>
                </a:solidFill>
              </a:rPr>
              <a:t>Цель урока: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000" b="1" i="1" dirty="0"/>
              <a:t>Узнать правильное написание ы или и после ц в окончаниях слов-названий предметов.</a:t>
            </a:r>
          </a:p>
          <a:p>
            <a:pPr marL="0" indent="0">
              <a:buNone/>
            </a:pPr>
            <a:r>
              <a:rPr lang="ru-RU" sz="4000" b="1" i="1" dirty="0">
                <a:solidFill>
                  <a:srgbClr val="0070C0"/>
                </a:solidFill>
              </a:rPr>
              <a:t>Тема:</a:t>
            </a:r>
          </a:p>
          <a:p>
            <a:pPr marL="0" indent="0">
              <a:buNone/>
            </a:pPr>
            <a:r>
              <a:rPr lang="ru-RU" sz="4000" b="1" i="1" dirty="0"/>
              <a:t>Написание ы после ц в окончаниях слов-названий предметов. 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5632820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7924800" y="4851399"/>
            <a:ext cx="355600" cy="52228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7658100" y="4127500"/>
            <a:ext cx="355600" cy="431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280400" y="2654299"/>
            <a:ext cx="342900" cy="52228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Написание ы и </a:t>
            </a:r>
            <a:r>
              <a:rPr lang="ru-RU" b="1" dirty="0" err="1">
                <a:solidFill>
                  <a:srgbClr val="0070C0"/>
                </a:solidFill>
              </a:rPr>
              <a:t>и</a:t>
            </a:r>
            <a:r>
              <a:rPr lang="ru-RU" b="1" dirty="0">
                <a:solidFill>
                  <a:srgbClr val="0070C0"/>
                </a:solidFill>
              </a:rPr>
              <a:t> после ц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5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</a:t>
            </a:r>
            <a:r>
              <a:rPr lang="ru-RU" sz="5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ы</a:t>
            </a:r>
            <a:r>
              <a:rPr lang="ru-RU" sz="5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ган,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5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ц</a:t>
            </a:r>
            <a:r>
              <a:rPr lang="ru-RU" sz="5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ы</a:t>
            </a:r>
            <a:r>
              <a:rPr lang="ru-RU" sz="5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кнуть,</a:t>
            </a:r>
            <a:r>
              <a:rPr lang="ru-RU" sz="5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5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</a:t>
            </a:r>
            <a:r>
              <a:rPr lang="ru-RU" sz="5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ru-RU" sz="5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ферблат,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5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ц</a:t>
            </a:r>
            <a:r>
              <a:rPr lang="ru-RU" sz="5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ru-RU" sz="5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фра.</a:t>
            </a:r>
            <a:endParaRPr lang="ru-RU" sz="4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7658100" y="3416300"/>
            <a:ext cx="355600" cy="4191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ru-RU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Скворц</a:t>
            </a:r>
            <a:r>
              <a:rPr lang="ru-RU" sz="4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ы,</a:t>
            </a:r>
          </a:p>
          <a:p>
            <a:r>
              <a:rPr lang="ru-RU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улиц</a:t>
            </a:r>
            <a:r>
              <a:rPr lang="ru-RU" sz="4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ы,</a:t>
            </a:r>
            <a:r>
              <a:rPr lang="ru-RU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ru-RU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певц</a:t>
            </a:r>
            <a:r>
              <a:rPr lang="ru-RU" sz="4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ы</a:t>
            </a:r>
            <a:r>
              <a:rPr lang="ru-RU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</a:p>
          <a:p>
            <a:r>
              <a:rPr lang="ru-RU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пловцы.</a:t>
            </a:r>
            <a:endParaRPr lang="ru-RU" sz="4400" dirty="0"/>
          </a:p>
        </p:txBody>
      </p:sp>
      <p:sp>
        <p:nvSpPr>
          <p:cNvPr id="9" name="Дуга 8"/>
          <p:cNvSpPr/>
          <p:nvPr/>
        </p:nvSpPr>
        <p:spPr>
          <a:xfrm>
            <a:off x="2209800" y="1854200"/>
            <a:ext cx="1168400" cy="393700"/>
          </a:xfrm>
          <a:prstGeom prst="arc">
            <a:avLst>
              <a:gd name="adj1" fmla="val 10685451"/>
              <a:gd name="adj2" fmla="val 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8509000" y="1854200"/>
            <a:ext cx="520700" cy="50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118627">
            <a:off x="1736515" y="2195004"/>
            <a:ext cx="1118695" cy="111869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300" y="3646684"/>
            <a:ext cx="799826" cy="154281"/>
          </a:xfrm>
          <a:prstGeom prst="rect">
            <a:avLst/>
          </a:prstGeom>
          <a:ln>
            <a:noFill/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2230" y="4375639"/>
            <a:ext cx="2382070" cy="46771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6424" y="5373686"/>
            <a:ext cx="1335140" cy="26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0914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65" name="Rectangle 29"/>
          <p:cNvSpPr>
            <a:spLocks noChangeArrowheads="1"/>
          </p:cNvSpPr>
          <p:nvPr/>
        </p:nvSpPr>
        <p:spPr bwMode="auto">
          <a:xfrm>
            <a:off x="4764088" y="4310063"/>
            <a:ext cx="2664620" cy="245903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endParaRPr lang="ru-RU" sz="2800" b="1" dirty="0">
              <a:solidFill>
                <a:schemeClr val="tx1"/>
              </a:solidFill>
            </a:endParaRPr>
          </a:p>
          <a:p>
            <a:pPr algn="ctr"/>
            <a:r>
              <a:rPr lang="ru-RU" sz="4400" b="1" dirty="0">
                <a:solidFill>
                  <a:schemeClr val="tx1"/>
                </a:solidFill>
              </a:rPr>
              <a:t>Пишу </a:t>
            </a:r>
          </a:p>
          <a:p>
            <a:pPr algn="ctr"/>
            <a:r>
              <a:rPr lang="ru-RU" sz="9600" b="1" dirty="0">
                <a:solidFill>
                  <a:srgbClr val="FF0000"/>
                </a:solidFill>
              </a:rPr>
              <a:t>И</a:t>
            </a:r>
            <a:endParaRPr lang="ru-RU" sz="9600" b="1" dirty="0">
              <a:solidFill>
                <a:schemeClr val="accent2"/>
              </a:solidFill>
            </a:endParaRPr>
          </a:p>
        </p:txBody>
      </p:sp>
      <p:sp>
        <p:nvSpPr>
          <p:cNvPr id="116763" name="Rectangle 27"/>
          <p:cNvSpPr>
            <a:spLocks noChangeArrowheads="1"/>
          </p:cNvSpPr>
          <p:nvPr/>
        </p:nvSpPr>
        <p:spPr bwMode="auto">
          <a:xfrm>
            <a:off x="215900" y="4365626"/>
            <a:ext cx="3797300" cy="2387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lnSpc>
                <a:spcPct val="80000"/>
              </a:lnSpc>
            </a:pPr>
            <a:r>
              <a:rPr lang="ru-RU" sz="6000" b="1" dirty="0">
                <a:solidFill>
                  <a:schemeClr val="tx1"/>
                </a:solidFill>
              </a:rPr>
              <a:t>Пишу</a:t>
            </a:r>
          </a:p>
          <a:p>
            <a:pPr algn="ctr">
              <a:lnSpc>
                <a:spcPct val="80000"/>
              </a:lnSpc>
            </a:pPr>
            <a:r>
              <a:rPr lang="ru-RU" sz="8800" b="1" dirty="0">
                <a:solidFill>
                  <a:srgbClr val="008000"/>
                </a:solidFill>
              </a:rPr>
              <a:t> </a:t>
            </a:r>
            <a:r>
              <a:rPr lang="ru-RU" sz="8800" b="1" dirty="0">
                <a:solidFill>
                  <a:srgbClr val="FF0000"/>
                </a:solidFill>
              </a:rPr>
              <a:t>Ы</a:t>
            </a:r>
            <a:endParaRPr lang="ru-RU" sz="6000" b="1" dirty="0">
              <a:solidFill>
                <a:srgbClr val="008000"/>
              </a:solidFill>
            </a:endParaRPr>
          </a:p>
        </p:txBody>
      </p:sp>
      <p:sp>
        <p:nvSpPr>
          <p:cNvPr id="116740" name="WordArt 4"/>
          <p:cNvSpPr>
            <a:spLocks noChangeArrowheads="1" noChangeShapeType="1" noTextEdit="1"/>
          </p:cNvSpPr>
          <p:nvPr/>
        </p:nvSpPr>
        <p:spPr bwMode="auto">
          <a:xfrm>
            <a:off x="3287713" y="620714"/>
            <a:ext cx="5905500" cy="720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000" b="1" i="1" kern="10" dirty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Образец рассуждения</a:t>
            </a:r>
          </a:p>
        </p:txBody>
      </p:sp>
      <p:sp>
        <p:nvSpPr>
          <p:cNvPr id="116742" name="WordArt 6"/>
          <p:cNvSpPr>
            <a:spLocks noChangeArrowheads="1" noChangeShapeType="1" noTextEdit="1"/>
          </p:cNvSpPr>
          <p:nvPr/>
        </p:nvSpPr>
        <p:spPr bwMode="auto">
          <a:xfrm>
            <a:off x="4230688" y="1444626"/>
            <a:ext cx="5124450" cy="431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800" b="1" kern="1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1. Смотрю, какая часть слова.</a:t>
            </a:r>
          </a:p>
        </p:txBody>
      </p:sp>
      <p:sp>
        <p:nvSpPr>
          <p:cNvPr id="116744" name="Line 8"/>
          <p:cNvSpPr>
            <a:spLocks noChangeShapeType="1"/>
          </p:cNvSpPr>
          <p:nvPr/>
        </p:nvSpPr>
        <p:spPr bwMode="auto">
          <a:xfrm flipH="1">
            <a:off x="4440238" y="1989138"/>
            <a:ext cx="647700" cy="360362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anchor="ctr"/>
          <a:lstStyle/>
          <a:p>
            <a:endParaRPr lang="ru-RU"/>
          </a:p>
        </p:txBody>
      </p:sp>
      <p:sp>
        <p:nvSpPr>
          <p:cNvPr id="116746" name="Line 10"/>
          <p:cNvSpPr>
            <a:spLocks noChangeShapeType="1"/>
          </p:cNvSpPr>
          <p:nvPr/>
        </p:nvSpPr>
        <p:spPr bwMode="auto">
          <a:xfrm>
            <a:off x="8780463" y="2033193"/>
            <a:ext cx="574675" cy="360362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anchor="ctr"/>
          <a:lstStyle/>
          <a:p>
            <a:endParaRPr lang="ru-RU"/>
          </a:p>
        </p:txBody>
      </p:sp>
      <p:sp>
        <p:nvSpPr>
          <p:cNvPr id="116753" name="Arc 17"/>
          <p:cNvSpPr>
            <a:spLocks/>
          </p:cNvSpPr>
          <p:nvPr/>
        </p:nvSpPr>
        <p:spPr bwMode="auto">
          <a:xfrm rot="10906711" flipV="1">
            <a:off x="2855913" y="2276475"/>
            <a:ext cx="1441450" cy="266700"/>
          </a:xfrm>
          <a:custGeom>
            <a:avLst/>
            <a:gdLst>
              <a:gd name="G0" fmla="+- 21199 0 0"/>
              <a:gd name="G1" fmla="+- 21600 0 0"/>
              <a:gd name="G2" fmla="+- 21600 0 0"/>
              <a:gd name="T0" fmla="*/ 0 w 42799"/>
              <a:gd name="T1" fmla="*/ 17457 h 21600"/>
              <a:gd name="T2" fmla="*/ 42799 w 42799"/>
              <a:gd name="T3" fmla="*/ 21600 h 21600"/>
              <a:gd name="T4" fmla="*/ 21199 w 42799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2799" h="21600" fill="none" extrusionOk="0">
                <a:moveTo>
                  <a:pt x="0" y="17457"/>
                </a:moveTo>
                <a:cubicBezTo>
                  <a:pt x="1981" y="7316"/>
                  <a:pt x="10866" y="-1"/>
                  <a:pt x="21199" y="0"/>
                </a:cubicBezTo>
                <a:cubicBezTo>
                  <a:pt x="33128" y="0"/>
                  <a:pt x="42799" y="9670"/>
                  <a:pt x="42799" y="21600"/>
                </a:cubicBezTo>
              </a:path>
              <a:path w="42799" h="21600" stroke="0" extrusionOk="0">
                <a:moveTo>
                  <a:pt x="0" y="17457"/>
                </a:moveTo>
                <a:cubicBezTo>
                  <a:pt x="1981" y="7316"/>
                  <a:pt x="10866" y="-1"/>
                  <a:pt x="21199" y="0"/>
                </a:cubicBezTo>
                <a:cubicBezTo>
                  <a:pt x="33128" y="0"/>
                  <a:pt x="42799" y="9670"/>
                  <a:pt x="42799" y="21600"/>
                </a:cubicBezTo>
                <a:lnTo>
                  <a:pt x="21199" y="21600"/>
                </a:lnTo>
                <a:close/>
              </a:path>
            </a:pathLst>
          </a:custGeom>
          <a:noFill/>
          <a:ln w="57150">
            <a:solidFill>
              <a:srgbClr val="008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16755" name="WordArt 19"/>
          <p:cNvSpPr>
            <a:spLocks noChangeArrowheads="1" noChangeShapeType="1" noTextEdit="1"/>
          </p:cNvSpPr>
          <p:nvPr/>
        </p:nvSpPr>
        <p:spPr bwMode="auto">
          <a:xfrm>
            <a:off x="1774826" y="2708276"/>
            <a:ext cx="3960813" cy="936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b="1" kern="1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2. Смотрю, требует ли слово</a:t>
            </a:r>
          </a:p>
          <a:p>
            <a:pPr algn="ctr"/>
            <a:r>
              <a:rPr lang="ru-RU" b="1" kern="1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 запоминания. </a:t>
            </a:r>
          </a:p>
          <a:p>
            <a:pPr algn="ctr"/>
            <a:endParaRPr lang="ru-RU" b="1" i="1" kern="10" dirty="0">
              <a:ln w="9525">
                <a:solidFill>
                  <a:srgbClr val="00CCFF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16756" name="Line 20"/>
          <p:cNvSpPr>
            <a:spLocks noChangeShapeType="1"/>
          </p:cNvSpPr>
          <p:nvPr/>
        </p:nvSpPr>
        <p:spPr bwMode="auto">
          <a:xfrm flipH="1">
            <a:off x="2495551" y="3429001"/>
            <a:ext cx="576263" cy="50482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anchor="ctr"/>
          <a:lstStyle/>
          <a:p>
            <a:endParaRPr lang="ru-RU"/>
          </a:p>
        </p:txBody>
      </p:sp>
      <p:sp>
        <p:nvSpPr>
          <p:cNvPr id="116757" name="Line 21"/>
          <p:cNvSpPr>
            <a:spLocks noChangeShapeType="1"/>
          </p:cNvSpPr>
          <p:nvPr/>
        </p:nvSpPr>
        <p:spPr bwMode="auto">
          <a:xfrm>
            <a:off x="4367214" y="3429002"/>
            <a:ext cx="865186" cy="358696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anchor="ctr"/>
          <a:lstStyle/>
          <a:p>
            <a:endParaRPr lang="ru-RU"/>
          </a:p>
        </p:txBody>
      </p:sp>
      <p:sp>
        <p:nvSpPr>
          <p:cNvPr id="116758" name="WordArt 22"/>
          <p:cNvSpPr>
            <a:spLocks noChangeArrowheads="1" noChangeShapeType="1" noTextEdit="1"/>
          </p:cNvSpPr>
          <p:nvPr/>
        </p:nvSpPr>
        <p:spPr bwMode="auto">
          <a:xfrm>
            <a:off x="1905000" y="3940174"/>
            <a:ext cx="4381499" cy="26352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000" b="1" i="1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ДА</a:t>
            </a:r>
            <a:r>
              <a:rPr lang="ru-RU" sz="2000" b="1" i="1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            </a:t>
            </a:r>
            <a:r>
              <a:rPr lang="ru-RU" sz="2000" b="1" i="1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                 </a:t>
            </a:r>
            <a:r>
              <a:rPr lang="ru-RU" sz="2000" b="1" i="1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НЕТ</a:t>
            </a:r>
          </a:p>
        </p:txBody>
      </p:sp>
      <p:sp>
        <p:nvSpPr>
          <p:cNvPr id="116774" name="Text Box 38"/>
          <p:cNvSpPr txBox="1">
            <a:spLocks noChangeArrowheads="1"/>
          </p:cNvSpPr>
          <p:nvPr/>
        </p:nvSpPr>
        <p:spPr bwMode="auto">
          <a:xfrm>
            <a:off x="8596313" y="4816476"/>
            <a:ext cx="184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25" name="Line 34"/>
          <p:cNvSpPr>
            <a:spLocks noChangeShapeType="1"/>
          </p:cNvSpPr>
          <p:nvPr/>
        </p:nvSpPr>
        <p:spPr bwMode="auto">
          <a:xfrm flipH="1">
            <a:off x="10108405" y="3070224"/>
            <a:ext cx="4763" cy="622698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anchor="ctr"/>
          <a:lstStyle/>
          <a:p>
            <a:endParaRPr lang="ru-RU"/>
          </a:p>
        </p:txBody>
      </p:sp>
      <p:sp>
        <p:nvSpPr>
          <p:cNvPr id="26" name="Rectangle 41"/>
          <p:cNvSpPr>
            <a:spLocks noChangeArrowheads="1"/>
          </p:cNvSpPr>
          <p:nvPr/>
        </p:nvSpPr>
        <p:spPr bwMode="auto">
          <a:xfrm>
            <a:off x="8596313" y="3878065"/>
            <a:ext cx="3171825" cy="224353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Пишу</a:t>
            </a:r>
          </a:p>
          <a:p>
            <a:pPr algn="ctr"/>
            <a:r>
              <a:rPr lang="ru-RU" sz="6600" dirty="0"/>
              <a:t> ?</a:t>
            </a:r>
            <a:endParaRPr lang="ru-RU" sz="6600" b="1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9680" y="2400301"/>
            <a:ext cx="585267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787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5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65" name="Rectangle 29"/>
          <p:cNvSpPr>
            <a:spLocks noChangeArrowheads="1"/>
          </p:cNvSpPr>
          <p:nvPr/>
        </p:nvSpPr>
        <p:spPr bwMode="auto">
          <a:xfrm>
            <a:off x="4764088" y="4310063"/>
            <a:ext cx="2664620" cy="245903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endParaRPr lang="ru-RU" sz="2800" b="1" dirty="0">
              <a:solidFill>
                <a:schemeClr val="tx1"/>
              </a:solidFill>
            </a:endParaRPr>
          </a:p>
          <a:p>
            <a:pPr algn="ctr"/>
            <a:r>
              <a:rPr lang="ru-RU" sz="2800" b="1" dirty="0">
                <a:solidFill>
                  <a:schemeClr val="tx1"/>
                </a:solidFill>
              </a:rPr>
              <a:t>Пишу </a:t>
            </a:r>
          </a:p>
          <a:p>
            <a:pPr algn="ctr"/>
            <a:r>
              <a:rPr lang="ru-RU" sz="6600" b="1" dirty="0">
                <a:solidFill>
                  <a:srgbClr val="FF0000"/>
                </a:solidFill>
              </a:rPr>
              <a:t>И</a:t>
            </a:r>
            <a:endParaRPr lang="ru-RU" sz="6600" b="1" dirty="0">
              <a:solidFill>
                <a:schemeClr val="accent2"/>
              </a:solidFill>
            </a:endParaRPr>
          </a:p>
          <a:p>
            <a:pPr algn="ctr"/>
            <a:r>
              <a:rPr lang="ru-RU" sz="2400" b="1" dirty="0">
                <a:solidFill>
                  <a:schemeClr val="tx1"/>
                </a:solidFill>
              </a:rPr>
              <a:t>Ц</a:t>
            </a:r>
            <a:r>
              <a:rPr lang="ru-RU" sz="2400" b="1" dirty="0">
                <a:solidFill>
                  <a:srgbClr val="FF0000"/>
                </a:solidFill>
              </a:rPr>
              <a:t>и</a:t>
            </a:r>
            <a:r>
              <a:rPr lang="ru-RU" sz="2400" b="1" dirty="0">
                <a:solidFill>
                  <a:schemeClr val="tx1"/>
                </a:solidFill>
              </a:rPr>
              <a:t>ферблат,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</a:rPr>
              <a:t>Ц</a:t>
            </a:r>
            <a:r>
              <a:rPr lang="ru-RU" sz="2400" b="1" dirty="0">
                <a:solidFill>
                  <a:srgbClr val="FF0000"/>
                </a:solidFill>
              </a:rPr>
              <a:t>и</a:t>
            </a:r>
            <a:r>
              <a:rPr lang="ru-RU" sz="2400" b="1" dirty="0">
                <a:solidFill>
                  <a:schemeClr val="tx1"/>
                </a:solidFill>
              </a:rPr>
              <a:t>фра, ц</a:t>
            </a:r>
            <a:r>
              <a:rPr lang="ru-RU" sz="2400" b="1" dirty="0">
                <a:solidFill>
                  <a:srgbClr val="FF0000"/>
                </a:solidFill>
              </a:rPr>
              <a:t>и</a:t>
            </a:r>
            <a:r>
              <a:rPr lang="ru-RU" sz="2400" b="1" dirty="0">
                <a:solidFill>
                  <a:schemeClr val="tx1"/>
                </a:solidFill>
              </a:rPr>
              <a:t>ркуль</a:t>
            </a:r>
            <a:r>
              <a:rPr lang="ru-RU" sz="2000" b="1" dirty="0">
                <a:solidFill>
                  <a:schemeClr val="tx1"/>
                </a:solidFill>
              </a:rPr>
              <a:t>.</a:t>
            </a:r>
            <a:br>
              <a:rPr lang="ru-RU" sz="2000" b="1" dirty="0">
                <a:solidFill>
                  <a:srgbClr val="008000"/>
                </a:solidFill>
              </a:rPr>
            </a:br>
            <a:endParaRPr lang="ru-RU" sz="2000" b="1" dirty="0">
              <a:solidFill>
                <a:srgbClr val="008000"/>
              </a:solidFill>
            </a:endParaRPr>
          </a:p>
        </p:txBody>
      </p:sp>
      <p:sp>
        <p:nvSpPr>
          <p:cNvPr id="116763" name="Rectangle 27"/>
          <p:cNvSpPr>
            <a:spLocks noChangeArrowheads="1"/>
          </p:cNvSpPr>
          <p:nvPr/>
        </p:nvSpPr>
        <p:spPr bwMode="auto">
          <a:xfrm>
            <a:off x="215900" y="4365626"/>
            <a:ext cx="3797300" cy="2387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lnSpc>
                <a:spcPct val="80000"/>
              </a:lnSpc>
            </a:pPr>
            <a:r>
              <a:rPr lang="ru-RU" sz="2400" b="1" dirty="0">
                <a:solidFill>
                  <a:schemeClr val="tx1"/>
                </a:solidFill>
              </a:rPr>
              <a:t>Пишу</a:t>
            </a:r>
          </a:p>
          <a:p>
            <a:pPr algn="ctr">
              <a:lnSpc>
                <a:spcPct val="80000"/>
              </a:lnSpc>
            </a:pPr>
            <a:r>
              <a:rPr lang="ru-RU" sz="4400" b="1" dirty="0">
                <a:solidFill>
                  <a:srgbClr val="008000"/>
                </a:solidFill>
              </a:rPr>
              <a:t> </a:t>
            </a:r>
            <a:r>
              <a:rPr lang="ru-RU" sz="8800" b="1" dirty="0">
                <a:solidFill>
                  <a:srgbClr val="FF0000"/>
                </a:solidFill>
              </a:rPr>
              <a:t>Ы</a:t>
            </a:r>
            <a:r>
              <a:rPr lang="ru-RU" sz="6600" b="1" dirty="0">
                <a:solidFill>
                  <a:srgbClr val="008000"/>
                </a:solidFill>
              </a:rPr>
              <a:t> </a:t>
            </a:r>
          </a:p>
          <a:p>
            <a:pPr algn="ctr">
              <a:lnSpc>
                <a:spcPct val="80000"/>
              </a:lnSpc>
            </a:pPr>
            <a:r>
              <a:rPr lang="ru-RU" sz="2400" b="1" dirty="0">
                <a:solidFill>
                  <a:schemeClr val="tx1"/>
                </a:solidFill>
              </a:rPr>
              <a:t>Цыпленок, ц</a:t>
            </a:r>
            <a:r>
              <a:rPr lang="ru-RU" sz="2400" b="1" dirty="0">
                <a:solidFill>
                  <a:srgbClr val="FF0000"/>
                </a:solidFill>
              </a:rPr>
              <a:t>ы</a:t>
            </a:r>
            <a:r>
              <a:rPr lang="ru-RU" sz="2400" b="1" dirty="0">
                <a:solidFill>
                  <a:schemeClr val="tx1"/>
                </a:solidFill>
              </a:rPr>
              <a:t>ган, ц</a:t>
            </a:r>
            <a:r>
              <a:rPr lang="ru-RU" sz="2400" b="1" dirty="0">
                <a:solidFill>
                  <a:srgbClr val="FF0000"/>
                </a:solidFill>
              </a:rPr>
              <a:t>ы</a:t>
            </a:r>
            <a:r>
              <a:rPr lang="ru-RU" sz="2400" b="1" dirty="0">
                <a:solidFill>
                  <a:schemeClr val="tx1"/>
                </a:solidFill>
              </a:rPr>
              <a:t>почки,</a:t>
            </a:r>
            <a:r>
              <a:rPr lang="ru-RU" sz="2400" b="1" dirty="0">
                <a:solidFill>
                  <a:srgbClr val="008000"/>
                </a:solidFill>
              </a:rPr>
              <a:t> </a:t>
            </a:r>
          </a:p>
          <a:p>
            <a:pPr algn="ctr">
              <a:lnSpc>
                <a:spcPct val="80000"/>
              </a:lnSpc>
            </a:pPr>
            <a:r>
              <a:rPr lang="ru-RU" sz="2400" b="1" dirty="0" err="1">
                <a:solidFill>
                  <a:schemeClr val="tx1"/>
                </a:solidFill>
              </a:rPr>
              <a:t>цыкнуть,ц</a:t>
            </a:r>
            <a:r>
              <a:rPr lang="ru-RU" sz="2400" b="1" dirty="0" err="1">
                <a:solidFill>
                  <a:srgbClr val="FF0000"/>
                </a:solidFill>
              </a:rPr>
              <a:t>ы</a:t>
            </a:r>
            <a:r>
              <a:rPr lang="ru-RU" sz="2400" b="1" dirty="0" err="1">
                <a:solidFill>
                  <a:schemeClr val="tx1"/>
                </a:solidFill>
              </a:rPr>
              <a:t>ц</a:t>
            </a:r>
            <a:r>
              <a:rPr lang="ru-RU" sz="2400" b="1" dirty="0">
                <a:solidFill>
                  <a:schemeClr val="tx1"/>
                </a:solidFill>
              </a:rPr>
              <a:t>.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16740" name="WordArt 4"/>
          <p:cNvSpPr>
            <a:spLocks noChangeArrowheads="1" noChangeShapeType="1" noTextEdit="1"/>
          </p:cNvSpPr>
          <p:nvPr/>
        </p:nvSpPr>
        <p:spPr bwMode="auto">
          <a:xfrm>
            <a:off x="3287713" y="620714"/>
            <a:ext cx="5905500" cy="720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000" b="1" i="1" kern="10" dirty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Образец рассуждения</a:t>
            </a:r>
          </a:p>
        </p:txBody>
      </p:sp>
      <p:sp>
        <p:nvSpPr>
          <p:cNvPr id="116742" name="WordArt 6"/>
          <p:cNvSpPr>
            <a:spLocks noChangeArrowheads="1" noChangeShapeType="1" noTextEdit="1"/>
          </p:cNvSpPr>
          <p:nvPr/>
        </p:nvSpPr>
        <p:spPr bwMode="auto">
          <a:xfrm>
            <a:off x="4230688" y="1444626"/>
            <a:ext cx="5124450" cy="431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800" b="1" kern="1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1. Смотрю, какая часть слова.</a:t>
            </a:r>
          </a:p>
        </p:txBody>
      </p:sp>
      <p:sp>
        <p:nvSpPr>
          <p:cNvPr id="116744" name="Line 8"/>
          <p:cNvSpPr>
            <a:spLocks noChangeShapeType="1"/>
          </p:cNvSpPr>
          <p:nvPr/>
        </p:nvSpPr>
        <p:spPr bwMode="auto">
          <a:xfrm flipH="1">
            <a:off x="4440238" y="1989138"/>
            <a:ext cx="647700" cy="360362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anchor="ctr"/>
          <a:lstStyle/>
          <a:p>
            <a:endParaRPr lang="ru-RU"/>
          </a:p>
        </p:txBody>
      </p:sp>
      <p:sp>
        <p:nvSpPr>
          <p:cNvPr id="116746" name="Line 10"/>
          <p:cNvSpPr>
            <a:spLocks noChangeShapeType="1"/>
          </p:cNvSpPr>
          <p:nvPr/>
        </p:nvSpPr>
        <p:spPr bwMode="auto">
          <a:xfrm>
            <a:off x="8780463" y="2033193"/>
            <a:ext cx="574675" cy="360362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anchor="ctr"/>
          <a:lstStyle/>
          <a:p>
            <a:endParaRPr lang="ru-RU"/>
          </a:p>
        </p:txBody>
      </p:sp>
      <p:sp>
        <p:nvSpPr>
          <p:cNvPr id="116753" name="Arc 17"/>
          <p:cNvSpPr>
            <a:spLocks/>
          </p:cNvSpPr>
          <p:nvPr/>
        </p:nvSpPr>
        <p:spPr bwMode="auto">
          <a:xfrm rot="10906711" flipV="1">
            <a:off x="2855913" y="2276475"/>
            <a:ext cx="1441450" cy="266700"/>
          </a:xfrm>
          <a:custGeom>
            <a:avLst/>
            <a:gdLst>
              <a:gd name="G0" fmla="+- 21199 0 0"/>
              <a:gd name="G1" fmla="+- 21600 0 0"/>
              <a:gd name="G2" fmla="+- 21600 0 0"/>
              <a:gd name="T0" fmla="*/ 0 w 42799"/>
              <a:gd name="T1" fmla="*/ 17457 h 21600"/>
              <a:gd name="T2" fmla="*/ 42799 w 42799"/>
              <a:gd name="T3" fmla="*/ 21600 h 21600"/>
              <a:gd name="T4" fmla="*/ 21199 w 42799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2799" h="21600" fill="none" extrusionOk="0">
                <a:moveTo>
                  <a:pt x="0" y="17457"/>
                </a:moveTo>
                <a:cubicBezTo>
                  <a:pt x="1981" y="7316"/>
                  <a:pt x="10866" y="-1"/>
                  <a:pt x="21199" y="0"/>
                </a:cubicBezTo>
                <a:cubicBezTo>
                  <a:pt x="33128" y="0"/>
                  <a:pt x="42799" y="9670"/>
                  <a:pt x="42799" y="21600"/>
                </a:cubicBezTo>
              </a:path>
              <a:path w="42799" h="21600" stroke="0" extrusionOk="0">
                <a:moveTo>
                  <a:pt x="0" y="17457"/>
                </a:moveTo>
                <a:cubicBezTo>
                  <a:pt x="1981" y="7316"/>
                  <a:pt x="10866" y="-1"/>
                  <a:pt x="21199" y="0"/>
                </a:cubicBezTo>
                <a:cubicBezTo>
                  <a:pt x="33128" y="0"/>
                  <a:pt x="42799" y="9670"/>
                  <a:pt x="42799" y="21600"/>
                </a:cubicBezTo>
                <a:lnTo>
                  <a:pt x="21199" y="21600"/>
                </a:lnTo>
                <a:close/>
              </a:path>
            </a:pathLst>
          </a:custGeom>
          <a:noFill/>
          <a:ln w="57150">
            <a:solidFill>
              <a:srgbClr val="008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16755" name="WordArt 19"/>
          <p:cNvSpPr>
            <a:spLocks noChangeArrowheads="1" noChangeShapeType="1" noTextEdit="1"/>
          </p:cNvSpPr>
          <p:nvPr/>
        </p:nvSpPr>
        <p:spPr bwMode="auto">
          <a:xfrm>
            <a:off x="1774826" y="2708276"/>
            <a:ext cx="3960813" cy="936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b="1" kern="1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2. Смотрю, требует ли слово</a:t>
            </a:r>
          </a:p>
          <a:p>
            <a:pPr algn="ctr"/>
            <a:r>
              <a:rPr lang="ru-RU" b="1" kern="1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 запоминания. </a:t>
            </a:r>
          </a:p>
          <a:p>
            <a:pPr algn="ctr"/>
            <a:endParaRPr lang="ru-RU" b="1" i="1" kern="10" dirty="0">
              <a:ln w="9525">
                <a:solidFill>
                  <a:srgbClr val="00CCFF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16756" name="Line 20"/>
          <p:cNvSpPr>
            <a:spLocks noChangeShapeType="1"/>
          </p:cNvSpPr>
          <p:nvPr/>
        </p:nvSpPr>
        <p:spPr bwMode="auto">
          <a:xfrm flipH="1">
            <a:off x="2495551" y="3429001"/>
            <a:ext cx="576263" cy="50482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anchor="ctr"/>
          <a:lstStyle/>
          <a:p>
            <a:endParaRPr lang="ru-RU"/>
          </a:p>
        </p:txBody>
      </p:sp>
      <p:sp>
        <p:nvSpPr>
          <p:cNvPr id="116757" name="Line 21"/>
          <p:cNvSpPr>
            <a:spLocks noChangeShapeType="1"/>
          </p:cNvSpPr>
          <p:nvPr/>
        </p:nvSpPr>
        <p:spPr bwMode="auto">
          <a:xfrm>
            <a:off x="4367214" y="3429002"/>
            <a:ext cx="865186" cy="358696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anchor="ctr"/>
          <a:lstStyle/>
          <a:p>
            <a:endParaRPr lang="ru-RU"/>
          </a:p>
        </p:txBody>
      </p:sp>
      <p:sp>
        <p:nvSpPr>
          <p:cNvPr id="116758" name="WordArt 22"/>
          <p:cNvSpPr>
            <a:spLocks noChangeArrowheads="1" noChangeShapeType="1" noTextEdit="1"/>
          </p:cNvSpPr>
          <p:nvPr/>
        </p:nvSpPr>
        <p:spPr bwMode="auto">
          <a:xfrm>
            <a:off x="1905000" y="3940174"/>
            <a:ext cx="4381499" cy="26352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000" b="1" i="1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ДА                             НЕТ</a:t>
            </a:r>
          </a:p>
        </p:txBody>
      </p:sp>
      <p:sp>
        <p:nvSpPr>
          <p:cNvPr id="116774" name="Text Box 38"/>
          <p:cNvSpPr txBox="1">
            <a:spLocks noChangeArrowheads="1"/>
          </p:cNvSpPr>
          <p:nvPr/>
        </p:nvSpPr>
        <p:spPr bwMode="auto">
          <a:xfrm>
            <a:off x="8596313" y="4816476"/>
            <a:ext cx="184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25" name="Line 34"/>
          <p:cNvSpPr>
            <a:spLocks noChangeShapeType="1"/>
          </p:cNvSpPr>
          <p:nvPr/>
        </p:nvSpPr>
        <p:spPr bwMode="auto">
          <a:xfrm flipH="1">
            <a:off x="10108405" y="3070224"/>
            <a:ext cx="4763" cy="622698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anchor="ctr"/>
          <a:lstStyle/>
          <a:p>
            <a:endParaRPr lang="ru-RU"/>
          </a:p>
        </p:txBody>
      </p:sp>
      <p:sp>
        <p:nvSpPr>
          <p:cNvPr id="26" name="Rectangle 41"/>
          <p:cNvSpPr>
            <a:spLocks noChangeArrowheads="1"/>
          </p:cNvSpPr>
          <p:nvPr/>
        </p:nvSpPr>
        <p:spPr bwMode="auto">
          <a:xfrm>
            <a:off x="8596313" y="3878065"/>
            <a:ext cx="3171825" cy="224353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Пишу</a:t>
            </a:r>
          </a:p>
          <a:p>
            <a:pPr algn="ctr"/>
            <a:r>
              <a:rPr lang="ru-RU" sz="6600" b="1" dirty="0">
                <a:solidFill>
                  <a:srgbClr val="FF0000"/>
                </a:solidFill>
              </a:rPr>
              <a:t>Ы</a:t>
            </a:r>
            <a:r>
              <a:rPr lang="ru-RU" sz="6600" dirty="0"/>
              <a:t> </a:t>
            </a:r>
            <a:endParaRPr lang="ru-RU" sz="6600" b="1" dirty="0">
              <a:solidFill>
                <a:srgbClr val="FF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9844087" y="2342953"/>
            <a:ext cx="528637" cy="49530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498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65" name="Rectangle 29"/>
          <p:cNvSpPr>
            <a:spLocks noChangeArrowheads="1"/>
          </p:cNvSpPr>
          <p:nvPr/>
        </p:nvSpPr>
        <p:spPr bwMode="auto">
          <a:xfrm>
            <a:off x="4764088" y="4310063"/>
            <a:ext cx="2664620" cy="245903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endParaRPr lang="ru-RU" sz="2800" b="1" dirty="0">
              <a:solidFill>
                <a:schemeClr val="tx1"/>
              </a:solidFill>
            </a:endParaRPr>
          </a:p>
          <a:p>
            <a:pPr algn="ctr"/>
            <a:r>
              <a:rPr lang="ru-RU" sz="2800" b="1" dirty="0">
                <a:solidFill>
                  <a:schemeClr val="tx1"/>
                </a:solidFill>
              </a:rPr>
              <a:t>Пишу </a:t>
            </a:r>
          </a:p>
          <a:p>
            <a:pPr algn="ctr"/>
            <a:r>
              <a:rPr lang="ru-RU" sz="6600" b="1" dirty="0">
                <a:solidFill>
                  <a:srgbClr val="FF0000"/>
                </a:solidFill>
              </a:rPr>
              <a:t>И</a:t>
            </a:r>
            <a:endParaRPr lang="ru-RU" sz="6600" b="1" dirty="0">
              <a:solidFill>
                <a:schemeClr val="accent2"/>
              </a:solidFill>
            </a:endParaRPr>
          </a:p>
          <a:p>
            <a:pPr algn="ctr"/>
            <a:r>
              <a:rPr lang="ru-RU" sz="2400" b="1" dirty="0">
                <a:solidFill>
                  <a:schemeClr val="tx1"/>
                </a:solidFill>
              </a:rPr>
              <a:t>Ц</a:t>
            </a:r>
            <a:r>
              <a:rPr lang="ru-RU" sz="2400" b="1" dirty="0">
                <a:solidFill>
                  <a:srgbClr val="FF0000"/>
                </a:solidFill>
              </a:rPr>
              <a:t>и</a:t>
            </a:r>
            <a:r>
              <a:rPr lang="ru-RU" sz="2400" b="1" dirty="0">
                <a:solidFill>
                  <a:schemeClr val="tx1"/>
                </a:solidFill>
              </a:rPr>
              <a:t>ферблат,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</a:rPr>
              <a:t>ц</a:t>
            </a:r>
            <a:r>
              <a:rPr lang="ru-RU" sz="2400" b="1" dirty="0">
                <a:solidFill>
                  <a:srgbClr val="FF0000"/>
                </a:solidFill>
              </a:rPr>
              <a:t>и</a:t>
            </a:r>
            <a:r>
              <a:rPr lang="ru-RU" sz="2400" b="1" dirty="0">
                <a:solidFill>
                  <a:schemeClr val="tx1"/>
                </a:solidFill>
              </a:rPr>
              <a:t>фра, ц</a:t>
            </a:r>
            <a:r>
              <a:rPr lang="ru-RU" sz="2400" b="1" dirty="0">
                <a:solidFill>
                  <a:srgbClr val="FF0000"/>
                </a:solidFill>
              </a:rPr>
              <a:t>и</a:t>
            </a:r>
            <a:r>
              <a:rPr lang="ru-RU" sz="2400" b="1" dirty="0">
                <a:solidFill>
                  <a:schemeClr val="tx1"/>
                </a:solidFill>
              </a:rPr>
              <a:t>ркуль</a:t>
            </a:r>
            <a:r>
              <a:rPr lang="ru-RU" sz="2000" b="1" dirty="0">
                <a:solidFill>
                  <a:schemeClr val="tx1"/>
                </a:solidFill>
              </a:rPr>
              <a:t>.</a:t>
            </a:r>
            <a:br>
              <a:rPr lang="ru-RU" sz="2000" b="1" dirty="0">
                <a:solidFill>
                  <a:srgbClr val="008000"/>
                </a:solidFill>
              </a:rPr>
            </a:br>
            <a:endParaRPr lang="ru-RU" sz="2000" b="1" dirty="0">
              <a:solidFill>
                <a:srgbClr val="008000"/>
              </a:solidFill>
            </a:endParaRPr>
          </a:p>
        </p:txBody>
      </p:sp>
      <p:sp>
        <p:nvSpPr>
          <p:cNvPr id="116763" name="Rectangle 27"/>
          <p:cNvSpPr>
            <a:spLocks noChangeArrowheads="1"/>
          </p:cNvSpPr>
          <p:nvPr/>
        </p:nvSpPr>
        <p:spPr bwMode="auto">
          <a:xfrm>
            <a:off x="215900" y="4365626"/>
            <a:ext cx="3797300" cy="2387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lnSpc>
                <a:spcPct val="80000"/>
              </a:lnSpc>
            </a:pPr>
            <a:r>
              <a:rPr lang="ru-RU" sz="2400" b="1" dirty="0">
                <a:solidFill>
                  <a:schemeClr val="tx1"/>
                </a:solidFill>
              </a:rPr>
              <a:t>Пишу</a:t>
            </a:r>
          </a:p>
          <a:p>
            <a:pPr algn="ctr">
              <a:lnSpc>
                <a:spcPct val="80000"/>
              </a:lnSpc>
            </a:pPr>
            <a:r>
              <a:rPr lang="ru-RU" sz="4400" b="1" dirty="0">
                <a:solidFill>
                  <a:srgbClr val="008000"/>
                </a:solidFill>
              </a:rPr>
              <a:t> </a:t>
            </a:r>
            <a:r>
              <a:rPr lang="ru-RU" sz="8800" b="1" dirty="0">
                <a:solidFill>
                  <a:srgbClr val="FF0000"/>
                </a:solidFill>
              </a:rPr>
              <a:t>Ы</a:t>
            </a:r>
            <a:r>
              <a:rPr lang="ru-RU" sz="6600" b="1" dirty="0">
                <a:solidFill>
                  <a:srgbClr val="008000"/>
                </a:solidFill>
              </a:rPr>
              <a:t> </a:t>
            </a:r>
          </a:p>
          <a:p>
            <a:pPr algn="ctr">
              <a:lnSpc>
                <a:spcPct val="80000"/>
              </a:lnSpc>
            </a:pPr>
            <a:r>
              <a:rPr lang="ru-RU" sz="2400" b="1" dirty="0">
                <a:solidFill>
                  <a:schemeClr val="tx1"/>
                </a:solidFill>
              </a:rPr>
              <a:t>Ц</a:t>
            </a:r>
            <a:r>
              <a:rPr lang="ru-RU" sz="2400" b="1" dirty="0">
                <a:solidFill>
                  <a:srgbClr val="FF0000"/>
                </a:solidFill>
              </a:rPr>
              <a:t>ы</a:t>
            </a:r>
            <a:r>
              <a:rPr lang="ru-RU" sz="2400" b="1" dirty="0">
                <a:solidFill>
                  <a:schemeClr val="tx1"/>
                </a:solidFill>
              </a:rPr>
              <a:t>пленок, ц</a:t>
            </a:r>
            <a:r>
              <a:rPr lang="ru-RU" sz="2400" b="1" dirty="0">
                <a:solidFill>
                  <a:srgbClr val="FF0000"/>
                </a:solidFill>
              </a:rPr>
              <a:t>ы</a:t>
            </a:r>
            <a:r>
              <a:rPr lang="ru-RU" sz="2400" b="1" dirty="0">
                <a:solidFill>
                  <a:schemeClr val="tx1"/>
                </a:solidFill>
              </a:rPr>
              <a:t>ган, ц</a:t>
            </a:r>
            <a:r>
              <a:rPr lang="ru-RU" sz="2400" b="1" dirty="0">
                <a:solidFill>
                  <a:srgbClr val="FF0000"/>
                </a:solidFill>
              </a:rPr>
              <a:t>ы</a:t>
            </a:r>
            <a:r>
              <a:rPr lang="ru-RU" sz="2400" b="1" dirty="0">
                <a:solidFill>
                  <a:schemeClr val="tx1"/>
                </a:solidFill>
              </a:rPr>
              <a:t>почки,</a:t>
            </a:r>
            <a:r>
              <a:rPr lang="ru-RU" sz="2400" b="1" dirty="0">
                <a:solidFill>
                  <a:srgbClr val="008000"/>
                </a:solidFill>
              </a:rPr>
              <a:t> </a:t>
            </a:r>
          </a:p>
          <a:p>
            <a:pPr algn="ctr">
              <a:lnSpc>
                <a:spcPct val="80000"/>
              </a:lnSpc>
            </a:pPr>
            <a:r>
              <a:rPr lang="ru-RU" sz="2400" b="1" dirty="0" err="1">
                <a:solidFill>
                  <a:schemeClr val="tx1"/>
                </a:solidFill>
              </a:rPr>
              <a:t>ц</a:t>
            </a:r>
            <a:r>
              <a:rPr lang="ru-RU" sz="2400" b="1" dirty="0" err="1">
                <a:solidFill>
                  <a:srgbClr val="FF0000"/>
                </a:solidFill>
              </a:rPr>
              <a:t>ы</a:t>
            </a:r>
            <a:r>
              <a:rPr lang="ru-RU" sz="2400" b="1" dirty="0" err="1">
                <a:solidFill>
                  <a:schemeClr val="tx1"/>
                </a:solidFill>
              </a:rPr>
              <a:t>кнуть,ц</a:t>
            </a:r>
            <a:r>
              <a:rPr lang="ru-RU" sz="2400" b="1" dirty="0" err="1">
                <a:solidFill>
                  <a:srgbClr val="FF0000"/>
                </a:solidFill>
              </a:rPr>
              <a:t>ы</a:t>
            </a:r>
            <a:r>
              <a:rPr lang="ru-RU" sz="2400" b="1" dirty="0" err="1">
                <a:solidFill>
                  <a:schemeClr val="tx1"/>
                </a:solidFill>
              </a:rPr>
              <a:t>ц</a:t>
            </a:r>
            <a:r>
              <a:rPr lang="ru-RU" sz="2400" b="1" dirty="0">
                <a:solidFill>
                  <a:schemeClr val="tx1"/>
                </a:solidFill>
              </a:rPr>
              <a:t>.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16740" name="WordArt 4"/>
          <p:cNvSpPr>
            <a:spLocks noChangeArrowheads="1" noChangeShapeType="1" noTextEdit="1"/>
          </p:cNvSpPr>
          <p:nvPr/>
        </p:nvSpPr>
        <p:spPr bwMode="auto">
          <a:xfrm>
            <a:off x="3287713" y="620714"/>
            <a:ext cx="5905500" cy="720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000" b="1" i="1" kern="10" dirty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Образец рассуждения</a:t>
            </a:r>
          </a:p>
        </p:txBody>
      </p:sp>
      <p:sp>
        <p:nvSpPr>
          <p:cNvPr id="116742" name="WordArt 6"/>
          <p:cNvSpPr>
            <a:spLocks noChangeArrowheads="1" noChangeShapeType="1" noTextEdit="1"/>
          </p:cNvSpPr>
          <p:nvPr/>
        </p:nvSpPr>
        <p:spPr bwMode="auto">
          <a:xfrm>
            <a:off x="4230688" y="1444626"/>
            <a:ext cx="5124450" cy="431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800" b="1" kern="1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1. Смотрю, какая часть слова.</a:t>
            </a:r>
          </a:p>
        </p:txBody>
      </p:sp>
      <p:sp>
        <p:nvSpPr>
          <p:cNvPr id="116744" name="Line 8"/>
          <p:cNvSpPr>
            <a:spLocks noChangeShapeType="1"/>
          </p:cNvSpPr>
          <p:nvPr/>
        </p:nvSpPr>
        <p:spPr bwMode="auto">
          <a:xfrm flipH="1">
            <a:off x="4440238" y="1989138"/>
            <a:ext cx="647700" cy="360362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anchor="ctr"/>
          <a:lstStyle/>
          <a:p>
            <a:endParaRPr lang="ru-RU"/>
          </a:p>
        </p:txBody>
      </p:sp>
      <p:sp>
        <p:nvSpPr>
          <p:cNvPr id="116746" name="Line 10"/>
          <p:cNvSpPr>
            <a:spLocks noChangeShapeType="1"/>
          </p:cNvSpPr>
          <p:nvPr/>
        </p:nvSpPr>
        <p:spPr bwMode="auto">
          <a:xfrm>
            <a:off x="8780463" y="2033193"/>
            <a:ext cx="574675" cy="360362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anchor="ctr"/>
          <a:lstStyle/>
          <a:p>
            <a:endParaRPr lang="ru-RU"/>
          </a:p>
        </p:txBody>
      </p:sp>
      <p:sp>
        <p:nvSpPr>
          <p:cNvPr id="116753" name="Arc 17"/>
          <p:cNvSpPr>
            <a:spLocks/>
          </p:cNvSpPr>
          <p:nvPr/>
        </p:nvSpPr>
        <p:spPr bwMode="auto">
          <a:xfrm rot="10906711" flipV="1">
            <a:off x="2855913" y="2276475"/>
            <a:ext cx="1441450" cy="266700"/>
          </a:xfrm>
          <a:custGeom>
            <a:avLst/>
            <a:gdLst>
              <a:gd name="G0" fmla="+- 21199 0 0"/>
              <a:gd name="G1" fmla="+- 21600 0 0"/>
              <a:gd name="G2" fmla="+- 21600 0 0"/>
              <a:gd name="T0" fmla="*/ 0 w 42799"/>
              <a:gd name="T1" fmla="*/ 17457 h 21600"/>
              <a:gd name="T2" fmla="*/ 42799 w 42799"/>
              <a:gd name="T3" fmla="*/ 21600 h 21600"/>
              <a:gd name="T4" fmla="*/ 21199 w 42799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2799" h="21600" fill="none" extrusionOk="0">
                <a:moveTo>
                  <a:pt x="0" y="17457"/>
                </a:moveTo>
                <a:cubicBezTo>
                  <a:pt x="1981" y="7316"/>
                  <a:pt x="10866" y="-1"/>
                  <a:pt x="21199" y="0"/>
                </a:cubicBezTo>
                <a:cubicBezTo>
                  <a:pt x="33128" y="0"/>
                  <a:pt x="42799" y="9670"/>
                  <a:pt x="42799" y="21600"/>
                </a:cubicBezTo>
              </a:path>
              <a:path w="42799" h="21600" stroke="0" extrusionOk="0">
                <a:moveTo>
                  <a:pt x="0" y="17457"/>
                </a:moveTo>
                <a:cubicBezTo>
                  <a:pt x="1981" y="7316"/>
                  <a:pt x="10866" y="-1"/>
                  <a:pt x="21199" y="0"/>
                </a:cubicBezTo>
                <a:cubicBezTo>
                  <a:pt x="33128" y="0"/>
                  <a:pt x="42799" y="9670"/>
                  <a:pt x="42799" y="21600"/>
                </a:cubicBezTo>
                <a:lnTo>
                  <a:pt x="21199" y="21600"/>
                </a:lnTo>
                <a:close/>
              </a:path>
            </a:pathLst>
          </a:custGeom>
          <a:noFill/>
          <a:ln w="57150">
            <a:solidFill>
              <a:srgbClr val="008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16755" name="WordArt 19"/>
          <p:cNvSpPr>
            <a:spLocks noChangeArrowheads="1" noChangeShapeType="1" noTextEdit="1"/>
          </p:cNvSpPr>
          <p:nvPr/>
        </p:nvSpPr>
        <p:spPr bwMode="auto">
          <a:xfrm>
            <a:off x="1774826" y="2708276"/>
            <a:ext cx="3960813" cy="936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b="1" kern="1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2. Смотрю, требует ли слово</a:t>
            </a:r>
          </a:p>
          <a:p>
            <a:pPr algn="ctr"/>
            <a:r>
              <a:rPr lang="ru-RU" b="1" kern="1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 запоминания. </a:t>
            </a:r>
          </a:p>
          <a:p>
            <a:pPr algn="ctr"/>
            <a:endParaRPr lang="ru-RU" b="1" i="1" kern="10" dirty="0">
              <a:ln w="9525">
                <a:solidFill>
                  <a:srgbClr val="00CCFF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16756" name="Line 20"/>
          <p:cNvSpPr>
            <a:spLocks noChangeShapeType="1"/>
          </p:cNvSpPr>
          <p:nvPr/>
        </p:nvSpPr>
        <p:spPr bwMode="auto">
          <a:xfrm flipH="1">
            <a:off x="2495551" y="3429001"/>
            <a:ext cx="576263" cy="50482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anchor="ctr"/>
          <a:lstStyle/>
          <a:p>
            <a:endParaRPr lang="ru-RU"/>
          </a:p>
        </p:txBody>
      </p:sp>
      <p:sp>
        <p:nvSpPr>
          <p:cNvPr id="116757" name="Line 21"/>
          <p:cNvSpPr>
            <a:spLocks noChangeShapeType="1"/>
          </p:cNvSpPr>
          <p:nvPr/>
        </p:nvSpPr>
        <p:spPr bwMode="auto">
          <a:xfrm>
            <a:off x="4367214" y="3429002"/>
            <a:ext cx="865186" cy="358696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anchor="ctr"/>
          <a:lstStyle/>
          <a:p>
            <a:endParaRPr lang="ru-RU"/>
          </a:p>
        </p:txBody>
      </p:sp>
      <p:sp>
        <p:nvSpPr>
          <p:cNvPr id="116758" name="WordArt 22"/>
          <p:cNvSpPr>
            <a:spLocks noChangeArrowheads="1" noChangeShapeType="1" noTextEdit="1"/>
          </p:cNvSpPr>
          <p:nvPr/>
        </p:nvSpPr>
        <p:spPr bwMode="auto">
          <a:xfrm>
            <a:off x="1905000" y="3940174"/>
            <a:ext cx="4381499" cy="26352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000" b="1" i="1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ДА</a:t>
            </a:r>
            <a:r>
              <a:rPr lang="ru-RU" sz="2000" b="1" i="1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            </a:t>
            </a:r>
            <a:r>
              <a:rPr lang="ru-RU" sz="2000" b="1" i="1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                 </a:t>
            </a:r>
            <a:r>
              <a:rPr lang="ru-RU" sz="2000" b="1" i="1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НЕТ</a:t>
            </a:r>
          </a:p>
        </p:txBody>
      </p:sp>
      <p:sp>
        <p:nvSpPr>
          <p:cNvPr id="116774" name="Text Box 38"/>
          <p:cNvSpPr txBox="1">
            <a:spLocks noChangeArrowheads="1"/>
          </p:cNvSpPr>
          <p:nvPr/>
        </p:nvSpPr>
        <p:spPr bwMode="auto">
          <a:xfrm>
            <a:off x="8596313" y="4816476"/>
            <a:ext cx="184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9844087" y="2342953"/>
            <a:ext cx="528637" cy="49530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Line 34"/>
          <p:cNvSpPr>
            <a:spLocks noChangeShapeType="1"/>
          </p:cNvSpPr>
          <p:nvPr/>
        </p:nvSpPr>
        <p:spPr bwMode="auto">
          <a:xfrm flipH="1">
            <a:off x="10108405" y="3070224"/>
            <a:ext cx="4763" cy="622698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anchor="ctr"/>
          <a:lstStyle/>
          <a:p>
            <a:endParaRPr lang="ru-RU"/>
          </a:p>
        </p:txBody>
      </p:sp>
      <p:sp>
        <p:nvSpPr>
          <p:cNvPr id="26" name="Rectangle 41"/>
          <p:cNvSpPr>
            <a:spLocks noChangeArrowheads="1"/>
          </p:cNvSpPr>
          <p:nvPr/>
        </p:nvSpPr>
        <p:spPr bwMode="auto">
          <a:xfrm>
            <a:off x="8596313" y="3878065"/>
            <a:ext cx="3171825" cy="224353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Пишу</a:t>
            </a:r>
          </a:p>
          <a:p>
            <a:pPr algn="ctr"/>
            <a:r>
              <a:rPr lang="ru-RU" sz="6600" dirty="0"/>
              <a:t> </a:t>
            </a:r>
            <a:r>
              <a:rPr lang="ru-RU" sz="6600" b="1" dirty="0">
                <a:solidFill>
                  <a:srgbClr val="FF0000"/>
                </a:solidFill>
              </a:rPr>
              <a:t>Ы</a:t>
            </a:r>
          </a:p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Улиц</a:t>
            </a:r>
            <a:r>
              <a:rPr lang="ru-RU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ы, 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скворц</a:t>
            </a:r>
            <a:r>
              <a:rPr lang="ru-RU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ы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певц</a:t>
            </a:r>
            <a:r>
              <a:rPr lang="ru-RU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ы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928266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18834" t="16890" r="13167" b="15555"/>
          <a:stretch/>
        </p:blipFill>
        <p:spPr>
          <a:xfrm>
            <a:off x="1930400" y="-34117"/>
            <a:ext cx="9080500" cy="676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3355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hlinkClick r:id="rId2"/>
              </a:rPr>
              <a:t>https://learningapps.org/watch?v=pg7kf5mk323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3157" t="42361" r="26087" b="13306"/>
          <a:stretch/>
        </p:blipFill>
        <p:spPr>
          <a:xfrm>
            <a:off x="1181099" y="1310451"/>
            <a:ext cx="9779001" cy="4887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85738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</TotalTime>
  <Words>211</Words>
  <Application>Microsoft Office PowerPoint</Application>
  <PresentationFormat>Широкоэкранный</PresentationFormat>
  <Paragraphs>61</Paragraphs>
  <Slides>11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Тема Office</vt:lpstr>
      <vt:lpstr> Исследовать – значит научиться самостоятельно узнавать новое.  </vt:lpstr>
      <vt:lpstr>Презентация PowerPoint</vt:lpstr>
      <vt:lpstr>Цель урока:</vt:lpstr>
      <vt:lpstr>Написание ы и и после ц</vt:lpstr>
      <vt:lpstr>Презентация PowerPoint</vt:lpstr>
      <vt:lpstr>Презентация PowerPoint</vt:lpstr>
      <vt:lpstr>Презентация PowerPoint</vt:lpstr>
      <vt:lpstr>Презентация PowerPoint</vt:lpstr>
      <vt:lpstr>https://learningapps.org/watch?v=pg7kf5mk323 </vt:lpstr>
      <vt:lpstr>Презентация PowerPoint</vt:lpstr>
      <vt:lpstr>Спасибо за помощь в открытии нового знания.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 Вахин</dc:creator>
  <cp:lastModifiedBy>Дом</cp:lastModifiedBy>
  <cp:revision>26</cp:revision>
  <dcterms:created xsi:type="dcterms:W3CDTF">2023-02-04T12:57:26Z</dcterms:created>
  <dcterms:modified xsi:type="dcterms:W3CDTF">2023-11-21T13:45:57Z</dcterms:modified>
</cp:coreProperties>
</file>