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3" r:id="rId1"/>
  </p:sldMasterIdLst>
  <p:notesMasterIdLst>
    <p:notesMasterId r:id="rId24"/>
  </p:notes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9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412614048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1412614048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412614048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1412614048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41261404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41261404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412614048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1412614048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1412614048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1412614048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412614048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1412614048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412614048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1412614048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41261404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1412614048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412614048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1412614048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412614048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1412614048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141261404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141261404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41261404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141261404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141261404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141261404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1412614048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1412614048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41261404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1412614048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41261404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141261404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41261404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141261404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412614048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1412614048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81638-D4DA-4102-AB43-627672327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4B335C-F12E-44E5-B0F9-20248F222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ED6334-A9CD-40DB-9FF1-F5368FB48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A82897-73A9-481B-AE1E-BB036301D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0E3F72-F23A-425B-B941-D15C3708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97463243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1C051-5953-4F82-AF3E-DDC6FBD88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1D762E-AF97-4980-BBFC-EFD817A88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8D6FDD-0967-4371-951E-4EFDE5E62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DBB24F-D2CB-44A1-BC36-CCF2CC93A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E7605F-D71A-4AC2-AFF6-CC5E2CDFE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7059018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A00B96-22FD-40C7-8D6E-C3B1A2C69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860E95-2F61-40AD-AD96-B7D91FFEB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59F0E1-170B-4E10-9C07-D190494FF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A7E958-06A0-4DBC-9B60-7BDEA48F6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322776-2DAF-48EC-AE4D-12EE22844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29378131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3196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603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35E54-CE1C-4BD8-ADD0-09A99D4E7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EB4EB0-E7C1-4C30-BA48-3FFF79194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61D701-B7DA-4D68-BE8D-2E50D7BCC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068680-7A77-430D-8DD7-F05399396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A47C4D-0A70-4B5B-AE79-D0A3102A7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42499081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A0A2F-2403-46F9-BF53-4AC05159E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798BDE-A38C-46B2-AA6E-017F9E292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7C5E95-A81F-4B3E-9748-ED0532C43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837568-F92E-4970-9853-CF87A7A82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4947FE-67E2-47EC-8EFF-DF41FBDA5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04509769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824E3-2813-4E36-8389-5E0BAC828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F7F649-CA53-4EE5-AA84-3D61EE4C5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84DBB9-FA9F-4390-9668-FC24406F0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C1B59D-4880-4B7F-9B7B-4A122CB93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DC7B6C-4006-486C-A105-51BB8DF8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2F972F-C247-4B67-9C3E-DA7C51DD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98064482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B103A4-C013-47B6-9732-19A09D87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32576A-48F2-43DD-9C06-3D3CEA02B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7CF7B6-E6E6-4C59-AD20-A99C1D20E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319CAF-FD6C-4E4F-878D-5388C66D96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A392A9B-E837-4F2A-AE39-A411CD98F2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F0AEBB7-9798-493D-BB4E-F4D769275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5EF9BC-9AA1-4523-84D0-E8A1D620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68BC651-08BF-4B02-8D9B-85ED290ED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2398239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A766EF-0375-460A-BB08-044F12EA9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F2F1AE-1463-4B8A-8A77-1C8A6523A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485B3E-D6A3-4B08-81C4-FE285F867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C6E2CA-FEB4-4790-A920-489F6BDF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46735852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03EA36-BFBC-45D1-8F5E-41369D84C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1A8CF0-EC89-482B-A487-FF992BB0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91F360-75D9-4EF3-A824-526C45E5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6149906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A0FFA8-77A8-4052-8A9B-4681E886E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860C9A-4B9F-4B26-8F84-B5143C570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8F3957-7DE7-4A3C-BF64-DEABD38E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3259A2-2776-4AB8-841D-0A409C8F5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3/3/2022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D12B7B-8DE2-42D1-87FC-E392E0D89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349BBA-2339-41BA-A573-ADAC0AC09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7776635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9266E-8386-48A9-9AE7-3EF5615FB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5B33AE9-985E-432C-AB39-14AF1E39FB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907771-1F4D-4904-81D4-FF98E4972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FB759A-8DCF-4B5F-9FE7-72F3BFE8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C99867-C53F-487A-8C61-AC18FCBCC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78BA33-CC1F-487E-A12A-D9A77AA8E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30438657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0BC67-303C-4EAE-9D6C-8B38010B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705617-D01B-4CC5-92B0-29A849AE5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83F4D0-D6D6-4C28-8889-91F76BFBD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DC25C4-EC99-44EA-B2A5-1C522DC98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83D62F-5BFF-4045-8E9A-F042820E7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17663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skysmart.ru/student/marorehabo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edu.skysmart.ru/student/tanameriv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us7-vpr.sdamgia.r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us7-vpr.sdamgia.ru/" TargetMode="External"/><Relationship Id="rId2" Type="http://schemas.openxmlformats.org/officeDocument/2006/relationships/hyperlink" Target="https://edu.skysmart.ru/teacher/homework/tanamerivu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4450" y="0"/>
            <a:ext cx="9095100" cy="51045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444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b="1" dirty="0"/>
          </a:p>
          <a:p>
            <a:pPr marL="0" lvl="0" indent="444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b="1" dirty="0"/>
          </a:p>
          <a:p>
            <a:pPr marL="0" lvl="0" indent="444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b="1" dirty="0">
              <a:solidFill>
                <a:srgbClr val="FF0000"/>
              </a:solidFill>
            </a:endParaRPr>
          </a:p>
          <a:p>
            <a:pPr marL="0" lvl="0" indent="444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b="1" dirty="0"/>
          </a:p>
          <a:p>
            <a:pPr marL="0" lvl="0" indent="444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b="1" dirty="0"/>
          </a:p>
          <a:p>
            <a:pPr marL="0" lvl="0" indent="444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b="1" dirty="0"/>
              <a:t>                                                                </a:t>
            </a:r>
            <a:endParaRPr sz="1200" b="1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2658"/>
              <a:buFont typeface="Arial"/>
              <a:buNone/>
            </a:pPr>
            <a:r>
              <a:rPr lang="ru" sz="1755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r>
              <a:rPr lang="ru" sz="1866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</a:t>
            </a:r>
            <a:r>
              <a:rPr lang="ru" sz="2088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рок обобщающего повторения по русскому языку, 7 класс. </a:t>
            </a:r>
            <a:endParaRPr sz="2088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2659"/>
              <a:buFont typeface="Arial"/>
              <a:buNone/>
            </a:pPr>
            <a:r>
              <a:rPr lang="ru" sz="2088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Тема: «Производные предлоги»</a:t>
            </a:r>
            <a:endParaRPr sz="2088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617"/>
              <a:buFont typeface="Arial"/>
              <a:buNone/>
            </a:pPr>
            <a:r>
              <a:rPr lang="ru" sz="1977" b="1" i="1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Цель:</a:t>
            </a:r>
            <a:endParaRPr sz="1977" b="1" i="1" dirty="0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617"/>
              <a:buFont typeface="Arial"/>
              <a:buNone/>
            </a:pPr>
            <a:r>
              <a:rPr lang="ru" sz="1977" b="1" i="1" dirty="0">
                <a:latin typeface="Times New Roman"/>
                <a:ea typeface="Times New Roman"/>
                <a:cs typeface="Times New Roman"/>
                <a:sym typeface="Times New Roman"/>
              </a:rPr>
              <a:t>Развивать языковые навыки учащихся посредством дидактических игр на основе развития умения решать</a:t>
            </a:r>
            <a:r>
              <a:rPr lang="ru" sz="1877" b="1" i="1" dirty="0">
                <a:latin typeface="Times New Roman"/>
                <a:ea typeface="Times New Roman"/>
                <a:cs typeface="Times New Roman"/>
                <a:sym typeface="Times New Roman"/>
              </a:rPr>
              <a:t> жизненные задачи в различных сферах деятельности через активизацию прикладных знаний, так необходимых в быстроменяющемся мире.</a:t>
            </a:r>
            <a:endParaRPr sz="1877" b="1"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8579"/>
              <a:buFont typeface="Arial"/>
              <a:buNone/>
            </a:pPr>
            <a:r>
              <a:rPr lang="ru" sz="1877" dirty="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</a:t>
            </a:r>
            <a:r>
              <a:rPr lang="ru" sz="1877" b="1" dirty="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адачи:</a:t>
            </a:r>
            <a:endParaRPr sz="1877" b="1" dirty="0">
              <a:solidFill>
                <a:srgbClr val="674EA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617"/>
              <a:buFont typeface="Arial"/>
              <a:buNone/>
            </a:pPr>
            <a:r>
              <a:rPr lang="ru" sz="1977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" sz="2088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Закрепить и систематизировать понятие «производные предлоги».</a:t>
            </a:r>
            <a:endParaRPr sz="2088" b="1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2659"/>
              <a:buFont typeface="Arial"/>
              <a:buNone/>
            </a:pPr>
            <a:r>
              <a:rPr lang="ru" sz="2088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2. Развивать логическое мышление учащихся посредством дидактических игр, направленных на отработку умений систематизировать и анализировать.</a:t>
            </a:r>
            <a:endParaRPr sz="2088" b="1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88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3. Воспитывать уважительное отношение к семейным ценностям на основе прочитанного текста.</a:t>
            </a:r>
            <a:endParaRPr sz="5422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-76450"/>
            <a:ext cx="473286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2"/>
          <p:cNvSpPr txBox="1"/>
          <p:nvPr/>
        </p:nvSpPr>
        <p:spPr>
          <a:xfrm>
            <a:off x="4936025" y="98275"/>
            <a:ext cx="4029600" cy="4244593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45454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350" b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</a:t>
            </a:r>
            <a:r>
              <a:rPr lang="ru" sz="1750" b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знакомься с диалогом и ответь на вопрос.</a:t>
            </a:r>
            <a:endParaRPr sz="1750" b="1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</a:rPr>
              <a:t> 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97727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ru" sz="1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ru" sz="175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Какой подарок решили купить для мамы?</a:t>
            </a:r>
            <a:r>
              <a:rPr lang="ru" sz="17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 sz="17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-Коробку конфет</a:t>
            </a:r>
            <a:endParaRPr sz="17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-Орхидею</a:t>
            </a:r>
            <a:endParaRPr sz="17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-Фикус</a:t>
            </a:r>
            <a:endParaRPr sz="17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/>
          <p:nvPr/>
        </p:nvSpPr>
        <p:spPr>
          <a:xfrm>
            <a:off x="0" y="0"/>
            <a:ext cx="5110800" cy="5150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</a:rPr>
              <a:t>Задание №2. Где можно купить цветы для мамы?</a:t>
            </a: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121B"/>
              </a:buClr>
              <a:buSzPts val="1800"/>
              <a:buAutoNum type="arabicPeriod"/>
            </a:pPr>
            <a:r>
              <a:rPr lang="ru" sz="1900">
                <a:solidFill>
                  <a:srgbClr val="04121B"/>
                </a:solidFill>
                <a:highlight>
                  <a:srgbClr val="FFFFFF"/>
                </a:highlight>
              </a:rPr>
              <a:t>Магазин «Розалия» предлагает самый большой выбор орхидей по 700 рублей.</a:t>
            </a:r>
            <a:endParaRPr sz="1900">
              <a:solidFill>
                <a:srgbClr val="04121B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121B"/>
              </a:buClr>
              <a:buSzPts val="1800"/>
              <a:buAutoNum type="arabicPeriod"/>
            </a:pPr>
            <a:r>
              <a:rPr lang="ru" sz="1900">
                <a:solidFill>
                  <a:srgbClr val="04121B"/>
                </a:solidFill>
                <a:highlight>
                  <a:srgbClr val="FFFFFF"/>
                </a:highlight>
              </a:rPr>
              <a:t>В магазине «Лотос» акция на белые орхидеи: одну предлагают за 599 рублей.</a:t>
            </a:r>
            <a:endParaRPr sz="1900">
              <a:solidFill>
                <a:srgbClr val="04121B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121B"/>
              </a:buClr>
              <a:buSzPts val="1800"/>
              <a:buAutoNum type="arabicPeriod"/>
            </a:pPr>
            <a:r>
              <a:rPr lang="ru" sz="1900">
                <a:solidFill>
                  <a:srgbClr val="04121B"/>
                </a:solidFill>
                <a:highlight>
                  <a:srgbClr val="FFFFFF"/>
                </a:highlight>
              </a:rPr>
              <a:t>Магазин «Лотос» находится очень далеко от вашего дома, до него придётся ехать на маршрутном такси.</a:t>
            </a:r>
            <a:endParaRPr sz="1900">
              <a:solidFill>
                <a:srgbClr val="04121B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121B"/>
              </a:buClr>
              <a:buSzPts val="1800"/>
              <a:buAutoNum type="arabicPeriod"/>
            </a:pPr>
            <a:r>
              <a:rPr lang="ru" sz="1900">
                <a:solidFill>
                  <a:srgbClr val="04121B"/>
                </a:solidFill>
                <a:highlight>
                  <a:srgbClr val="FFFFFF"/>
                </a:highlight>
              </a:rPr>
              <a:t>Магазин «Розалия» находится на соседней улице.</a:t>
            </a:r>
            <a:endParaRPr sz="1900">
              <a:solidFill>
                <a:srgbClr val="04121B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121B"/>
              </a:buClr>
              <a:buSzPts val="1800"/>
              <a:buAutoNum type="arabicPeriod"/>
            </a:pPr>
            <a:r>
              <a:rPr lang="ru" sz="1900">
                <a:solidFill>
                  <a:srgbClr val="04121B"/>
                </a:solidFill>
                <a:highlight>
                  <a:srgbClr val="FFFFFF"/>
                </a:highlight>
              </a:rPr>
              <a:t>Магазин «Розалия» предлагает скидку 10 % на крупную покупку.</a:t>
            </a:r>
            <a:endParaRPr sz="1900">
              <a:solidFill>
                <a:srgbClr val="04121B"/>
              </a:solidFill>
              <a:highlight>
                <a:srgbClr val="FFFFFF"/>
              </a:highlight>
            </a:endParaRPr>
          </a:p>
        </p:txBody>
      </p:sp>
      <p:sp>
        <p:nvSpPr>
          <p:cNvPr id="112" name="Google Shape;112;p23"/>
          <p:cNvSpPr txBox="1"/>
          <p:nvPr/>
        </p:nvSpPr>
        <p:spPr>
          <a:xfrm>
            <a:off x="5296375" y="54600"/>
            <a:ext cx="3702000" cy="4956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</a:rPr>
              <a:t>Задание №2. Где можно купить цветы для мамы?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chemeClr val="dk1"/>
                </a:solidFill>
              </a:rPr>
              <a:t>Даны описания магазинов. Цены и условия. Определите, где выгоднее приобрести цветы.  Ответили правильно 80% (средний уровень сложности)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/>
        </p:nvSpPr>
        <p:spPr>
          <a:xfrm>
            <a:off x="0" y="0"/>
            <a:ext cx="9096600" cy="18936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 b="1">
                <a:solidFill>
                  <a:schemeClr val="dk1"/>
                </a:solidFill>
              </a:rPr>
              <a:t>Задание №3.</a:t>
            </a: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</a:rPr>
              <a:t>До маминого дня рождения осталось всего два дня! Нужно срочно купить подарок, и папа попросил сходить в магазин тебя или брата.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</a:rPr>
              <a:t>Изучи часы работы магазина, расписание брата и своё. Обрати внимание: до кружков вы не можете идти в магазин: у вас занятия в школе.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18" name="Google Shape;11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46000"/>
            <a:ext cx="1998925" cy="29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4104" y="1920650"/>
            <a:ext cx="2997675" cy="31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4"/>
          <p:cNvSpPr txBox="1"/>
          <p:nvPr/>
        </p:nvSpPr>
        <p:spPr>
          <a:xfrm>
            <a:off x="5449275" y="1617000"/>
            <a:ext cx="3647400" cy="39567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solidFill>
                  <a:schemeClr val="dk1"/>
                </a:solidFill>
                <a:highlight>
                  <a:srgbClr val="FFFFFF"/>
                </a:highlight>
              </a:rPr>
              <a:t>Кто из вас сможет зайти в магазин за орхидеей, если сегодня четверг, а день рождения мамы в субботу? (Учти, что идти до магазина 15 минут.)</a:t>
            </a: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</a:rPr>
              <a:t>   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</a:rPr>
              <a:t>- Я, в пятницу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</a:rPr>
              <a:t>- Я, в субботу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</a:rPr>
              <a:t>- Брат, в четверг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</a:rPr>
              <a:t>- Брат, в пятницу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</a:rPr>
              <a:t>- Никто, надо попросить папу</a:t>
            </a: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00" b="1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body" idx="1"/>
          </p:nvPr>
        </p:nvSpPr>
        <p:spPr>
          <a:xfrm>
            <a:off x="65525" y="27300"/>
            <a:ext cx="8943900" cy="5088900"/>
          </a:xfrm>
          <a:prstGeom prst="rect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 b="1">
                <a:solidFill>
                  <a:schemeClr val="dk1"/>
                </a:solidFill>
              </a:rPr>
              <a:t>Задание №4 А как же нам ухаживать за орхидеями?</a:t>
            </a:r>
            <a:endParaRPr sz="1500" b="1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4121B"/>
              </a:buClr>
              <a:buSzPts val="1400"/>
              <a:buAutoNum type="arabicPeriod"/>
            </a:pPr>
            <a:r>
              <a:rPr lang="ru" sz="1500">
                <a:solidFill>
                  <a:srgbClr val="04121B"/>
                </a:solidFill>
              </a:rPr>
              <a:t>Орхидеи не обитают в наших широтах, поэтому очень важно воссоздать для них влажную среду обитания. Опрыскивайте цветок раз в день тёплой водой. А ещё лучше переселить орхидею в ванную комнату, если там, разумеется, есть окно.</a:t>
            </a:r>
            <a:endParaRPr sz="1500">
              <a:solidFill>
                <a:srgbClr val="04121B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4121B"/>
              </a:buClr>
              <a:buSzPts val="1400"/>
              <a:buAutoNum type="arabicPeriod"/>
            </a:pPr>
            <a:r>
              <a:rPr lang="ru" sz="1500">
                <a:solidFill>
                  <a:srgbClr val="04121B"/>
                </a:solidFill>
              </a:rPr>
              <a:t>Орхидеи не любят жару и сквозняки. Идеальный температурный режим для этого цветка составляет 20–24 °С, в летний период допустима температура 30 °С. При проветривании комнаты не забывайте убирать орхидею со сквозняка.</a:t>
            </a:r>
            <a:endParaRPr sz="1500">
              <a:solidFill>
                <a:srgbClr val="04121B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4121B"/>
              </a:buClr>
              <a:buSzPts val="1400"/>
              <a:buAutoNum type="arabicPeriod"/>
            </a:pPr>
            <a:r>
              <a:rPr lang="ru" sz="1500">
                <a:solidFill>
                  <a:srgbClr val="04121B"/>
                </a:solidFill>
              </a:rPr>
              <a:t>Эта цветущая красавица понравится тем, кто часто уезжает из дома или просто забывает поливать растения. Орхидею можно поливать раз в 7–14 дней. Вода для полива должна быть чистой, комнатной температуры.</a:t>
            </a:r>
            <a:endParaRPr sz="1500">
              <a:solidFill>
                <a:srgbClr val="04121B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4121B"/>
              </a:buClr>
              <a:buSzPts val="1400"/>
              <a:buAutoNum type="arabicPeriod"/>
            </a:pPr>
            <a:r>
              <a:rPr lang="ru" sz="1500">
                <a:solidFill>
                  <a:schemeClr val="dk1"/>
                </a:solidFill>
              </a:rPr>
              <a:t>Берегите цветок от перелива, это чревато его гибелью.</a:t>
            </a:r>
            <a:endParaRPr sz="15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 startAt="5"/>
            </a:pPr>
            <a:r>
              <a:rPr lang="ru" sz="1500">
                <a:solidFill>
                  <a:schemeClr val="dk1"/>
                </a:solidFill>
              </a:rPr>
              <a:t>Пересаживать орхидею сразу же после покупки опасно. Первая пересадка требуется только через пару лет или в случае болезни растения.</a:t>
            </a:r>
            <a:endParaRPr sz="15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 startAt="5"/>
            </a:pPr>
            <a:r>
              <a:rPr lang="ru" sz="1500">
                <a:solidFill>
                  <a:schemeClr val="dk1"/>
                </a:solidFill>
              </a:rPr>
              <a:t>Орхидеи любят нежиться в лучах утреннего или вечернего солнца, но вот полуденные лучи могут вызвать ожоги на листьях (тёмные пятна). Поселите цветок на подоконник с восточной или западной стороны.</a:t>
            </a:r>
            <a:endParaRPr sz="15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 startAt="5"/>
            </a:pPr>
            <a:r>
              <a:rPr lang="ru" sz="1500">
                <a:solidFill>
                  <a:schemeClr val="dk1"/>
                </a:solidFill>
              </a:rPr>
              <a:t>И не забывайте удобрять своё растение. Отлично подойдут фосфор, азот, кальций, магний и калий.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>
            <a:spLocks noGrp="1"/>
          </p:cNvSpPr>
          <p:nvPr>
            <p:ph type="body" idx="1"/>
          </p:nvPr>
        </p:nvSpPr>
        <p:spPr>
          <a:xfrm>
            <a:off x="65525" y="27300"/>
            <a:ext cx="8943900" cy="5088900"/>
          </a:xfrm>
          <a:prstGeom prst="rect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1">
                <a:solidFill>
                  <a:schemeClr val="dk1"/>
                </a:solidFill>
              </a:rPr>
              <a:t>Вопросы к заданию №4   1. Если ты полил орхидею сегодня, когда это нужно сделать в следующий раз?</a:t>
            </a:r>
            <a:r>
              <a:rPr lang="ru" sz="1300">
                <a:solidFill>
                  <a:schemeClr val="dk1"/>
                </a:solidFill>
              </a:rPr>
              <a:t>   </a:t>
            </a: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</a:t>
            </a:r>
            <a:r>
              <a:rPr lang="ru" sz="1300">
                <a:solidFill>
                  <a:schemeClr val="dk1"/>
                </a:solidFill>
              </a:rPr>
              <a:t>- Завтра     - Через 4 дня         - Через 1–2 недели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chemeClr val="dk1"/>
                </a:solidFill>
              </a:rPr>
              <a:t> </a:t>
            </a:r>
            <a:r>
              <a:rPr lang="ru" sz="1300" b="1">
                <a:solidFill>
                  <a:schemeClr val="dk1"/>
                </a:solidFill>
                <a:highlight>
                  <a:srgbClr val="FFFFFF"/>
                </a:highlight>
              </a:rPr>
              <a:t>1.</a:t>
            </a:r>
            <a:r>
              <a:rPr lang="ru" sz="600">
                <a:solidFill>
                  <a:schemeClr val="dk1"/>
                </a:solidFill>
                <a:highlight>
                  <a:srgbClr val="FFFFFF"/>
                </a:highlight>
              </a:rPr>
              <a:t>    </a:t>
            </a:r>
            <a:r>
              <a:rPr lang="ru" sz="1300" b="1">
                <a:solidFill>
                  <a:schemeClr val="dk1"/>
                </a:solidFill>
                <a:highlight>
                  <a:srgbClr val="FFFFFF"/>
                </a:highlight>
              </a:rPr>
              <a:t>Орхидея не любит прямые солнечные лучи, из-за них</a:t>
            </a:r>
            <a:r>
              <a:rPr lang="ru" sz="1300">
                <a:solidFill>
                  <a:schemeClr val="dk1"/>
                </a:solidFill>
                <a:highlight>
                  <a:srgbClr val="FFFFFF"/>
                </a:highlight>
              </a:rPr>
              <a:t>   </a:t>
            </a:r>
            <a:endParaRPr sz="1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chemeClr val="dk1"/>
                </a:solidFill>
                <a:highlight>
                  <a:srgbClr val="FFFFFF"/>
                </a:highlight>
              </a:rPr>
              <a:t>- она перестаёт расти</a:t>
            </a:r>
            <a:endParaRPr sz="1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chemeClr val="dk1"/>
                </a:solidFill>
                <a:highlight>
                  <a:srgbClr val="FFFFFF"/>
                </a:highlight>
              </a:rPr>
              <a:t>- могут появиться ожоги на листьях</a:t>
            </a:r>
            <a:endParaRPr sz="1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chemeClr val="dk1"/>
                </a:solidFill>
                <a:highlight>
                  <a:srgbClr val="FFFFFF"/>
                </a:highlight>
              </a:rPr>
              <a:t>- могут засохнуть корни</a:t>
            </a:r>
            <a:endParaRPr sz="1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1">
                <a:solidFill>
                  <a:schemeClr val="dk1"/>
                </a:solidFill>
                <a:highlight>
                  <a:srgbClr val="FFFFFF"/>
                </a:highlight>
              </a:rPr>
              <a:t>2.</a:t>
            </a:r>
            <a:r>
              <a:rPr lang="ru" sz="600" b="1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ru" sz="600">
                <a:solidFill>
                  <a:schemeClr val="dk1"/>
                </a:solidFill>
                <a:highlight>
                  <a:srgbClr val="FFFFFF"/>
                </a:highlight>
              </a:rPr>
              <a:t>   </a:t>
            </a:r>
            <a:r>
              <a:rPr lang="ru" sz="1300" b="1">
                <a:solidFill>
                  <a:schemeClr val="dk1"/>
                </a:solidFill>
                <a:highlight>
                  <a:srgbClr val="FFFFFF"/>
                </a:highlight>
              </a:rPr>
              <a:t>Орхидею следует пересадить</a:t>
            </a:r>
            <a:r>
              <a:rPr lang="ru" sz="1300">
                <a:solidFill>
                  <a:schemeClr val="dk1"/>
                </a:solidFill>
                <a:highlight>
                  <a:srgbClr val="FFFFFF"/>
                </a:highlight>
              </a:rPr>
              <a:t>   </a:t>
            </a:r>
            <a:endParaRPr sz="1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chemeClr val="dk1"/>
                </a:solidFill>
                <a:highlight>
                  <a:srgbClr val="FFFFFF"/>
                </a:highlight>
              </a:rPr>
              <a:t>- сразу же после покупки</a:t>
            </a:r>
            <a:endParaRPr sz="1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chemeClr val="dk1"/>
                </a:solidFill>
                <a:highlight>
                  <a:srgbClr val="FFFFFF"/>
                </a:highlight>
              </a:rPr>
              <a:t>- через месяц после покупки</a:t>
            </a:r>
            <a:endParaRPr sz="1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chemeClr val="dk1"/>
                </a:solidFill>
                <a:highlight>
                  <a:srgbClr val="FFFFFF"/>
                </a:highlight>
              </a:rPr>
              <a:t>- через пару лет после покупки</a:t>
            </a:r>
            <a:endParaRPr sz="1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1">
                <a:solidFill>
                  <a:schemeClr val="dk1"/>
                </a:solidFill>
                <a:highlight>
                  <a:srgbClr val="FFFFFF"/>
                </a:highlight>
              </a:rPr>
              <a:t>3.</a:t>
            </a:r>
            <a:r>
              <a:rPr lang="ru" sz="600" b="1">
                <a:solidFill>
                  <a:schemeClr val="dk1"/>
                </a:solidFill>
                <a:highlight>
                  <a:srgbClr val="FFFFFF"/>
                </a:highlight>
              </a:rPr>
              <a:t>   </a:t>
            </a:r>
            <a:r>
              <a:rPr lang="ru" sz="6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ru" sz="1300" b="1">
                <a:solidFill>
                  <a:schemeClr val="dk1"/>
                </a:solidFill>
                <a:highlight>
                  <a:srgbClr val="FFFFFF"/>
                </a:highlight>
              </a:rPr>
              <a:t>Чтобы воссоздать природные условия</a:t>
            </a:r>
            <a:r>
              <a:rPr lang="ru" sz="1300">
                <a:solidFill>
                  <a:schemeClr val="dk1"/>
                </a:solidFill>
                <a:highlight>
                  <a:srgbClr val="FFFFFF"/>
                </a:highlight>
              </a:rPr>
              <a:t>   </a:t>
            </a:r>
            <a:endParaRPr sz="1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chemeClr val="dk1"/>
                </a:solidFill>
                <a:highlight>
                  <a:srgbClr val="FFFFFF"/>
                </a:highlight>
              </a:rPr>
              <a:t>- следует опрыскивать цветок ледяной водой</a:t>
            </a:r>
            <a:endParaRPr sz="1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chemeClr val="dk1"/>
                </a:solidFill>
                <a:highlight>
                  <a:srgbClr val="FFFFFF"/>
                </a:highlight>
              </a:rPr>
              <a:t>- следует опрыскивать цветок тёплой водой</a:t>
            </a:r>
            <a:endParaRPr sz="1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chemeClr val="dk1"/>
                </a:solidFill>
                <a:highlight>
                  <a:srgbClr val="FFFFFF"/>
                </a:highlight>
              </a:rPr>
              <a:t>- следует опрыскивать цветок удобрениями с фосфором</a:t>
            </a:r>
            <a:endParaRPr sz="1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1">
                <a:solidFill>
                  <a:schemeClr val="dk1"/>
                </a:solidFill>
              </a:rPr>
              <a:t>4.</a:t>
            </a:r>
            <a:r>
              <a:rPr lang="ru" sz="600">
                <a:solidFill>
                  <a:schemeClr val="dk1"/>
                </a:solidFill>
              </a:rPr>
              <a:t>	</a:t>
            </a:r>
            <a:r>
              <a:rPr lang="ru" sz="1300">
                <a:solidFill>
                  <a:schemeClr val="dk1"/>
                </a:solidFill>
              </a:rPr>
              <a:t>Окна вашей квартиры выходят на разные стороны света: окна ванной и гостиной смотрят на восток, кухни и детской — на юг.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1">
                <a:solidFill>
                  <a:schemeClr val="dk1"/>
                </a:solidFill>
              </a:rPr>
              <a:t>        	На подоконник в какой комнате лучше поставить орхидею?</a:t>
            </a:r>
            <a:r>
              <a:rPr lang="ru" sz="1300">
                <a:solidFill>
                  <a:schemeClr val="dk1"/>
                </a:solidFill>
              </a:rPr>
              <a:t>   </a:t>
            </a:r>
            <a:endParaRPr sz="13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chemeClr val="dk1"/>
                </a:solidFill>
              </a:rPr>
              <a:t>- В кухне</a:t>
            </a:r>
            <a:endParaRPr sz="13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chemeClr val="dk1"/>
                </a:solidFill>
              </a:rPr>
              <a:t>- В детской</a:t>
            </a:r>
            <a:endParaRPr sz="13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chemeClr val="dk1"/>
                </a:solidFill>
              </a:rPr>
              <a:t>- В ванной</a:t>
            </a:r>
            <a:endParaRPr sz="13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>
            <a:spLocks noGrp="1"/>
          </p:cNvSpPr>
          <p:nvPr>
            <p:ph type="body" idx="1"/>
          </p:nvPr>
        </p:nvSpPr>
        <p:spPr>
          <a:xfrm>
            <a:off x="4727475" y="400200"/>
            <a:ext cx="4185300" cy="2612823"/>
          </a:xfrm>
          <a:prstGeom prst="rect">
            <a:avLst/>
          </a:prstGeom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 dirty="0">
                <a:solidFill>
                  <a:schemeClr val="dk1"/>
                </a:solidFill>
                <a:highlight>
                  <a:srgbClr val="FFFFFF"/>
                </a:highlight>
              </a:rPr>
              <a:t>Задание №5</a:t>
            </a:r>
            <a:r>
              <a:rPr lang="ru" sz="2100" i="1" dirty="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endParaRPr sz="2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 i="1" dirty="0">
                <a:solidFill>
                  <a:schemeClr val="dk1"/>
                </a:solidFill>
                <a:highlight>
                  <a:srgbClr val="FFFFFF"/>
                </a:highlight>
              </a:rPr>
              <a:t>Изучая советы, ты понял, что с освещением и поливом у вас всё в порядке, но вы с мамой совсем забыли об удобрениях.</a:t>
            </a:r>
            <a:endParaRPr sz="2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 b="1" dirty="0">
                <a:solidFill>
                  <a:schemeClr val="dk1"/>
                </a:solidFill>
                <a:highlight>
                  <a:srgbClr val="FFFFFF"/>
                </a:highlight>
              </a:rPr>
              <a:t>Какое вещество советуют на форуме для стимуляции цветения?</a:t>
            </a:r>
            <a:endParaRPr sz="2100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ru-RU" sz="1600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b="1" dirty="0">
                <a:solidFill>
                  <a:srgbClr val="FF0000"/>
                </a:solidFill>
              </a:rPr>
              <a:t>                Анализ выполнения заданий: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700" dirty="0"/>
          </a:p>
        </p:txBody>
      </p:sp>
      <p:pic>
        <p:nvPicPr>
          <p:cNvPr id="136" name="Google Shape;13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65600"/>
            <a:ext cx="4108799" cy="47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7"/>
          <p:cNvSpPr txBox="1"/>
          <p:nvPr/>
        </p:nvSpPr>
        <p:spPr>
          <a:xfrm>
            <a:off x="0" y="0"/>
            <a:ext cx="9144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Задание №5. Ученикам была дана переписка на форуме, им надо было найти ответ.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FBB8E1-56CB-4ACD-BE4F-1ED5A4B3A8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47" t="37013" r="6817" b="44481"/>
          <a:stretch/>
        </p:blipFill>
        <p:spPr>
          <a:xfrm>
            <a:off x="4519534" y="3589057"/>
            <a:ext cx="4393241" cy="95187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>
            <a:spLocks noGrp="1"/>
          </p:cNvSpPr>
          <p:nvPr>
            <p:ph type="body" idx="1"/>
          </p:nvPr>
        </p:nvSpPr>
        <p:spPr>
          <a:xfrm>
            <a:off x="100050" y="54600"/>
            <a:ext cx="8943900" cy="5088900"/>
          </a:xfrm>
          <a:prstGeom prst="rect">
            <a:avLst/>
          </a:prstGeom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 b="1" dirty="0">
                <a:solidFill>
                  <a:srgbClr val="FF0000"/>
                </a:solidFill>
              </a:rPr>
              <a:t>6 этап урока.</a:t>
            </a:r>
            <a:r>
              <a:rPr lang="ru" sz="1900" b="1" dirty="0">
                <a:solidFill>
                  <a:schemeClr val="dk1"/>
                </a:solidFill>
              </a:rPr>
              <a:t> </a:t>
            </a:r>
            <a:r>
              <a:rPr lang="ru" sz="1900" dirty="0">
                <a:solidFill>
                  <a:schemeClr val="dk1"/>
                </a:solidFill>
              </a:rPr>
              <a:t>Для тех, кто быстрее всех справился с текстами, была предложена самостоятельная работа на ноутбуках в программе </a:t>
            </a:r>
            <a:r>
              <a:rPr lang="ru" sz="1900" b="1" dirty="0">
                <a:solidFill>
                  <a:schemeClr val="dk1"/>
                </a:solidFill>
              </a:rPr>
              <a:t>My Test. </a:t>
            </a:r>
            <a:r>
              <a:rPr lang="ru" sz="1900" dirty="0">
                <a:solidFill>
                  <a:schemeClr val="dk1"/>
                </a:solidFill>
              </a:rPr>
              <a:t>Данные задания были составлены мною на основе задания №3 ВПР 7 класс, по производным предлогам. Программа сама проверяет и выставляет оценку. Данную работу выполнило 4 ученика. 4-на отлично, два – на хорошо.</a:t>
            </a: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 dirty="0">
              <a:solidFill>
                <a:schemeClr val="dk1"/>
              </a:solidFill>
            </a:endParaRPr>
          </a:p>
        </p:txBody>
      </p:sp>
      <p:pic>
        <p:nvPicPr>
          <p:cNvPr id="143" name="Google Shape;143;p28"/>
          <p:cNvPicPr preferRelativeResize="0"/>
          <p:nvPr/>
        </p:nvPicPr>
        <p:blipFill rotWithShape="1">
          <a:blip r:embed="rId3">
            <a:alphaModFix/>
          </a:blip>
          <a:srcRect r="9526" b="27473"/>
          <a:stretch/>
        </p:blipFill>
        <p:spPr>
          <a:xfrm>
            <a:off x="228325" y="2029400"/>
            <a:ext cx="3200675" cy="180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8"/>
          <p:cNvPicPr preferRelativeResize="0"/>
          <p:nvPr/>
        </p:nvPicPr>
        <p:blipFill rotWithShape="1">
          <a:blip r:embed="rId4">
            <a:alphaModFix/>
          </a:blip>
          <a:srcRect l="2738" r="19452" b="22069"/>
          <a:stretch/>
        </p:blipFill>
        <p:spPr>
          <a:xfrm>
            <a:off x="3840825" y="2136688"/>
            <a:ext cx="2878500" cy="158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/>
        </p:nvSpPr>
        <p:spPr>
          <a:xfrm>
            <a:off x="0" y="0"/>
            <a:ext cx="9076800" cy="4447341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1"/>
                </a:solidFill>
              </a:rPr>
              <a:t>7 этап урока. Это опрос учащихся.</a:t>
            </a:r>
            <a:r>
              <a:rPr lang="ru" dirty="0">
                <a:solidFill>
                  <a:schemeClr val="dk1"/>
                </a:solidFill>
              </a:rPr>
              <a:t> Понравились ли вам сегодняшние задания? Ученики сказали, что данная работа с текстами им очень понравилась, хотели бы почаще выполнять такие задания.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1"/>
                </a:solidFill>
              </a:rPr>
              <a:t>8 этап урока. Выставление оценок.</a:t>
            </a:r>
            <a:r>
              <a:rPr lang="ru" dirty="0">
                <a:solidFill>
                  <a:schemeClr val="dk1"/>
                </a:solidFill>
              </a:rPr>
              <a:t> Анализируя свой чек-лист я выставила учащимся оценки за работу в классе, все ученики получили только хорошо и отлично.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1"/>
                </a:solidFill>
              </a:rPr>
              <a:t>9 этап урока. Домашняя работа.</a:t>
            </a:r>
            <a:r>
              <a:rPr lang="ru" dirty="0">
                <a:solidFill>
                  <a:schemeClr val="dk1"/>
                </a:solidFill>
              </a:rPr>
              <a:t> Ученики получили две ссылки в группу: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u="sng" dirty="0">
                <a:solidFill>
                  <a:schemeClr val="accent6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https://edu.skysmart.ru/student/marorehabo</a:t>
            </a:r>
            <a:r>
              <a:rPr lang="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" dirty="0">
                <a:solidFill>
                  <a:schemeClr val="dk1"/>
                </a:solidFill>
              </a:rPr>
              <a:t>	(текст PISA)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u="sng" dirty="0">
                <a:solidFill>
                  <a:schemeClr val="accent6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https://edu.skysmart.ru/student/tanamerivu</a:t>
            </a:r>
            <a:r>
              <a:rPr lang="ru" dirty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ru" dirty="0">
                <a:solidFill>
                  <a:schemeClr val="dk1"/>
                </a:solidFill>
              </a:rPr>
              <a:t>	(упр.по производным предлогам)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Им было задано два задания. Первой по работе с текстом PISA, второе на отработку производных предлогов.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/>
          <p:nvPr/>
        </p:nvSpPr>
        <p:spPr>
          <a:xfrm>
            <a:off x="0" y="0"/>
            <a:ext cx="4450200" cy="51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</a:rPr>
              <a:t>Домашнее задание №1</a:t>
            </a:r>
            <a:r>
              <a:rPr lang="ru" sz="1900">
                <a:solidFill>
                  <a:schemeClr val="dk1"/>
                </a:solidFill>
              </a:rPr>
              <a:t> (текст PISA)  выполняло 24 человека, из 7А и 7Б классов.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dk1"/>
                </a:solidFill>
              </a:rPr>
              <a:t>Справилось на «5» -7 человек, 29,2%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dk1"/>
                </a:solidFill>
              </a:rPr>
              <a:t>Справилось на «4» - 8 человек, 33,3%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dk1"/>
                </a:solidFill>
              </a:rPr>
              <a:t>Справилось на «3» - 7 человек, 29,2%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dk1"/>
                </a:solidFill>
              </a:rPr>
              <a:t>Не справилось – 2 человека, 8,3%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</a:rPr>
              <a:t>Справилось с заданием 91,7 человек</a:t>
            </a:r>
            <a:endParaRPr sz="1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900" b="1">
                <a:solidFill>
                  <a:schemeClr val="dk1"/>
                </a:solidFill>
              </a:rPr>
              <a:t>На 4 и 5 справилось 62,5%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55" name="Google Shape;15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2600" y="152400"/>
            <a:ext cx="425767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2600" y="2695575"/>
            <a:ext cx="4081926" cy="22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/>
        </p:nvSpPr>
        <p:spPr>
          <a:xfrm>
            <a:off x="0" y="239525"/>
            <a:ext cx="4828200" cy="41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</a:rPr>
              <a:t>Домашнее задание №2</a:t>
            </a:r>
            <a:r>
              <a:rPr lang="ru" sz="1900">
                <a:solidFill>
                  <a:schemeClr val="dk1"/>
                </a:solidFill>
              </a:rPr>
              <a:t> (упр.по производным предлогам) выполняло 18 человек из 7А и 7Б классов.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dk1"/>
                </a:solidFill>
              </a:rPr>
              <a:t>Справилось на «5» - 14 человек, 77,8%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dk1"/>
                </a:solidFill>
              </a:rPr>
              <a:t>Справилось на «4» -  1 человек,5,6 %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dk1"/>
                </a:solidFill>
              </a:rPr>
              <a:t>Справилось на «3» - 2 человека, 11,1%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</a:rPr>
              <a:t>Не справилось – 1 человек, 5,6%</a:t>
            </a:r>
            <a:endParaRPr sz="1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dk1"/>
                </a:solidFill>
              </a:rPr>
              <a:t>На 4 и 5 справилось 83,3%</a:t>
            </a:r>
            <a:endParaRPr sz="1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Справилось всего 94,4%</a:t>
            </a:r>
            <a:endParaRPr sz="2500">
              <a:solidFill>
                <a:schemeClr val="dk1"/>
              </a:solidFill>
            </a:endParaRPr>
          </a:p>
        </p:txBody>
      </p:sp>
      <p:pic>
        <p:nvPicPr>
          <p:cNvPr id="162" name="Google Shape;16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8325" y="152400"/>
            <a:ext cx="3793200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325" y="2695575"/>
            <a:ext cx="3793201" cy="22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1030207-75CB-4007-B95E-3D3B44B45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86719"/>
            <a:ext cx="7886700" cy="4346004"/>
          </a:xfrm>
        </p:spPr>
        <p:txBody>
          <a:bodyPr/>
          <a:lstStyle/>
          <a:p>
            <a:pPr marL="0" lvl="0" indent="44450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 навыков функциональной грамотности с учетом требований ФГОС начинается с самостоятельного целеполагания обучающимися. </a:t>
            </a:r>
          </a:p>
          <a:p>
            <a:pPr marL="0" lvl="0" indent="4445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Ход познания -от детей. Мне лишь необходимо было побудить учеников к действию, созданию условий для этого: комфортный психологический настрой, проблемная ситуация, задания игрового характера.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этап урока.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Это этап мотивации, определения цели и задачи учебной деятельности на уроке мною начат с диалога с учениками.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783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/>
        </p:nvSpPr>
        <p:spPr>
          <a:xfrm>
            <a:off x="100850" y="0"/>
            <a:ext cx="8950800" cy="5132144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b="1" dirty="0">
                <a:solidFill>
                  <a:schemeClr val="dk1"/>
                </a:solidFill>
              </a:rPr>
              <a:t>Выводы:</a:t>
            </a:r>
            <a:endParaRPr sz="1500" b="1" dirty="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chemeClr val="dk1"/>
                </a:solidFill>
              </a:rPr>
              <a:t>1.    Тема «Производные предлоги учащимися усвоена учащимися на 94,4%. Данная тема является очень сложной для учащихся 7 класса, есть в ВПР 7 класс, задание №3,  опосредованно встречается в ОГЭ и отдельным вопросом в ЕГЭ.</a:t>
            </a:r>
            <a:endParaRPr sz="1500" dirty="0">
              <a:solidFill>
                <a:schemeClr val="dk1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chemeClr val="dk1"/>
                </a:solidFill>
              </a:rPr>
              <a:t>Высокий уровень усвоения материала достигнут посредством ежеурочного использования заданий из ВПР </a:t>
            </a:r>
            <a:r>
              <a:rPr lang="ru" sz="15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" sz="1500" dirty="0">
                <a:solidFill>
                  <a:schemeClr val="accent6">
                    <a:lumMod val="75000"/>
                  </a:schemeClr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1500" u="sng" dirty="0">
                <a:solidFill>
                  <a:schemeClr val="accent6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https://rus7-vpr.sdamgia.ru/</a:t>
            </a:r>
            <a:r>
              <a:rPr lang="ru" sz="1500" dirty="0">
                <a:solidFill>
                  <a:schemeClr val="accent6">
                    <a:lumMod val="75000"/>
                  </a:schemeClr>
                </a:solidFill>
              </a:rPr>
              <a:t>  )</a:t>
            </a:r>
            <a:endParaRPr sz="1500" dirty="0">
              <a:solidFill>
                <a:schemeClr val="accent6">
                  <a:lumMod val="75000"/>
                </a:schemeClr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chemeClr val="dk1"/>
                </a:solidFill>
              </a:rPr>
              <a:t>Так как ВПР совмещает в себе разнообразные типы заданий по развитию функциональной грамотнотности.</a:t>
            </a:r>
            <a:endParaRPr sz="1500" dirty="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chemeClr val="dk1"/>
                </a:solidFill>
              </a:rPr>
              <a:t>2.    С заданием  по читательской грамотности (текст PISA)ученики справились менее успешно, на 62,5%.</a:t>
            </a:r>
            <a:endParaRPr sz="1500" dirty="0">
              <a:solidFill>
                <a:schemeClr val="dk1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chemeClr val="dk1"/>
                </a:solidFill>
              </a:rPr>
              <a:t>Но 62,5% - это не такой уж низкий результат. Такой результат достигнут посредством систематического использования задания №6,7,8,9,10,11,12 из ВПР, 7 класс (</a:t>
            </a:r>
            <a:r>
              <a:rPr lang="ru" sz="1500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" sz="1500" u="sng" dirty="0">
                <a:solidFill>
                  <a:schemeClr val="accent6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https://rus7-vpr.sdamgia.ru/</a:t>
            </a:r>
            <a:r>
              <a:rPr lang="ru" sz="1500" dirty="0">
                <a:solidFill>
                  <a:schemeClr val="accent6">
                    <a:lumMod val="75000"/>
                  </a:schemeClr>
                </a:solidFill>
              </a:rPr>
              <a:t>  )</a:t>
            </a:r>
            <a:endParaRPr sz="1500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500" dirty="0">
                <a:solidFill>
                  <a:schemeClr val="dk1"/>
                </a:solidFill>
              </a:rPr>
              <a:t>А вот с некоторым типом заданий: №2,3, ученики встречаются лишь лишь в третий раз. Считаю, данные задания нужно использовать систематически. Но в чем же заключается трудность учителя: в разработке и поиске данных типов заданий. Таких типов заданий нет в базе ВПР.И их не так много.</a:t>
            </a:r>
            <a:endParaRPr sz="15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0909B-64F2-4A1E-921C-C6A167E07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Литература: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4FAD26-4F38-43FA-99F4-FFFC22FA26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ru-RU" sz="2800" u="sng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sz="2800" u="sng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</a:t>
            </a:r>
            <a:r>
              <a:rPr lang="ru-RU" sz="2800" u="sng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800" u="sng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skysmart</a:t>
            </a:r>
            <a:r>
              <a:rPr lang="ru-RU" sz="2800" u="sng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800" u="sng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r>
              <a:rPr lang="ru-RU" sz="2800" u="sng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teacher</a:t>
            </a:r>
            <a:r>
              <a:rPr lang="ru-RU" sz="2800" u="sng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homework</a:t>
            </a:r>
            <a:r>
              <a:rPr lang="ru-RU" sz="2800" u="sng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800" u="sng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tanamerivu</a:t>
            </a:r>
            <a:endParaRPr lang="ru-RU" sz="28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 Test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для составления тестов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800" u="sng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https://rus7-vpr.sdamgia.ru/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Ребусы с интернет сайтов.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43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C4563EE-BAEC-431F-B473-D2FA9D20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276" y="1761344"/>
            <a:ext cx="4909278" cy="3313004"/>
          </a:xfrm>
        </p:spPr>
        <p:txBody>
          <a:bodyPr>
            <a:normAutofit/>
          </a:bodyPr>
          <a:lstStyle/>
          <a:p>
            <a:r>
              <a:rPr lang="ru-RU" sz="2400" dirty="0"/>
              <a:t>Презентация с составлена учителем русского языка и литературы </a:t>
            </a:r>
            <a:br>
              <a:rPr lang="ru-RU" sz="2400" dirty="0"/>
            </a:br>
            <a:r>
              <a:rPr lang="ru-RU" sz="2400" dirty="0"/>
              <a:t>МБОУ СОШ №7 с. Прохладное, </a:t>
            </a:r>
            <a:br>
              <a:rPr lang="ru-RU" sz="2400" dirty="0"/>
            </a:br>
            <a:r>
              <a:rPr lang="ru-RU" sz="2400" dirty="0"/>
              <a:t>Караваевой Натальей Викторовной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3C11D3-919C-4668-A4BC-1BEADBB5713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775200" y="279400"/>
            <a:ext cx="4368800" cy="173672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B169E3-AC05-4E75-9ECD-C89062B01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" y="891616"/>
            <a:ext cx="3190830" cy="3490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22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77775" y="63500"/>
            <a:ext cx="9003600" cy="5012100"/>
          </a:xfrm>
          <a:prstGeom prst="rect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 i="1" dirty="0">
                <a:solidFill>
                  <a:srgbClr val="FF0000"/>
                </a:solidFill>
              </a:rPr>
              <a:t>Диалог между учителем и учениками:</a:t>
            </a:r>
            <a:endParaRPr sz="1800" b="1" i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dirty="0">
                <a:solidFill>
                  <a:schemeClr val="dk1"/>
                </a:solidFill>
              </a:rPr>
              <a:t>Уч: Прежде чем начать урок и сформулировать тему, предлагаю ситуацию: «Вы выполняете какое – то задание и сталкиваетесь с тем, что знаний не хватает. Что вы будете делать?»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dirty="0">
                <a:solidFill>
                  <a:schemeClr val="dk1"/>
                </a:solidFill>
              </a:rPr>
              <a:t>Шк: «Интернет. Позвоню. Спрошу.»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dirty="0">
                <a:solidFill>
                  <a:schemeClr val="dk1"/>
                </a:solidFill>
              </a:rPr>
              <a:t>Уч: «А у вас нет такой возможности? Ваши действия.»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dirty="0">
                <a:solidFill>
                  <a:schemeClr val="dk1"/>
                </a:solidFill>
              </a:rPr>
              <a:t>Варианты.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dirty="0">
                <a:solidFill>
                  <a:schemeClr val="dk1"/>
                </a:solidFill>
              </a:rPr>
              <a:t>Уч: «А как можно использовать уже имеющиеся у вас знания в конкретной ситуации?»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dirty="0">
                <a:solidFill>
                  <a:schemeClr val="dk1"/>
                </a:solidFill>
              </a:rPr>
              <a:t>Шк: «Как?»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dirty="0">
                <a:solidFill>
                  <a:schemeClr val="dk1"/>
                </a:solidFill>
              </a:rPr>
              <a:t>Уч.: Один из приѐмов, который позволяет использовать имеющиеся знания,- этот </a:t>
            </a:r>
            <a:r>
              <a:rPr lang="ru" sz="1800" b="1" dirty="0">
                <a:solidFill>
                  <a:schemeClr val="dk1"/>
                </a:solidFill>
              </a:rPr>
              <a:t>приѐм ИНДУКТИВНОЕ ПОСТРОЕНИЕ НОВОГО УЧЕБНОГО ДЕЙСТВИЯ</a:t>
            </a:r>
            <a:r>
              <a:rPr lang="ru" sz="1800" dirty="0">
                <a:solidFill>
                  <a:schemeClr val="dk1"/>
                </a:solidFill>
              </a:rPr>
              <a:t>, который можно использовать на уроках при изучении различных тем, его смысл состоит в том, что мы выявляем закономерности при выполнении упражнений по русскому языку и делаем полезные обобщения в процессе изучения темы.</a:t>
            </a:r>
            <a:endParaRPr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77775" y="63500"/>
            <a:ext cx="9003600" cy="5012100"/>
          </a:xfrm>
          <a:prstGeom prst="rect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 b="1" dirty="0">
                <a:solidFill>
                  <a:schemeClr val="dk1"/>
                </a:solidFill>
              </a:rPr>
              <a:t>2 этап урока.</a:t>
            </a:r>
            <a:r>
              <a:rPr lang="ru" sz="1400" dirty="0">
                <a:solidFill>
                  <a:schemeClr val="dk1"/>
                </a:solidFill>
              </a:rPr>
              <a:t> Формулируем тему урока, посредством разгадывания ребуса и кроссворда.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dk1"/>
                </a:solidFill>
              </a:rPr>
              <a:t>  	Ребусы – это дидактическая игра , способствующая развитию: логического мышления, сообразительности, воображения , кругозора, усидчивости а также развития речи.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dk1"/>
                </a:solidFill>
              </a:rPr>
              <a:t>Учащиеся отгадали все ребусы и открыли слово «ПРЕДЛОГИ»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pic>
        <p:nvPicPr>
          <p:cNvPr id="70" name="Google Shape;70;p16"/>
          <p:cNvPicPr preferRelativeResize="0"/>
          <p:nvPr/>
        </p:nvPicPr>
        <p:blipFill rotWithShape="1">
          <a:blip r:embed="rId3">
            <a:alphaModFix/>
          </a:blip>
          <a:srcRect l="16239" t="7031" r="16239" b="3506"/>
          <a:stretch/>
        </p:blipFill>
        <p:spPr>
          <a:xfrm>
            <a:off x="5232299" y="1274164"/>
            <a:ext cx="3327085" cy="3732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/>
          <p:cNvPicPr preferRelativeResize="0"/>
          <p:nvPr/>
        </p:nvPicPr>
        <p:blipFill rotWithShape="1">
          <a:blip r:embed="rId4">
            <a:alphaModFix/>
          </a:blip>
          <a:srcRect t="21981" r="5024" b="26551"/>
          <a:stretch/>
        </p:blipFill>
        <p:spPr>
          <a:xfrm>
            <a:off x="226350" y="1663606"/>
            <a:ext cx="4750349" cy="209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77775" y="63500"/>
            <a:ext cx="9003600" cy="5012100"/>
          </a:xfrm>
          <a:prstGeom prst="rect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chemeClr val="dk1"/>
                </a:solidFill>
              </a:rPr>
              <a:t>3 этап урока.</a:t>
            </a:r>
            <a:r>
              <a:rPr lang="ru" sz="2000">
                <a:solidFill>
                  <a:schemeClr val="dk1"/>
                </a:solidFill>
              </a:rPr>
              <a:t> Дома ученики должны были составить графическую схему темы «Предлоги». Это один из приемов отработки функциональной грамотности по активизации ранее полученных знаний.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chemeClr val="dk1"/>
                </a:solidFill>
              </a:rPr>
              <a:t>Цель:</a:t>
            </a:r>
            <a:r>
              <a:rPr lang="ru" sz="2000">
                <a:solidFill>
                  <a:schemeClr val="dk1"/>
                </a:solidFill>
              </a:rPr>
              <a:t> Обобщение и повторение пройденного материала. Детям объяснили, что они должны схематично изобразить тему предлоги. Такой тип задания они делали впервые.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    	  </a:t>
            </a:r>
            <a:r>
              <a:rPr lang="ru" sz="2000" b="1">
                <a:solidFill>
                  <a:schemeClr val="dk1"/>
                </a:solidFill>
              </a:rPr>
              <a:t>«Составление кластера»</a:t>
            </a:r>
            <a:r>
              <a:rPr lang="ru" sz="2000">
                <a:solidFill>
                  <a:schemeClr val="dk1"/>
                </a:solidFill>
              </a:rPr>
              <a:t> - это прием функциональной грамотности, а именно графической систематизации материала. Этот прем формирует умения выделять смысловые единицы текста и графически оформлять в определенном порядке в виде грозди, компоную материал по категориям.  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77775" y="63500"/>
            <a:ext cx="9003600" cy="5012100"/>
          </a:xfrm>
          <a:prstGeom prst="rect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                           Работа Павловой Дарьи, ученицы 7 “Б” класса. 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278" y="697043"/>
            <a:ext cx="8299443" cy="4260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088900"/>
          </a:xfrm>
          <a:prstGeom prst="rect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dk1"/>
                </a:solidFill>
              </a:rPr>
              <a:t>              </a:t>
            </a:r>
            <a:r>
              <a:rPr lang="ru" sz="2100" dirty="0">
                <a:solidFill>
                  <a:schemeClr val="dk1"/>
                </a:solidFill>
              </a:rPr>
              <a:t> </a:t>
            </a:r>
            <a:r>
              <a:rPr lang="ru" sz="2000" b="1" dirty="0">
                <a:solidFill>
                  <a:schemeClr val="dk1"/>
                </a:solidFill>
              </a:rPr>
              <a:t>4 этап урока. Работа с текстом.</a:t>
            </a:r>
            <a:endParaRPr sz="2000" b="1" dirty="0">
              <a:solidFill>
                <a:schemeClr val="dk1"/>
              </a:solidFill>
            </a:endParaRPr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Найдите и запишите правильно производные предлоги. Вставьте пропущенные буквы.</a:t>
            </a:r>
            <a:endParaRPr sz="20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dk1"/>
                </a:solidFill>
              </a:rPr>
              <a:t>В(связи) с днем р_ждения наш___ мамы мы вчера уб_рались в квартире. В(течени_) двух часов мы с насл_ждением драили полы и п_суду. Мы х_тели _бсудить с пап__ на(счет)  п_дарка маме. Но в(вид_) сложившихся _обст_ятельств, так и  (не)см_гли  это _делать. Впоследствии нами был со_дан чат для обсуждения эт_го в_проса.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dk1"/>
                </a:solidFill>
              </a:rPr>
              <a:t>  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dk1"/>
                </a:solidFill>
              </a:rPr>
              <a:t>Помимо того, этот небольшой по объему текст является одним из приемов отработки функциональной грамотности по активизации ранее полученных знаний. Ведь ученики должны вставить в словах пропущенные буквы, а в предложениях – запятые. Также найти производные предлоги.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 dirty="0">
                <a:solidFill>
                  <a:schemeClr val="dk1"/>
                </a:solidFill>
              </a:rPr>
              <a:t>  	</a:t>
            </a:r>
            <a:r>
              <a:rPr lang="ru" sz="2000" dirty="0">
                <a:solidFill>
                  <a:schemeClr val="dk1"/>
                </a:solidFill>
              </a:rPr>
              <a:t>             </a:t>
            </a:r>
            <a:endParaRPr sz="1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088900"/>
          </a:xfrm>
          <a:prstGeom prst="rect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         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             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93" name="Google Shape;9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25" y="72050"/>
            <a:ext cx="2893175" cy="49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8500" y="72050"/>
            <a:ext cx="3035875" cy="49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5700" y="72050"/>
            <a:ext cx="3190050" cy="49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088900"/>
          </a:xfrm>
          <a:prstGeom prst="rect">
            <a:avLst/>
          </a:prstGeom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b="1">
                <a:solidFill>
                  <a:schemeClr val="dk1"/>
                </a:solidFill>
              </a:rPr>
              <a:t>5 этап урока. Работа с текстами формата PISA. Данные тексты были мною взяты с сайта edu.skysmart.ru.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</a:rPr>
              <a:t>      Каждому ученику были выданы распечатанные тексты и вопросы к ним. У учителя на руках был сигнальный лист, где  фиксировались ответы учащихся.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 b="1">
                <a:solidFill>
                  <a:schemeClr val="dk1"/>
                </a:solidFill>
              </a:rPr>
              <a:t>Задание №1.</a:t>
            </a: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</a:rPr>
              <a:t>Это работа с чатом. Ответить на вопрос, какой цветок планирую купить маме. Ответили все 100% (низкий уровень сложности).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1954</Words>
  <Application>Microsoft Office PowerPoint</Application>
  <PresentationFormat>Экран (16:9)</PresentationFormat>
  <Paragraphs>135</Paragraphs>
  <Slides>22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Times New Roman</vt:lpstr>
      <vt:lpstr>Тема Office</vt:lpstr>
      <vt:lpstr>                                                                                                   Урок обобщающего повторения по русскому языку, 7 класс.                                                   Тема: «Производные предлоги» Цель: Развивать языковые навыки учащихся посредством дидактических игр на основе развития умения решать жизненные задачи в различных сферах деятельности через активизацию прикладных знаний, так необходимых в быстроменяющемся мире. Задачи: 1. Закрепить и систематизировать понятие «производные предлоги». 2. Развивать логическое мышление учащихся посредством дидактических игр, направленных на отработку умений систематизировать и анализировать. 3. Воспитывать уважительное отношение к семейным ценностям на основе прочитанного текста.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Литература:</vt:lpstr>
      <vt:lpstr>Презентация с составлена учителем русского языка и литературы  МБОУ СОШ №7 с. Прохладное,  Караваевой Натальей Викторовной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                                   Урок обобщающего повторения по русскому языку, 7 класс.                                                  Тема: «Производные предлоги» Цель: Развивать языковые навыки учащихся посредством дидактических игр на основе развития умения решать жизненные задачи в различных сферах деятельности через активизацию прикладных знаний, так необходимых в быстроменяющемся мире. Задачи: 1. Закрепить и систематизировать понятие «производные предлоги». 2. Развивать логическое мышление учащихся посредством дидактических игр, направленных на отработку умений систематизировать и анализировать. 3. Воспитывать уважительное отношение к семейным ценностям на основе прочитанного текста.</dc:title>
  <dc:creator>Пользователь</dc:creator>
  <cp:lastModifiedBy>Пользователь</cp:lastModifiedBy>
  <cp:revision>3</cp:revision>
  <cp:lastPrinted>2022-03-02T22:42:51Z</cp:lastPrinted>
  <dcterms:modified xsi:type="dcterms:W3CDTF">2022-03-02T22:43:34Z</dcterms:modified>
</cp:coreProperties>
</file>