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0.6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75" r:id="rId1"/>
  </p:sldMasterIdLst>
  <p:notesMasterIdLst>
    <p:notesMasterId r:id="rId2"/>
  </p:notesMasterIdLst>
  <p:sldIdLst>
    <p:sldId id="256" r:id="rId3"/>
    <p:sldId id="340" r:id="rId4"/>
    <p:sldId id="257" r:id="rId5"/>
    <p:sldId id="302" r:id="rId6"/>
    <p:sldId id="339" r:id="rId7"/>
    <p:sldId id="303" r:id="rId8"/>
    <p:sldId id="304" r:id="rId9"/>
    <p:sldId id="305" r:id="rId10"/>
    <p:sldId id="306" r:id="rId11"/>
    <p:sldId id="307" r:id="rId12"/>
    <p:sldId id="308" r:id="rId13"/>
    <p:sldId id="311" r:id="rId14"/>
    <p:sldId id="312" r:id="rId15"/>
    <p:sldId id="313" r:id="rId16"/>
    <p:sldId id="342" r:id="rId17"/>
    <p:sldId id="341" r:id="rId18"/>
    <p:sldId id="316" r:id="rId19"/>
    <p:sldId id="317" r:id="rId20"/>
    <p:sldId id="326" r:id="rId21"/>
    <p:sldId id="318" r:id="rId22"/>
    <p:sldId id="327" r:id="rId23"/>
    <p:sldId id="319" r:id="rId24"/>
    <p:sldId id="337" r:id="rId25"/>
    <p:sldId id="320" r:id="rId26"/>
    <p:sldId id="321" r:id="rId27"/>
    <p:sldId id="324" r:id="rId28"/>
    <p:sldId id="325" r:id="rId29"/>
    <p:sldId id="329" r:id="rId30"/>
    <p:sldId id="330" r:id="rId31"/>
    <p:sldId id="338" r:id="rId32"/>
    <p:sldId id="331" r:id="rId33"/>
    <p:sldId id="332" r:id="rId34"/>
  </p:sldIdLst>
  <p:sldSz cx="9144000" cy="6858000" type="screen4x3"/>
  <p:notesSz cx="6858000" cy="9144000"/>
  <p:custDataLst>
    <p:tags r:id="rId35"/>
  </p:custDataLst>
  <p:defaultTextStyle>
    <a:defPPr>
      <a:defRPr lang="ru-RU"/>
    </a:defPPr>
    <a:lvl1pPr marL="0" indent="0" algn="ctr" defTabSz="914400" rtl="0" eaLnBrk="0" fontAlgn="base" hangingPunct="0">
      <a:lnSpc>
        <a:spcPct val="100000"/>
      </a:lnSpc>
      <a:spcBef>
        <a:spcPct val="50000"/>
      </a:spcBef>
      <a:spcAft>
        <a:spcPct val="0"/>
      </a:spcAft>
      <a:buClrTx/>
      <a:buSzTx/>
      <a:buFontTx/>
      <a:buNone/>
      <a:defRPr kumimoji="0" sz="2000" b="0" i="0" u="sng" baseline="0">
        <a:solidFill>
          <a:schemeClr val="tx1"/>
        </a:solidFill>
        <a:effectLst/>
        <a:latin typeface="Times New Roman" pitchFamily="18" charset="0"/>
      </a:defRPr>
    </a:lvl1pPr>
    <a:lvl2pPr marL="457200" indent="0" algn="ctr" defTabSz="914400" rtl="0" eaLnBrk="0" fontAlgn="base" hangingPunct="0">
      <a:lnSpc>
        <a:spcPct val="100000"/>
      </a:lnSpc>
      <a:spcBef>
        <a:spcPct val="50000"/>
      </a:spcBef>
      <a:spcAft>
        <a:spcPct val="0"/>
      </a:spcAft>
      <a:buClrTx/>
      <a:buSzTx/>
      <a:buFontTx/>
      <a:buNone/>
      <a:defRPr kumimoji="0" sz="2000" b="0" i="0" u="sng" baseline="0">
        <a:solidFill>
          <a:schemeClr val="tx1"/>
        </a:solidFill>
        <a:effectLst/>
        <a:latin typeface="Times New Roman" pitchFamily="18" charset="0"/>
      </a:defRPr>
    </a:lvl2pPr>
    <a:lvl3pPr marL="914400" indent="0" algn="ctr" defTabSz="914400" rtl="0" eaLnBrk="0" fontAlgn="base" hangingPunct="0">
      <a:lnSpc>
        <a:spcPct val="100000"/>
      </a:lnSpc>
      <a:spcBef>
        <a:spcPct val="50000"/>
      </a:spcBef>
      <a:spcAft>
        <a:spcPct val="0"/>
      </a:spcAft>
      <a:buClrTx/>
      <a:buSzTx/>
      <a:buFontTx/>
      <a:buNone/>
      <a:defRPr kumimoji="0" sz="2000" b="0" i="0" u="sng" baseline="0">
        <a:solidFill>
          <a:schemeClr val="tx1"/>
        </a:solidFill>
        <a:effectLst/>
        <a:latin typeface="Times New Roman" pitchFamily="18" charset="0"/>
      </a:defRPr>
    </a:lvl3pPr>
    <a:lvl4pPr marL="1371600" indent="0" algn="ctr" defTabSz="914400" rtl="0" eaLnBrk="0" fontAlgn="base" hangingPunct="0">
      <a:lnSpc>
        <a:spcPct val="100000"/>
      </a:lnSpc>
      <a:spcBef>
        <a:spcPct val="50000"/>
      </a:spcBef>
      <a:spcAft>
        <a:spcPct val="0"/>
      </a:spcAft>
      <a:buClrTx/>
      <a:buSzTx/>
      <a:buFontTx/>
      <a:buNone/>
      <a:defRPr kumimoji="0" sz="2000" b="0" i="0" u="sng" baseline="0">
        <a:solidFill>
          <a:schemeClr val="tx1"/>
        </a:solidFill>
        <a:effectLst/>
        <a:latin typeface="Times New Roman" pitchFamily="18" charset="0"/>
      </a:defRPr>
    </a:lvl4pPr>
    <a:lvl5pPr marL="1828800" indent="0" algn="ctr" defTabSz="914400" rtl="0" eaLnBrk="0" fontAlgn="base" hangingPunct="0">
      <a:lnSpc>
        <a:spcPct val="100000"/>
      </a:lnSpc>
      <a:spcBef>
        <a:spcPct val="50000"/>
      </a:spcBef>
      <a:spcAft>
        <a:spcPct val="0"/>
      </a:spcAft>
      <a:buClrTx/>
      <a:buSzTx/>
      <a:buFontTx/>
      <a:buNone/>
      <a:defRPr kumimoji="0" sz="2000" b="0" i="0" u="sng" baseline="0">
        <a:solidFill>
          <a:schemeClr val="tx1"/>
        </a:solidFill>
        <a:effectLst/>
        <a:latin typeface="Times New Roman" pitchFamily="18" charset="0"/>
      </a:defRPr>
    </a:lvl5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1" autoAdjust="0"/>
    <p:restoredTop sz="94660"/>
  </p:normalViewPr>
  <p:slideViewPr>
    <p:cSldViewPr>
      <p:cViewPr>
        <p:scale>
          <a:sx n="70" d="100"/>
          <a:sy n="70" d="100"/>
        </p:scale>
        <p:origin x="0" y="0"/>
      </p:cViewPr>
    </p:cSldViewPr>
  </p:slideViewPr>
  <p:notesViewPr>
    <p:cSldViewPr>
      <p:cViewPr varScale="1">
        <p:scale>
          <a:sx n="1" d="100"/>
          <a:sy n="1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slide" Target="slides/slide21.xml" /><Relationship Id="rId24" Type="http://schemas.openxmlformats.org/officeDocument/2006/relationships/slide" Target="slides/slide22.xml" /><Relationship Id="rId25" Type="http://schemas.openxmlformats.org/officeDocument/2006/relationships/slide" Target="slides/slide23.xml" /><Relationship Id="rId26" Type="http://schemas.openxmlformats.org/officeDocument/2006/relationships/slide" Target="slides/slide24.xml" /><Relationship Id="rId27" Type="http://schemas.openxmlformats.org/officeDocument/2006/relationships/slide" Target="slides/slide25.xml" /><Relationship Id="rId28" Type="http://schemas.openxmlformats.org/officeDocument/2006/relationships/slide" Target="slides/slide26.xml" /><Relationship Id="rId29" Type="http://schemas.openxmlformats.org/officeDocument/2006/relationships/slide" Target="slides/slide27.xml" /><Relationship Id="rId3" Type="http://schemas.openxmlformats.org/officeDocument/2006/relationships/slide" Target="slides/slide1.xml" /><Relationship Id="rId30" Type="http://schemas.openxmlformats.org/officeDocument/2006/relationships/slide" Target="slides/slide28.xml" /><Relationship Id="rId31" Type="http://schemas.openxmlformats.org/officeDocument/2006/relationships/slide" Target="slides/slide29.xml" /><Relationship Id="rId32" Type="http://schemas.openxmlformats.org/officeDocument/2006/relationships/slide" Target="slides/slide30.xml" /><Relationship Id="rId33" Type="http://schemas.openxmlformats.org/officeDocument/2006/relationships/slide" Target="slides/slide31.xml" /><Relationship Id="rId34" Type="http://schemas.openxmlformats.org/officeDocument/2006/relationships/slide" Target="slides/slide32.xml" /><Relationship Id="rId35" Type="http://schemas.openxmlformats.org/officeDocument/2006/relationships/tags" Target="tags/tag1.xml" /><Relationship Id="rId36" Type="http://schemas.openxmlformats.org/officeDocument/2006/relationships/presProps" Target="presProps.xml" /><Relationship Id="rId37" Type="http://schemas.openxmlformats.org/officeDocument/2006/relationships/viewProps" Target="viewProps.xml" /><Relationship Id="rId38" Type="http://schemas.openxmlformats.org/officeDocument/2006/relationships/theme" Target="theme/theme1.xml" /><Relationship Id="rId39" Type="http://schemas.openxmlformats.org/officeDocument/2006/relationships/tableStyles" Target="tableStyles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 algn="l">
              <a:spcBef>
                <a:spcPct val="0"/>
              </a:spcBef>
              <a:defRPr sz="1200" u="none">
                <a:latin typeface="Arial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 algn="r">
              <a:spcBef>
                <a:spcPct val="0"/>
              </a:spcBef>
              <a:defRPr sz="1200" u="none">
                <a:latin typeface="Arial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5844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prstClr val="black"/>
            </a:solidFill>
            <a:miter lim="800000"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Образец текста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Второй уровень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Третий уровень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Четвертый уровень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Пятый уровень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 algn="l">
              <a:spcBef>
                <a:spcPct val="0"/>
              </a:spcBef>
              <a:defRPr sz="1200" u="none">
                <a:latin typeface="Arial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200" b="0" i="0" u="none" baseline="0">
                <a:solidFill>
                  <a:schemeClr val="tx1"/>
                </a:solidFill>
                <a:latin typeface="Arial" pitchFamily="34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</a:pPr>
            <a:fld id="{D5A60AAA-74F3-4C37-9439-D1A78250BDE1}" type="slidenum">
              <a:rPr sz="1200" u="none">
                <a:latin typeface="Arial" pitchFamily="34" charset="0"/>
              </a:rPr>
              <a:pPr/>
              <a:t>*</a:t>
            </a:fld>
            <a:endParaRPr sz="1200" u="none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defPPr/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title">
  <p:cSld name="Титульный слайд"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/>
      <p:grpSp>
        <p:nvGrpSpPr>
          <p:cNvPr id="2050" name="Group 2"/>
          <p:cNvGrpSpPr/>
          <p:nvPr/>
        </p:nvGrpSpPr>
        <p:grpSpPr>
          <a:xfrm>
            <a:off x="0" y="0"/>
            <a:ext cx="8458200" cy="5943600"/>
            <a:chExt cx="5328" cy="3744"/>
          </a:xfrm>
        </p:grpSpPr>
        <p:sp>
          <p:nvSpPr>
            <p:cNvPr id="2056" name="Freeform 3"/>
            <p:cNvSpPr/>
            <p:nvPr/>
          </p:nvSpPr>
          <p:spPr bwMode="hidden">
            <a:xfrm>
              <a:off x="0" y="1440"/>
              <a:ext cx="5155" cy="2304"/>
            </a:xfrm>
            <a:custGeom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rgbClr val="00009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</a:ln>
          </p:spPr>
        </p:sp>
        <p:sp>
          <p:nvSpPr>
            <p:cNvPr id="2057" name="Freeform 4"/>
            <p:cNvSpPr/>
            <p:nvPr/>
          </p:nvSpPr>
          <p:spPr bwMode="hidden">
            <a:xfrm>
              <a:off x="0" y="0"/>
              <a:ext cx="5328" cy="3689"/>
            </a:xfrm>
            <a:custGeom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</a:ln>
          </p:spPr>
        </p:sp>
      </p:grpSp>
      <p:sp>
        <p:nvSpPr>
          <p:cNvPr id="4506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/>
            <a:r>
              <a:rPr lang="ru-RU"/>
              <a:t>Образец подзаголовка</a:t>
            </a:r>
          </a:p>
        </p:txBody>
      </p:sp>
      <p:sp>
        <p:nvSpPr>
          <p:cNvPr id="4506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/>
            <a:r>
              <a:rPr lang="ru-RU"/>
              <a:t>Образец заголовка</a:t>
            </a:r>
          </a:p>
        </p:txBody>
      </p:sp>
      <p:sp>
        <p:nvSpPr>
          <p:cNvPr id="2053" name="Rectangle 6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4" name="Rectangle 7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5" name="Rectangle 8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</a:pPr>
            <a:fld id="{051F2C32-11DB-4A3F-8A54-49773DA3B130}" type="slidenum">
              <a:rPr sz="1200" u="none">
                <a:effectLst>
                  <a:outerShdw blurRad="38100" dist="38100" dir="2700000" algn="tl">
                    <a:schemeClr val="bg2"/>
                  </a:outerShdw>
                </a:effectLst>
                <a:latin typeface="Tahoma" pitchFamily="34" charset="0"/>
              </a:rPr>
              <a:pPr/>
              <a:t>*</a:t>
            </a:fld>
            <a:endParaRPr sz="1200" u="none">
              <a:effectLst>
                <a:outerShdw blurRad="38100" dist="38100" dir="2700000" algn="tl">
                  <a:schemeClr val="bg2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/>
          </a:lstStyle>
          <a:p>
            <a:pPr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 algn="l"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200" b="0" i="0" u="none" baseline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</a:pPr>
            <a:fld id="{FA82130F-9230-4C1C-8ABE-FE7A8EC8FD2D}" type="slidenum">
              <a:rPr sz="1200" u="none">
                <a:effectLst>
                  <a:outerShdw blurRad="38100" dist="38100" dir="2700000" algn="tl">
                    <a:schemeClr val="bg2"/>
                  </a:outerShdw>
                </a:effectLst>
                <a:latin typeface="Tahoma" pitchFamily="34" charset="0"/>
              </a:rPr>
              <a:pPr/>
              <a:t>*</a:t>
            </a:fld>
            <a:endParaRPr sz="1200" u="none">
              <a:effectLst>
                <a:outerShdw blurRad="38100" dist="38100" dir="2700000" algn="tl">
                  <a:schemeClr val="bg2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>
            <a:defPPr/>
          </a:lstStyle>
          <a:p>
            <a:pPr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>
            <a:defPPr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 algn="l"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200" b="0" i="0" u="none" baseline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</a:pPr>
            <a:fld id="{FA82130F-9230-4C1C-8ABE-FE7A8EC8FD2D}" type="slidenum">
              <a:rPr sz="1200" u="none">
                <a:effectLst>
                  <a:outerShdw blurRad="38100" dist="38100" dir="2700000" algn="tl">
                    <a:schemeClr val="bg2"/>
                  </a:outerShdw>
                </a:effectLst>
                <a:latin typeface="Tahoma" pitchFamily="34" charset="0"/>
              </a:rPr>
              <a:pPr/>
              <a:t>*</a:t>
            </a:fld>
            <a:endParaRPr sz="1200" u="none">
              <a:effectLst>
                <a:outerShdw blurRad="38100" dist="38100" dir="2700000" algn="tl">
                  <a:schemeClr val="bg2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/>
          </a:lstStyle>
          <a:p>
            <a:pPr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defPPr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 algn="l"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200" b="0" i="0" u="none" baseline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</a:pPr>
            <a:fld id="{FA82130F-9230-4C1C-8ABE-FE7A8EC8FD2D}" type="slidenum">
              <a:rPr sz="1200" u="none">
                <a:effectLst>
                  <a:outerShdw blurRad="38100" dist="38100" dir="2700000" algn="tl">
                    <a:schemeClr val="bg2"/>
                  </a:outerShdw>
                </a:effectLst>
                <a:latin typeface="Tahoma" pitchFamily="34" charset="0"/>
              </a:rPr>
              <a:pPr/>
              <a:t>*</a:t>
            </a:fld>
            <a:endParaRPr sz="1200" u="none">
              <a:effectLst>
                <a:outerShdw blurRad="38100" dist="38100" dir="2700000" algn="tl">
                  <a:schemeClr val="bg2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defPPr/>
            <a:lvl1pPr algn="l">
              <a:defRPr sz="4000" b="1" cap="all"/>
            </a:lvl1pPr>
          </a:lstStyle>
          <a:p>
            <a:pPr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defPPr/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 algn="l"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200" b="0" i="0" u="none" baseline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</a:pPr>
            <a:fld id="{FA82130F-9230-4C1C-8ABE-FE7A8EC8FD2D}" type="slidenum">
              <a:rPr sz="1200" u="none">
                <a:effectLst>
                  <a:outerShdw blurRad="38100" dist="38100" dir="2700000" algn="tl">
                    <a:schemeClr val="bg2"/>
                  </a:outerShdw>
                </a:effectLst>
                <a:latin typeface="Tahoma" pitchFamily="34" charset="0"/>
              </a:rPr>
              <a:pPr/>
              <a:t>*</a:t>
            </a:fld>
            <a:endParaRPr sz="1200" u="none">
              <a:effectLst>
                <a:outerShdw blurRad="38100" dist="38100" dir="2700000" algn="tl">
                  <a:schemeClr val="bg2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/>
          </a:lstStyle>
          <a:p>
            <a:pPr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defPPr/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defPPr/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 algn="l"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200" b="0" i="0" u="none" baseline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</a:pPr>
            <a:fld id="{FA82130F-9230-4C1C-8ABE-FE7A8EC8FD2D}" type="slidenum">
              <a:rPr sz="1200" u="none">
                <a:effectLst>
                  <a:outerShdw blurRad="38100" dist="38100" dir="2700000" algn="tl">
                    <a:schemeClr val="bg2"/>
                  </a:outerShdw>
                </a:effectLst>
                <a:latin typeface="Tahoma" pitchFamily="34" charset="0"/>
              </a:rPr>
              <a:pPr/>
              <a:t>*</a:t>
            </a:fld>
            <a:endParaRPr sz="1200" u="none">
              <a:effectLst>
                <a:outerShdw blurRad="38100" dist="38100" dir="2700000" algn="tl">
                  <a:schemeClr val="bg2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/>
            <a:lvl1pPr>
              <a:defRPr/>
            </a:lvl1pPr>
          </a:lstStyle>
          <a:p>
            <a:pPr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defPPr/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defPPr/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defPPr/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defPPr/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 algn="l"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200" b="0" i="0" u="none" baseline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</a:pPr>
            <a:fld id="{FA82130F-9230-4C1C-8ABE-FE7A8EC8FD2D}" type="slidenum">
              <a:rPr sz="1200" u="none">
                <a:effectLst>
                  <a:outerShdw blurRad="38100" dist="38100" dir="2700000" algn="tl">
                    <a:schemeClr val="bg2"/>
                  </a:outerShdw>
                </a:effectLst>
                <a:latin typeface="Tahoma" pitchFamily="34" charset="0"/>
              </a:rPr>
              <a:pPr/>
              <a:t>*</a:t>
            </a:fld>
            <a:endParaRPr sz="1200" u="none">
              <a:effectLst>
                <a:outerShdw blurRad="38100" dist="38100" dir="2700000" algn="tl">
                  <a:schemeClr val="bg2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/>
          </a:lstStyle>
          <a:p>
            <a:pPr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 algn="l"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200" b="0" i="0" u="none" baseline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</a:pPr>
            <a:fld id="{FA82130F-9230-4C1C-8ABE-FE7A8EC8FD2D}" type="slidenum">
              <a:rPr sz="1200" u="none">
                <a:effectLst>
                  <a:outerShdw blurRad="38100" dist="38100" dir="2700000" algn="tl">
                    <a:schemeClr val="bg2"/>
                  </a:outerShdw>
                </a:effectLst>
                <a:latin typeface="Tahoma" pitchFamily="34" charset="0"/>
              </a:rPr>
              <a:pPr/>
              <a:t>*</a:t>
            </a:fld>
            <a:endParaRPr sz="1200" u="none">
              <a:effectLst>
                <a:outerShdw blurRad="38100" dist="38100" dir="2700000" algn="tl">
                  <a:schemeClr val="bg2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 algn="l"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200" b="0" i="0" u="none" baseline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</a:pPr>
            <a:fld id="{FA82130F-9230-4C1C-8ABE-FE7A8EC8FD2D}" type="slidenum">
              <a:rPr sz="1200" u="none">
                <a:effectLst>
                  <a:outerShdw blurRad="38100" dist="38100" dir="2700000" algn="tl">
                    <a:schemeClr val="bg2"/>
                  </a:outerShdw>
                </a:effectLst>
                <a:latin typeface="Tahoma" pitchFamily="34" charset="0"/>
              </a:rPr>
              <a:pPr/>
              <a:t>*</a:t>
            </a:fld>
            <a:endParaRPr sz="1200" u="none">
              <a:effectLst>
                <a:outerShdw blurRad="38100" dist="38100" dir="2700000" algn="tl">
                  <a:schemeClr val="bg2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defPPr/>
            <a:lvl1pPr algn="l">
              <a:defRPr sz="2000" b="1"/>
            </a:lvl1pPr>
          </a:lstStyle>
          <a:p>
            <a:pPr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defPPr/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defPPr/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 algn="l"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200" b="0" i="0" u="none" baseline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</a:pPr>
            <a:fld id="{FA82130F-9230-4C1C-8ABE-FE7A8EC8FD2D}" type="slidenum">
              <a:rPr sz="1200" u="none">
                <a:effectLst>
                  <a:outerShdw blurRad="38100" dist="38100" dir="2700000" algn="tl">
                    <a:schemeClr val="bg2"/>
                  </a:outerShdw>
                </a:effectLst>
                <a:latin typeface="Tahoma" pitchFamily="34" charset="0"/>
              </a:rPr>
              <a:pPr/>
              <a:t>*</a:t>
            </a:fld>
            <a:endParaRPr sz="1200" u="none">
              <a:effectLst>
                <a:outerShdw blurRad="38100" dist="38100" dir="2700000" algn="tl">
                  <a:schemeClr val="bg2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defPPr/>
            <a:lvl1pPr algn="l">
              <a:defRPr sz="2000" b="1"/>
            </a:lvl1pPr>
          </a:lstStyle>
          <a:p>
            <a:pPr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kumimoji="0" lang="ru-RU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defPPr/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 algn="l"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/>
            <a:lvl1pPr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200" b="0" i="0" u="none" baseline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</a:pPr>
            <a:fld id="{FA82130F-9230-4C1C-8ABE-FE7A8EC8FD2D}" type="slidenum">
              <a:rPr sz="1200" u="none">
                <a:effectLst>
                  <a:outerShdw blurRad="38100" dist="38100" dir="2700000" algn="tl">
                    <a:schemeClr val="bg2"/>
                  </a:outerShdw>
                </a:effectLst>
                <a:latin typeface="Tahoma" pitchFamily="34" charset="0"/>
              </a:rPr>
              <a:pPr/>
              <a:t>*</a:t>
            </a:fld>
            <a:endParaRPr sz="1200" u="none">
              <a:effectLst>
                <a:outerShdw blurRad="38100" dist="38100" dir="2700000" algn="tl">
                  <a:schemeClr val="bg2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jpeg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</p:bgPr>
    </p:bg>
    <p:spTree>
      <p:nvGrpSpPr>
        <p:cNvPr id="1" name=""/>
        <p:cNvGrpSpPr/>
        <p:nvPr/>
      </p:nvGrpSpPr>
      <p:grpSpPr/>
      <p:grpSp>
        <p:nvGrpSpPr>
          <p:cNvPr id="1026" name="Group 2"/>
          <p:cNvGrpSpPr/>
          <p:nvPr/>
        </p:nvGrpSpPr>
        <p:grpSpPr>
          <a:xfrm>
            <a:off x="0" y="0"/>
            <a:ext cx="7242175" cy="1981200"/>
            <a:chExt cx="4562" cy="1248"/>
          </a:xfrm>
        </p:grpSpPr>
        <p:sp>
          <p:nvSpPr>
            <p:cNvPr id="1032" name="Freeform 3"/>
            <p:cNvSpPr/>
            <p:nvPr/>
          </p:nvSpPr>
          <p:spPr bwMode="hidden">
            <a:xfrm>
              <a:off x="0" y="583"/>
              <a:ext cx="4487" cy="665"/>
            </a:xfrm>
            <a:custGeom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rgbClr val="0000A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</a:ln>
          </p:spPr>
        </p:sp>
        <p:sp>
          <p:nvSpPr>
            <p:cNvPr id="1033" name="Freeform 4"/>
            <p:cNvSpPr/>
            <p:nvPr/>
          </p:nvSpPr>
          <p:spPr bwMode="hidden">
            <a:xfrm>
              <a:off x="0" y="0"/>
              <a:ext cx="4562" cy="1199"/>
            </a:xfrm>
            <a:custGeom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</a:ln>
          </p:spPr>
        </p:sp>
      </p:grp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/>
          </a:lstStyle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200" b="0" i="0" u="none" baseline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</a:pPr>
            <a:fld id="{FA82130F-9230-4C1C-8ABE-FE7A8EC8FD2D}" type="slidenum">
              <a:rPr sz="1200" u="none">
                <a:effectLst>
                  <a:outerShdw blurRad="38100" dist="38100" dir="2700000" algn="tl">
                    <a:schemeClr val="bg2"/>
                  </a:outerShdw>
                </a:effectLst>
                <a:latin typeface="Tahoma" pitchFamily="34" charset="0"/>
              </a:rPr>
              <a:t>*</a:t>
            </a:fld>
            <a:endParaRPr sz="1200" u="none">
              <a:effectLst>
                <a:outerShdw blurRad="38100" dist="38100" dir="2700000" algn="tl">
                  <a:schemeClr val="bg2"/>
                </a:outerShdw>
              </a:effectLst>
              <a:latin typeface="Tahoma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13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22" r:id="rId10"/>
    <p:sldLayoutId id="2147484023" r:id="rId11"/>
  </p:sldLayoutIdLst>
  <p:transition/>
  <p:timing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0" i="0" u="none" baseline="0">
          <a:solidFill>
            <a:schemeClr val="tx2"/>
          </a:solidFill>
          <a:effectLst/>
          <a:latin typeface="Tahoma" pitchFamily="34" charset="0"/>
          <a:ea typeface="+mj-ea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kumimoji="0" sz="3200" b="0" i="0" u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–"/>
        <a:defRPr kumimoji="0" sz="2800" b="0" i="0" u="none" baseline="0">
          <a:solidFill>
            <a:schemeClr val="tx1"/>
          </a:solidFill>
          <a:effectLst/>
          <a:latin typeface="+mn-lt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Tx/>
        <a:buFont typeface="Wingdings" pitchFamily="2" charset="2"/>
        <a:buChar char="§"/>
        <a:defRPr kumimoji="0" sz="2400" b="0" i="0" u="none" baseline="0">
          <a:solidFill>
            <a:schemeClr val="tx1"/>
          </a:solidFill>
          <a:effectLst/>
          <a:latin typeface="+mn-lt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000" b="0" i="0" u="none" baseline="0">
          <a:solidFill>
            <a:schemeClr val="tx1"/>
          </a:solidFill>
          <a:effectLst/>
          <a:latin typeface="+mn-lt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Tx/>
        <a:buFont typeface="Wingdings" pitchFamily="2" charset="2"/>
        <a:buChar char="§"/>
        <a:defRPr kumimoji="0" sz="2000" b="0" i="0" u="none" baseline="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18.xml" TargetMode="Interna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18.xml" TargetMode="Interna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18.xml" TargetMode="Interna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18.xml" TargetMode="Interna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png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5.xml" TargetMode="Interna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png" /><Relationship Id="rId3" Type="http://schemas.openxmlformats.org/officeDocument/2006/relationships/slide" Target="slide5.xml" TargetMode="Interna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18.xml" TargetMode="Interna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18.xml" TargetMode="Interna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18.xml" TargetMode="Interna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18.xml" TargetMode="Interna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18.xml" TargetMode="Interna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" Target="slide18.xml" TargetMode="Interna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50863"/>
            <a:ext cx="9144000" cy="2592387"/>
          </a:xfrm>
          <a:prstGeom prst="rect">
            <a:avLst/>
          </a:prstGeom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6000" b="1" i="0" u="none" strike="noStrike" kern="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Способы  решения                                        задач  планиметрии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43375" y="3478213"/>
            <a:ext cx="4500563" cy="2022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 marL="0" marR="0" lvl="0" indent="0" algn="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Учитель МАОУ «Ныробская СОШ имени А.В.Флоренко» </a:t>
            </a:r>
          </a:p>
          <a:p>
            <a:pPr marL="0" marR="0" lvl="0" indent="0" algn="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Волкович Л.Н.</a:t>
            </a:r>
          </a:p>
        </p:txBody>
      </p:sp>
      <p:sp>
        <p:nvSpPr>
          <p:cNvPr id="3076" name="AutoShape 6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uiExpand="1" build="p"/>
      <p:bldP spid="307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755650" y="285750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Методы решения задач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395288" y="1484313"/>
            <a:ext cx="208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1" i="0" u="sng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П р и м е р.</a:t>
            </a:r>
          </a:p>
        </p:txBody>
      </p:sp>
      <p:sp>
        <p:nvSpPr>
          <p:cNvPr id="12292" name="Text Box 6"/>
          <p:cNvSpPr/>
          <p:nvPr/>
        </p:nvSpPr>
        <p:spPr>
          <a:xfrm>
            <a:off x="3429000" y="1500188"/>
            <a:ext cx="4032250" cy="6159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800">
                <a:solidFill>
                  <a:srgbClr val="FFFF99"/>
                </a:solidFill>
              </a:rPr>
              <a:t>Дано</a:t>
            </a:r>
            <a:r>
              <a:rPr sz="1600" u="none"/>
              <a:t>: </a:t>
            </a:r>
            <a:r>
              <a:rPr lang="el-GR" altLang="en-US" sz="1600" u="none">
                <a:ea typeface="Times New Roman" pitchFamily="18" charset="0"/>
              </a:rPr>
              <a:t>Δ</a:t>
            </a:r>
            <a:r>
              <a:rPr lang="el-GR" altLang="en-US" sz="1600" u="none">
                <a:ea typeface="Times New Roman" pitchFamily="18" charset="0"/>
              </a:rPr>
              <a:t>АВС;   </a:t>
            </a:r>
            <a:r>
              <a:rPr lang="en-US" altLang="en-US" sz="1600" u="none">
                <a:ea typeface="Times New Roman" pitchFamily="18" charset="0"/>
              </a:rPr>
              <a:t>BD</a:t>
            </a:r>
            <a:r>
              <a:rPr lang="en-US" altLang="en-US" sz="1600" u="none">
                <a:ea typeface="Times New Roman" pitchFamily="18" charset="0"/>
              </a:rPr>
              <a:t> – биссектриса </a:t>
            </a:r>
            <a:r>
              <a:rPr lang="el-GR" altLang="en-US" sz="1600" u="none"/>
              <a:t>∠</a:t>
            </a:r>
            <a:r>
              <a:rPr lang="el-GR" altLang="en-US" sz="1600" u="none"/>
              <a:t> </a:t>
            </a:r>
            <a:r>
              <a:rPr sz="1600" u="none">
                <a:ea typeface="Times New Roman" pitchFamily="18" charset="0"/>
              </a:rPr>
              <a:t>В</a:t>
            </a:r>
            <a:r>
              <a:rPr lang="en-US" altLang="en-US" sz="1600" u="none">
                <a:ea typeface="Times New Roman" pitchFamily="18" charset="0"/>
              </a:rPr>
              <a:t>,</a:t>
            </a:r>
            <a:r>
              <a:rPr lang="en-US" altLang="en-US" sz="1600" u="none">
                <a:ea typeface="Times New Roman" pitchFamily="18" charset="0"/>
              </a:rPr>
              <a:t>                          АВ = а, ВС = </a:t>
            </a:r>
            <a:r>
              <a:rPr lang="en-US" altLang="en-US" sz="1600" u="none">
                <a:ea typeface="Times New Roman" pitchFamily="18" charset="0"/>
              </a:rPr>
              <a:t>b</a:t>
            </a:r>
            <a:endParaRPr lang="en-US" altLang="en-US" sz="1600" u="none">
              <a:ea typeface="Times New Roman" pitchFamily="18" charset="0"/>
            </a:endParaRPr>
          </a:p>
        </p:txBody>
      </p:sp>
      <p:sp>
        <p:nvSpPr>
          <p:cNvPr id="12293" name="Text Box 7"/>
          <p:cNvSpPr/>
          <p:nvPr/>
        </p:nvSpPr>
        <p:spPr>
          <a:xfrm>
            <a:off x="3429000" y="2071688"/>
            <a:ext cx="410527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>
                <a:solidFill>
                  <a:srgbClr val="FFFF99"/>
                </a:solidFill>
                <a:ea typeface="Times New Roman" pitchFamily="18" charset="0"/>
              </a:rPr>
              <a:t>Найти</a:t>
            </a:r>
            <a:r>
              <a:rPr sz="1600" u="none">
                <a:ea typeface="Times New Roman" pitchFamily="18" charset="0"/>
              </a:rPr>
              <a:t> </a:t>
            </a:r>
            <a:r>
              <a:rPr lang="en-US" altLang="en-US" sz="1600" u="none"/>
              <a:t>S</a:t>
            </a:r>
            <a:r>
              <a:rPr lang="el-GR" altLang="en-US" sz="1000" u="none"/>
              <a:t>Δ</a:t>
            </a:r>
            <a:r>
              <a:rPr lang="en-US" altLang="en-US" sz="1000" u="none"/>
              <a:t>ABD</a:t>
            </a:r>
            <a:r>
              <a:rPr sz="1600" u="none"/>
              <a:t>:</a:t>
            </a:r>
            <a:r>
              <a:rPr lang="en-US" altLang="en-US" sz="1600" u="none"/>
              <a:t>S</a:t>
            </a:r>
            <a:r>
              <a:rPr lang="el-GR" altLang="en-US" sz="1000" u="none"/>
              <a:t>Δ</a:t>
            </a:r>
            <a:r>
              <a:rPr lang="en-US" altLang="en-US" sz="1000" u="none"/>
              <a:t>BCD</a:t>
            </a:r>
            <a:r>
              <a:rPr sz="1600" u="none"/>
              <a:t>.</a:t>
            </a:r>
            <a:endParaRPr sz="1600" u="none"/>
          </a:p>
        </p:txBody>
      </p:sp>
      <p:sp>
        <p:nvSpPr>
          <p:cNvPr id="12294" name="Text Box 8"/>
          <p:cNvSpPr/>
          <p:nvPr/>
        </p:nvSpPr>
        <p:spPr>
          <a:xfrm>
            <a:off x="3429000" y="2500313"/>
            <a:ext cx="5040313" cy="9477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>
                <a:solidFill>
                  <a:srgbClr val="FFFF99"/>
                </a:solidFill>
                <a:ea typeface="Times New Roman" pitchFamily="18" charset="0"/>
              </a:rPr>
              <a:t>Решение</a:t>
            </a:r>
            <a:r>
              <a:rPr sz="1600" u="none">
                <a:ea typeface="Times New Roman" pitchFamily="18" charset="0"/>
              </a:rPr>
              <a:t>: </a:t>
            </a:r>
            <a:endParaRPr sz="1600" u="none">
              <a:ea typeface="Times New Roman" pitchFamily="18" charset="0"/>
            </a:endParaRPr>
          </a:p>
          <a:p>
            <a:pPr marL="342900" lvl="0" indent="-342900" algn="l" eaLnBrk="1" hangingPunct="1">
              <a:buAutoNum type="arabicPeriod"/>
            </a:pPr>
            <a:r>
              <a:rPr sz="1600" u="none">
                <a:ea typeface="Times New Roman" pitchFamily="18" charset="0"/>
              </a:rPr>
              <a:t>Введем две вспомогательные величины: </a:t>
            </a:r>
            <a:r>
              <a:rPr lang="en-US" altLang="en-US" sz="1600" u="none">
                <a:ea typeface="Times New Roman" pitchFamily="18" charset="0"/>
              </a:rPr>
              <a:t>         </a:t>
            </a:r>
            <a:r>
              <a:rPr lang="en-US" altLang="en-US" sz="1600" u="none">
                <a:ea typeface="Times New Roman" pitchFamily="18" charset="0"/>
              </a:rPr>
              <a:t>длину биссектрисы </a:t>
            </a:r>
            <a:r>
              <a:rPr lang="en-US" altLang="en-US" sz="1600" u="none">
                <a:ea typeface="Times New Roman" pitchFamily="18" charset="0"/>
              </a:rPr>
              <a:t>BD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=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solidFill>
                  <a:srgbClr val="FF0000"/>
                </a:solidFill>
                <a:ea typeface="Times New Roman" pitchFamily="18" charset="0"/>
              </a:rPr>
              <a:t>c</a:t>
            </a:r>
            <a:r>
              <a:rPr sz="1600" u="none">
                <a:ea typeface="Times New Roman" pitchFamily="18" charset="0"/>
              </a:rPr>
              <a:t> и </a:t>
            </a:r>
            <a:r>
              <a:rPr lang="el-GR" altLang="en-US" sz="1600" u="none"/>
              <a:t>∠</a:t>
            </a:r>
            <a:r>
              <a:rPr sz="1600" u="none">
                <a:ea typeface="Times New Roman" pitchFamily="18" charset="0"/>
              </a:rPr>
              <a:t>В = </a:t>
            </a:r>
            <a:r>
              <a:rPr sz="1600" u="none">
                <a:solidFill>
                  <a:srgbClr val="FF0000"/>
                </a:solidFill>
                <a:ea typeface="Times New Roman" pitchFamily="18" charset="0"/>
              </a:rPr>
              <a:t>2</a:t>
            </a:r>
            <a:r>
              <a:rPr lang="el-GR" altLang="en-US" sz="1600" u="none">
                <a:solidFill>
                  <a:srgbClr val="FF0000"/>
                </a:solidFill>
                <a:ea typeface="Times New Roman" pitchFamily="18" charset="0"/>
              </a:rPr>
              <a:t>α</a:t>
            </a:r>
            <a:r>
              <a:rPr lang="en-US" altLang="en-US" sz="1600" u="none">
                <a:ea typeface="Times New Roman" pitchFamily="18" charset="0"/>
              </a:rPr>
              <a:t>.</a:t>
            </a:r>
            <a:endParaRPr lang="el-GR" altLang="en-US" sz="1600" u="none">
              <a:ea typeface="Times New Roman" pitchFamily="18" charset="0"/>
            </a:endParaRPr>
          </a:p>
        </p:txBody>
      </p:sp>
      <p:sp>
        <p:nvSpPr>
          <p:cNvPr id="12295" name="Rectangle 10"/>
          <p:cNvSpPr/>
          <p:nvPr/>
        </p:nvSpPr>
        <p:spPr>
          <a:xfrm>
            <a:off x="3429000" y="3500438"/>
            <a:ext cx="4176713" cy="7032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buAutoNum type="arabicPeriod" startAt="2"/>
            </a:pPr>
            <a:r>
              <a:rPr sz="1600" u="none">
                <a:ea typeface="Times New Roman" pitchFamily="18" charset="0"/>
              </a:rPr>
              <a:t>Тогда </a:t>
            </a:r>
            <a:r>
              <a:rPr lang="en-US" altLang="en-US" sz="1600" u="none">
                <a:ea typeface="Times New Roman" pitchFamily="18" charset="0"/>
              </a:rPr>
              <a:t>S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l-GR" altLang="en-US" sz="1000" u="none">
                <a:ea typeface="Times New Roman" pitchFamily="18" charset="0"/>
              </a:rPr>
              <a:t>Δ</a:t>
            </a:r>
            <a:r>
              <a:rPr lang="el-GR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A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B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D</a:t>
            </a:r>
            <a:r>
              <a:rPr lang="en-US" altLang="en-US" sz="1000" u="none">
                <a:ea typeface="Times New Roman" pitchFamily="18" charset="0"/>
              </a:rPr>
              <a:t>  </a:t>
            </a:r>
            <a:r>
              <a:rPr lang="en-US" altLang="en-US" sz="1600" u="none">
                <a:ea typeface="Times New Roman" pitchFamily="18" charset="0"/>
              </a:rPr>
              <a:t>=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½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а </a:t>
            </a:r>
            <a:r>
              <a:rPr sz="1000" u="none">
                <a:ea typeface="Times New Roman" pitchFamily="18" charset="0"/>
              </a:rPr>
              <a:t>*  </a:t>
            </a:r>
            <a:r>
              <a:rPr sz="1600" u="none">
                <a:ea typeface="Times New Roman" pitchFamily="18" charset="0"/>
              </a:rPr>
              <a:t>с </a:t>
            </a:r>
            <a:r>
              <a:rPr lang="en-US" altLang="en-US" sz="1000" u="none">
                <a:ea typeface="Times New Roman" pitchFamily="18" charset="0"/>
              </a:rPr>
              <a:t>* 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Sin</a:t>
            </a:r>
            <a:r>
              <a:rPr lang="el-GR" altLang="en-US" sz="1600" u="none">
                <a:ea typeface="Times New Roman" pitchFamily="18" charset="0"/>
              </a:rPr>
              <a:t>α</a:t>
            </a:r>
            <a:r>
              <a:rPr lang="en-US" altLang="en-US" sz="1600" u="none">
                <a:ea typeface="Times New Roman" pitchFamily="18" charset="0"/>
              </a:rPr>
              <a:t>,    </a:t>
            </a:r>
            <a:r>
              <a:rPr lang="en-US" altLang="en-US" sz="1600" u="none"/>
              <a:t> </a:t>
            </a:r>
            <a:endParaRPr lang="en-US" altLang="en-US" sz="1600" u="none"/>
          </a:p>
          <a:p>
            <a:pPr marL="342900" lvl="0" indent="-342900" algn="l" eaLnBrk="1" hangingPunct="1"/>
            <a:r>
              <a:rPr lang="en-US" altLang="en-US" sz="1600" u="none"/>
              <a:t>                  S</a:t>
            </a:r>
            <a:r>
              <a:rPr lang="en-US" altLang="en-US" sz="1600" u="none"/>
              <a:t> </a:t>
            </a:r>
            <a:r>
              <a:rPr sz="1000" u="none">
                <a:ea typeface="Times New Roman" pitchFamily="18" charset="0"/>
              </a:rPr>
              <a:t>∆ </a:t>
            </a:r>
            <a:r>
              <a:rPr lang="en-US" altLang="en-US" sz="1000" u="none">
                <a:ea typeface="Times New Roman" pitchFamily="18" charset="0"/>
              </a:rPr>
              <a:t>B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C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D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=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½ b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sz="1000" u="none">
                <a:ea typeface="Times New Roman" pitchFamily="18" charset="0"/>
              </a:rPr>
              <a:t>* </a:t>
            </a:r>
            <a:r>
              <a:rPr lang="en-US" altLang="en-US" sz="1600" u="none">
                <a:ea typeface="Times New Roman" pitchFamily="18" charset="0"/>
              </a:rPr>
              <a:t>c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*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Sin</a:t>
            </a:r>
            <a:r>
              <a:rPr lang="el-GR" altLang="en-US" sz="1600" u="none"/>
              <a:t>α</a:t>
            </a:r>
            <a:r>
              <a:rPr lang="en-US" altLang="en-US" sz="1600" u="none"/>
              <a:t>.</a:t>
            </a:r>
            <a:endParaRPr lang="en-US" altLang="en-US" sz="1600" u="none"/>
          </a:p>
        </p:txBody>
      </p:sp>
      <p:sp>
        <p:nvSpPr>
          <p:cNvPr id="12296" name="Rectangle 12"/>
          <p:cNvSpPr/>
          <p:nvPr/>
        </p:nvSpPr>
        <p:spPr>
          <a:xfrm>
            <a:off x="3429000" y="4286250"/>
            <a:ext cx="3889375" cy="9477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buAutoNum type="arabicPeriod" startAt="3"/>
            </a:pPr>
            <a:r>
              <a:rPr sz="1600" u="none"/>
              <a:t>Отношение этих площадей </a:t>
            </a:r>
            <a:endParaRPr sz="1600" u="none"/>
          </a:p>
          <a:p>
            <a:pPr marL="342900" lvl="0" indent="-342900" algn="l" eaLnBrk="1" hangingPunct="1"/>
            <a:r>
              <a:rPr lang="en-US" altLang="en-US" sz="1600" u="none">
                <a:ea typeface="Times New Roman" pitchFamily="18" charset="0"/>
              </a:rPr>
              <a:t>       S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l-GR" altLang="en-US" sz="1000" u="none">
                <a:ea typeface="Times New Roman" pitchFamily="18" charset="0"/>
              </a:rPr>
              <a:t>Δ</a:t>
            </a:r>
            <a:r>
              <a:rPr lang="el-GR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A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B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D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sz="1600" u="none">
                <a:ea typeface="Times New Roman" pitchFamily="18" charset="0"/>
              </a:rPr>
              <a:t>: </a:t>
            </a:r>
            <a:r>
              <a:rPr lang="en-US" altLang="en-US" sz="1600" u="none">
                <a:ea typeface="Times New Roman" pitchFamily="18" charset="0"/>
              </a:rPr>
              <a:t>S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l-GR" altLang="en-US" sz="1000" u="none">
                <a:ea typeface="Times New Roman" pitchFamily="18" charset="0"/>
              </a:rPr>
              <a:t>Δ</a:t>
            </a:r>
            <a:r>
              <a:rPr lang="el-GR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B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C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D</a:t>
            </a:r>
            <a:r>
              <a:rPr lang="en-US" altLang="en-US" sz="1000" u="none">
                <a:ea typeface="Times New Roman" pitchFamily="18" charset="0"/>
              </a:rPr>
              <a:t>  </a:t>
            </a:r>
            <a:r>
              <a:rPr lang="en-US" altLang="en-US" sz="1600" u="none">
                <a:ea typeface="Times New Roman" pitchFamily="18" charset="0"/>
              </a:rPr>
              <a:t>=                                           =½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a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sz="1000" u="none">
                <a:ea typeface="Times New Roman" pitchFamily="18" charset="0"/>
              </a:rPr>
              <a:t>*</a:t>
            </a:r>
            <a:r>
              <a:rPr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c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*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Sin</a:t>
            </a:r>
            <a:r>
              <a:rPr lang="el-GR" altLang="en-US" sz="1600" u="none">
                <a:ea typeface="Times New Roman" pitchFamily="18" charset="0"/>
              </a:rPr>
              <a:t>α</a:t>
            </a:r>
            <a:r>
              <a:rPr lang="el-GR" altLang="en-US" sz="1600" u="none">
                <a:ea typeface="Times New Roman" pitchFamily="18" charset="0"/>
              </a:rPr>
              <a:t> : </a:t>
            </a:r>
            <a:r>
              <a:rPr lang="en-US" altLang="en-US" sz="1600" u="none">
                <a:ea typeface="Times New Roman" pitchFamily="18" charset="0"/>
              </a:rPr>
              <a:t>½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b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sz="1000" u="none">
                <a:ea typeface="Times New Roman" pitchFamily="18" charset="0"/>
              </a:rPr>
              <a:t>*</a:t>
            </a:r>
            <a:r>
              <a:rPr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c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*</a:t>
            </a:r>
            <a:r>
              <a:rPr lang="en-US" altLang="en-US" sz="1000" u="none">
                <a:ea typeface="Times New Roman" pitchFamily="18" charset="0"/>
              </a:rPr>
              <a:t>  </a:t>
            </a:r>
            <a:r>
              <a:rPr lang="en-US" altLang="en-US" sz="1600" u="none">
                <a:ea typeface="Times New Roman" pitchFamily="18" charset="0"/>
              </a:rPr>
              <a:t>Sin</a:t>
            </a:r>
            <a:r>
              <a:rPr lang="el-GR" altLang="en-US" sz="1600" u="none">
                <a:ea typeface="Times New Roman" pitchFamily="18" charset="0"/>
              </a:rPr>
              <a:t>α</a:t>
            </a:r>
            <a:r>
              <a:rPr lang="el-GR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= a</a:t>
            </a:r>
            <a:r>
              <a:rPr lang="en-US" altLang="en-US" sz="1600" u="none">
                <a:ea typeface="Times New Roman" pitchFamily="18" charset="0"/>
              </a:rPr>
              <a:t>   :   </a:t>
            </a:r>
            <a:r>
              <a:rPr lang="en-US" altLang="en-US" sz="1600" u="none">
                <a:ea typeface="Times New Roman" pitchFamily="18" charset="0"/>
              </a:rPr>
              <a:t>b</a:t>
            </a:r>
            <a:endParaRPr lang="el-GR" altLang="en-US" sz="1600" u="none">
              <a:ea typeface="Times New Roman" pitchFamily="18" charset="0"/>
            </a:endParaRPr>
          </a:p>
        </p:txBody>
      </p:sp>
      <p:sp>
        <p:nvSpPr>
          <p:cNvPr id="12297" name="Text Box 13"/>
          <p:cNvSpPr/>
          <p:nvPr/>
        </p:nvSpPr>
        <p:spPr>
          <a:xfrm>
            <a:off x="857250" y="5876925"/>
            <a:ext cx="7358063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800" u="none"/>
              <a:t>      Таким  образом,  удалось  решить  задачу,  хотя  величины   </a:t>
            </a:r>
            <a:r>
              <a:rPr sz="1800" u="none">
                <a:solidFill>
                  <a:srgbClr val="FF0000"/>
                </a:solidFill>
              </a:rPr>
              <a:t>с</a:t>
            </a:r>
            <a:r>
              <a:rPr sz="1800" u="none"/>
              <a:t>  и  </a:t>
            </a:r>
            <a:r>
              <a:rPr lang="el-GR" altLang="en-US" sz="1800" u="none">
                <a:solidFill>
                  <a:srgbClr val="FF0000"/>
                </a:solidFill>
                <a:ea typeface="Times New Roman" pitchFamily="18" charset="0"/>
              </a:rPr>
              <a:t>α</a:t>
            </a:r>
            <a:r>
              <a:rPr lang="el-GR" altLang="en-US" sz="1800" u="none">
                <a:solidFill>
                  <a:srgbClr val="FF0000"/>
                </a:solidFill>
                <a:ea typeface="Times New Roman" pitchFamily="18" charset="0"/>
              </a:rPr>
              <a:t>         </a:t>
            </a:r>
            <a:r>
              <a:rPr sz="1800" u="none">
                <a:ea typeface="Times New Roman" pitchFamily="18" charset="0"/>
              </a:rPr>
              <a:t> из  условия  задачи  найти  невозможно.</a:t>
            </a:r>
            <a:endParaRPr lang="el-GR" altLang="en-US" sz="1800" u="none">
              <a:ea typeface="Times New Roman" pitchFamily="18" charset="0"/>
            </a:endParaRPr>
          </a:p>
        </p:txBody>
      </p:sp>
      <p:sp>
        <p:nvSpPr>
          <p:cNvPr id="12298" name="Text Box 14"/>
          <p:cNvSpPr/>
          <p:nvPr/>
        </p:nvSpPr>
        <p:spPr>
          <a:xfrm>
            <a:off x="3500438" y="5357813"/>
            <a:ext cx="33845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>
                <a:solidFill>
                  <a:srgbClr val="FFFF99"/>
                </a:solidFill>
                <a:ea typeface="Times New Roman" pitchFamily="18" charset="0"/>
              </a:rPr>
              <a:t>Ответ</a:t>
            </a:r>
            <a:r>
              <a:rPr sz="1600" u="none">
                <a:ea typeface="Times New Roman" pitchFamily="18" charset="0"/>
              </a:rPr>
              <a:t>: </a:t>
            </a:r>
            <a:r>
              <a:rPr lang="en-US" altLang="en-US" sz="1600" u="none">
                <a:ea typeface="Times New Roman" pitchFamily="18" charset="0"/>
              </a:rPr>
              <a:t>S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l-GR" altLang="en-US" sz="1000" u="none">
                <a:ea typeface="Times New Roman" pitchFamily="18" charset="0"/>
              </a:rPr>
              <a:t>Δ</a:t>
            </a:r>
            <a:r>
              <a:rPr lang="el-GR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A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B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D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sz="1600" u="none">
                <a:ea typeface="Times New Roman" pitchFamily="18" charset="0"/>
              </a:rPr>
              <a:t>: </a:t>
            </a:r>
            <a:r>
              <a:rPr lang="en-US" altLang="en-US" sz="1600" u="none">
                <a:ea typeface="Times New Roman" pitchFamily="18" charset="0"/>
              </a:rPr>
              <a:t>S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l-GR" altLang="en-US" sz="1000" u="none">
                <a:ea typeface="Times New Roman" pitchFamily="18" charset="0"/>
              </a:rPr>
              <a:t>Δ</a:t>
            </a:r>
            <a:r>
              <a:rPr lang="el-GR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B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C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D</a:t>
            </a:r>
            <a:r>
              <a:rPr lang="en-US" altLang="en-US" sz="1000" u="none">
                <a:ea typeface="Times New Roman" pitchFamily="18" charset="0"/>
              </a:rPr>
              <a:t>  </a:t>
            </a:r>
            <a:r>
              <a:rPr lang="en-US" altLang="en-US" sz="1600" u="none">
                <a:ea typeface="Times New Roman" pitchFamily="18" charset="0"/>
              </a:rPr>
              <a:t>=</a:t>
            </a:r>
            <a:r>
              <a:rPr lang="en-US" altLang="en-US" sz="1600" u="none">
                <a:ea typeface="Times New Roman" pitchFamily="18" charset="0"/>
              </a:rPr>
              <a:t>  </a:t>
            </a:r>
            <a:r>
              <a:rPr lang="en-US" altLang="en-US" sz="1600" u="none">
                <a:ea typeface="Times New Roman" pitchFamily="18" charset="0"/>
              </a:rPr>
              <a:t>a</a:t>
            </a:r>
            <a:r>
              <a:rPr lang="en-US" altLang="en-US" sz="1600" u="none">
                <a:ea typeface="Times New Roman" pitchFamily="18" charset="0"/>
              </a:rPr>
              <a:t>   :   </a:t>
            </a:r>
            <a:r>
              <a:rPr lang="en-US" altLang="en-US" sz="1600" u="none">
                <a:ea typeface="Times New Roman" pitchFamily="18" charset="0"/>
              </a:rPr>
              <a:t>b</a:t>
            </a:r>
            <a:r>
              <a:rPr lang="en-US" altLang="en-US" sz="1600" u="none">
                <a:ea typeface="Times New Roman" pitchFamily="18" charset="0"/>
              </a:rPr>
              <a:t>.</a:t>
            </a:r>
            <a:endParaRPr lang="en-US" altLang="en-US" sz="1600" u="none">
              <a:ea typeface="Times New Roman" pitchFamily="18" charset="0"/>
            </a:endParaRPr>
          </a:p>
        </p:txBody>
      </p:sp>
      <p:cxnSp>
        <p:nvCxnSpPr>
          <p:cNvPr id="12299" name="Line 15"/>
          <p:cNvCxnSpPr/>
          <p:nvPr/>
        </p:nvCxnSpPr>
        <p:spPr>
          <a:xfrm>
            <a:off x="323850" y="4724400"/>
            <a:ext cx="2879725" cy="0"/>
          </a:xfrm>
          <a:prstGeom prst="line">
            <a:avLst/>
          </a:prstGeom>
          <a:noFill/>
          <a:ln w="28575">
            <a:solidFill>
              <a:srgbClr val="63B1FF"/>
            </a:solidFill>
            <a:miter lim="800000"/>
          </a:ln>
        </p:spPr>
      </p:cxnSp>
      <p:cxnSp>
        <p:nvCxnSpPr>
          <p:cNvPr id="12300" name="Line 16"/>
          <p:cNvCxnSpPr/>
          <p:nvPr/>
        </p:nvCxnSpPr>
        <p:spPr>
          <a:xfrm flipV="1">
            <a:off x="323850" y="2997200"/>
            <a:ext cx="863600" cy="1727200"/>
          </a:xfrm>
          <a:prstGeom prst="line">
            <a:avLst/>
          </a:prstGeom>
          <a:noFill/>
          <a:ln w="28575">
            <a:solidFill>
              <a:srgbClr val="63B1FF"/>
            </a:solidFill>
            <a:miter lim="800000"/>
          </a:ln>
        </p:spPr>
      </p:cxnSp>
      <p:cxnSp>
        <p:nvCxnSpPr>
          <p:cNvPr id="12301" name="Line 17"/>
          <p:cNvCxnSpPr/>
          <p:nvPr/>
        </p:nvCxnSpPr>
        <p:spPr>
          <a:xfrm>
            <a:off x="1187450" y="2997200"/>
            <a:ext cx="2016125" cy="1727200"/>
          </a:xfrm>
          <a:prstGeom prst="line">
            <a:avLst/>
          </a:prstGeom>
          <a:noFill/>
          <a:ln w="28575">
            <a:solidFill>
              <a:srgbClr val="63B1FF"/>
            </a:solidFill>
            <a:miter lim="800000"/>
          </a:ln>
        </p:spPr>
      </p:cxnSp>
      <p:cxnSp>
        <p:nvCxnSpPr>
          <p:cNvPr id="12302" name="Line 19"/>
          <p:cNvCxnSpPr/>
          <p:nvPr/>
        </p:nvCxnSpPr>
        <p:spPr>
          <a:xfrm>
            <a:off x="1116013" y="3141663"/>
            <a:ext cx="71437" cy="0"/>
          </a:xfrm>
          <a:prstGeom prst="line">
            <a:avLst/>
          </a:prstGeom>
          <a:noFill/>
          <a:ln>
            <a:solidFill>
              <a:srgbClr val="FF0000"/>
            </a:solidFill>
            <a:miter lim="800000"/>
          </a:ln>
        </p:spPr>
      </p:cxnSp>
      <p:cxnSp>
        <p:nvCxnSpPr>
          <p:cNvPr id="12303" name="Line 20"/>
          <p:cNvCxnSpPr/>
          <p:nvPr/>
        </p:nvCxnSpPr>
        <p:spPr>
          <a:xfrm>
            <a:off x="1187450" y="3213100"/>
            <a:ext cx="215900" cy="0"/>
          </a:xfrm>
          <a:prstGeom prst="line">
            <a:avLst/>
          </a:prstGeom>
          <a:noFill/>
          <a:ln>
            <a:solidFill>
              <a:srgbClr val="FF0000"/>
            </a:solidFill>
            <a:miter lim="800000"/>
          </a:ln>
        </p:spPr>
      </p:cxnSp>
      <p:sp>
        <p:nvSpPr>
          <p:cNvPr id="12304" name="Text Box 21"/>
          <p:cNvSpPr/>
          <p:nvPr/>
        </p:nvSpPr>
        <p:spPr>
          <a:xfrm>
            <a:off x="971550" y="3213100"/>
            <a:ext cx="4318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l-GR" altLang="en-US" sz="1600" u="none">
                <a:solidFill>
                  <a:srgbClr val="FF0000"/>
                </a:solidFill>
                <a:ea typeface="Times New Roman" pitchFamily="18" charset="0"/>
              </a:rPr>
              <a:t>α</a:t>
            </a:r>
            <a:endParaRPr lang="el-GR" altLang="en-US" sz="1600" u="none">
              <a:solidFill>
                <a:srgbClr val="FF0000"/>
              </a:solidFill>
              <a:ea typeface="Times New Roman" pitchFamily="18" charset="0"/>
            </a:endParaRPr>
          </a:p>
        </p:txBody>
      </p:sp>
      <p:sp>
        <p:nvSpPr>
          <p:cNvPr id="12305" name="Text Box 22"/>
          <p:cNvSpPr/>
          <p:nvPr/>
        </p:nvSpPr>
        <p:spPr>
          <a:xfrm>
            <a:off x="1258888" y="3213100"/>
            <a:ext cx="431800" cy="30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l-GR" altLang="en-US" sz="1400" u="none">
                <a:solidFill>
                  <a:srgbClr val="FF0000"/>
                </a:solidFill>
                <a:ea typeface="Times New Roman" pitchFamily="18" charset="0"/>
              </a:rPr>
              <a:t>α</a:t>
            </a:r>
            <a:endParaRPr lang="el-GR" altLang="en-US" sz="1400" u="none">
              <a:solidFill>
                <a:srgbClr val="FF0000"/>
              </a:solidFill>
              <a:ea typeface="Times New Roman" pitchFamily="18" charset="0"/>
            </a:endParaRPr>
          </a:p>
        </p:txBody>
      </p:sp>
      <p:sp>
        <p:nvSpPr>
          <p:cNvPr id="12306" name="Text Box 23"/>
          <p:cNvSpPr/>
          <p:nvPr/>
        </p:nvSpPr>
        <p:spPr>
          <a:xfrm>
            <a:off x="1331913" y="3933825"/>
            <a:ext cx="2159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>
                <a:solidFill>
                  <a:srgbClr val="FF0000"/>
                </a:solidFill>
              </a:rPr>
              <a:t>c</a:t>
            </a:r>
            <a:endParaRPr lang="en-US" altLang="en-US" sz="1600" u="none">
              <a:solidFill>
                <a:srgbClr val="FF0000"/>
              </a:solidFill>
            </a:endParaRPr>
          </a:p>
        </p:txBody>
      </p:sp>
      <p:sp>
        <p:nvSpPr>
          <p:cNvPr id="12307" name="Text Box 24"/>
          <p:cNvSpPr/>
          <p:nvPr/>
        </p:nvSpPr>
        <p:spPr>
          <a:xfrm>
            <a:off x="539750" y="3500438"/>
            <a:ext cx="2159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>
                <a:solidFill>
                  <a:srgbClr val="FFFF99"/>
                </a:solidFill>
              </a:rPr>
              <a:t>a</a:t>
            </a:r>
            <a:endParaRPr lang="en-US" altLang="en-US" sz="1600" u="none">
              <a:solidFill>
                <a:srgbClr val="FFFF99"/>
              </a:solidFill>
            </a:endParaRPr>
          </a:p>
        </p:txBody>
      </p:sp>
      <p:sp>
        <p:nvSpPr>
          <p:cNvPr id="12308" name="Text Box 25"/>
          <p:cNvSpPr/>
          <p:nvPr/>
        </p:nvSpPr>
        <p:spPr>
          <a:xfrm>
            <a:off x="2051050" y="3500438"/>
            <a:ext cx="2159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>
                <a:solidFill>
                  <a:srgbClr val="FFFF99"/>
                </a:solidFill>
              </a:rPr>
              <a:t>b</a:t>
            </a:r>
            <a:endParaRPr lang="en-US" altLang="en-US" sz="1600" u="none">
              <a:solidFill>
                <a:srgbClr val="FFFF99"/>
              </a:solidFill>
            </a:endParaRPr>
          </a:p>
        </p:txBody>
      </p:sp>
      <p:sp>
        <p:nvSpPr>
          <p:cNvPr id="12309" name="Text Box 26"/>
          <p:cNvSpPr/>
          <p:nvPr/>
        </p:nvSpPr>
        <p:spPr>
          <a:xfrm>
            <a:off x="179388" y="4652963"/>
            <a:ext cx="28733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A</a:t>
            </a:r>
            <a:endParaRPr lang="en-US" altLang="en-US" sz="1600" u="none"/>
          </a:p>
        </p:txBody>
      </p:sp>
      <p:sp>
        <p:nvSpPr>
          <p:cNvPr id="12310" name="Text Box 27"/>
          <p:cNvSpPr/>
          <p:nvPr/>
        </p:nvSpPr>
        <p:spPr>
          <a:xfrm>
            <a:off x="1042988" y="2708275"/>
            <a:ext cx="28733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B</a:t>
            </a:r>
            <a:endParaRPr lang="en-US" altLang="en-US" sz="1600" u="none"/>
          </a:p>
        </p:txBody>
      </p:sp>
      <p:sp>
        <p:nvSpPr>
          <p:cNvPr id="12311" name="Text Box 28"/>
          <p:cNvSpPr/>
          <p:nvPr/>
        </p:nvSpPr>
        <p:spPr>
          <a:xfrm>
            <a:off x="3059113" y="4365625"/>
            <a:ext cx="28733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C</a:t>
            </a:r>
            <a:endParaRPr lang="en-US" altLang="en-US" sz="1600" u="none"/>
          </a:p>
        </p:txBody>
      </p:sp>
      <p:sp>
        <p:nvSpPr>
          <p:cNvPr id="12312" name="Text Box 29"/>
          <p:cNvSpPr/>
          <p:nvPr/>
        </p:nvSpPr>
        <p:spPr>
          <a:xfrm>
            <a:off x="1331913" y="4652963"/>
            <a:ext cx="28733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D</a:t>
            </a:r>
            <a:endParaRPr lang="en-US" altLang="en-US" sz="1600" u="none"/>
          </a:p>
        </p:txBody>
      </p:sp>
      <p:cxnSp>
        <p:nvCxnSpPr>
          <p:cNvPr id="12313" name="Line 30"/>
          <p:cNvCxnSpPr/>
          <p:nvPr/>
        </p:nvCxnSpPr>
        <p:spPr>
          <a:xfrm>
            <a:off x="1187450" y="2997200"/>
            <a:ext cx="287338" cy="1727200"/>
          </a:xfrm>
          <a:prstGeom prst="line">
            <a:avLst/>
          </a:prstGeom>
          <a:noFill/>
          <a:ln w="19050">
            <a:solidFill>
              <a:schemeClr val="accent2"/>
            </a:solidFill>
            <a:miter lim="800000"/>
          </a:ln>
        </p:spPr>
      </p:cxnSp>
      <p:sp>
        <p:nvSpPr>
          <p:cNvPr id="12314" name="Rectangle 31"/>
          <p:cNvSpPr/>
          <p:nvPr/>
        </p:nvSpPr>
        <p:spPr>
          <a:xfrm>
            <a:off x="611188" y="5229225"/>
            <a:ext cx="20161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u="none">
                <a:solidFill>
                  <a:srgbClr val="FF0000"/>
                </a:solidFill>
              </a:rPr>
              <a:t>(</a:t>
            </a:r>
            <a:r>
              <a:rPr lang="en-US" altLang="en-US" sz="1600" u="none">
                <a:solidFill>
                  <a:srgbClr val="FF0000"/>
                </a:solidFill>
              </a:rPr>
              <a:t>S</a:t>
            </a:r>
            <a:r>
              <a:rPr lang="el-GR" altLang="en-US" sz="1600" u="none">
                <a:solidFill>
                  <a:srgbClr val="FF0000"/>
                </a:solidFill>
              </a:rPr>
              <a:t>Δ</a:t>
            </a:r>
            <a:r>
              <a:rPr lang="en-US" altLang="en-US" sz="1600" u="none">
                <a:solidFill>
                  <a:srgbClr val="FF0000"/>
                </a:solidFill>
              </a:rPr>
              <a:t>ABD)/(S</a:t>
            </a:r>
            <a:r>
              <a:rPr lang="el-GR" altLang="en-US" sz="1600" u="none">
                <a:solidFill>
                  <a:srgbClr val="FF0000"/>
                </a:solidFill>
              </a:rPr>
              <a:t>Δ</a:t>
            </a:r>
            <a:r>
              <a:rPr lang="en-US" altLang="en-US" sz="1600" u="none">
                <a:solidFill>
                  <a:srgbClr val="FF0000"/>
                </a:solidFill>
              </a:rPr>
              <a:t>BCD)-?</a:t>
            </a:r>
            <a:endParaRPr lang="en-US" altLang="en-US" sz="1600" u="none">
              <a:solidFill>
                <a:srgbClr val="FF0000"/>
              </a:solidFill>
            </a:endParaRPr>
          </a:p>
        </p:txBody>
      </p:sp>
      <p:sp>
        <p:nvSpPr>
          <p:cNvPr id="12315" name="Text Box 32"/>
          <p:cNvSpPr/>
          <p:nvPr/>
        </p:nvSpPr>
        <p:spPr>
          <a:xfrm>
            <a:off x="539750" y="5229225"/>
            <a:ext cx="2232025" cy="336550"/>
          </a:xfrm>
          <a:prstGeom prst="rect">
            <a:avLst/>
          </a:prstGeom>
          <a:solidFill>
            <a:schemeClr val="bg1"/>
          </a:solidFill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eaLnBrk="1" hangingPunct="1"/>
            <a:r>
              <a:rPr sz="1600" u="none">
                <a:solidFill>
                  <a:srgbClr val="FF0000"/>
                </a:solidFill>
              </a:rPr>
              <a:t>а  :  </a:t>
            </a:r>
            <a:r>
              <a:rPr lang="en-US" altLang="en-US" sz="1600" u="none">
                <a:solidFill>
                  <a:srgbClr val="FF0000"/>
                </a:solidFill>
              </a:rPr>
              <a:t>b</a:t>
            </a:r>
            <a:endParaRPr lang="en-US" altLang="en-US" sz="1600" u="none">
              <a:solidFill>
                <a:srgbClr val="FF0000"/>
              </a:solidFill>
            </a:endParaRPr>
          </a:p>
        </p:txBody>
      </p:sp>
      <p:sp>
        <p:nvSpPr>
          <p:cNvPr id="12316" name="AutoShape 34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2317" name="AutoShape 35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2318" name="AutoShape 36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/>
      <p:bldP spid="12293" grpId="0"/>
      <p:bldP spid="12294" grpId="0"/>
      <p:bldP spid="12295" grpId="0"/>
      <p:bldP spid="12296" grpId="0"/>
      <p:bldP spid="12297" grpId="0"/>
      <p:bldP spid="12298" grpId="0"/>
      <p:bldP spid="12304" grpId="0"/>
      <p:bldP spid="12305" grpId="0"/>
      <p:bldP spid="12306" grpId="0"/>
      <p:bldP spid="12307" grpId="0"/>
      <p:bldP spid="12308" grpId="0"/>
      <p:bldP spid="12309" grpId="0"/>
      <p:bldP spid="12310" grpId="0"/>
      <p:bldP spid="12311" grpId="0"/>
      <p:bldP spid="12312" grpId="0"/>
      <p:bldP spid="12314" grpId="0"/>
      <p:bldP spid="12315" grpId="0"/>
      <p:bldP spid="12316" grpId="0"/>
      <p:bldP spid="12317" grpId="0"/>
      <p:bldP spid="123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1500188" y="285750"/>
            <a:ext cx="6215062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Методы решения задач</a:t>
            </a: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2214563" y="1214438"/>
            <a:ext cx="4929187" cy="646112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600" b="0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</a:t>
            </a:r>
            <a:r>
              <a:rPr kumimoji="0" lang="ru-RU" sz="36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4.  </a:t>
            </a:r>
            <a:r>
              <a:rPr kumimoji="0" lang="ru-RU" sz="3600" b="1" i="0" u="sng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Метод   площадей</a:t>
            </a: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714375" y="1928813"/>
            <a:ext cx="7672388" cy="363855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</a:t>
            </a: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Этот  метод  эффективно  используется  как самостоятельно,  так  и  в  сочетании  с  другими методами.  Суть  его  состоит  в  том,  что  </a:t>
            </a:r>
            <a:r>
              <a:rPr kumimoji="0" lang="ru-RU" sz="2400" b="0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площадь</a:t>
            </a: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фигуры  выражается  </a:t>
            </a:r>
            <a:r>
              <a:rPr kumimoji="0" lang="ru-RU" sz="2400" b="0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через  известные  величины</a:t>
            </a: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,                   а  затем  та  же  </a:t>
            </a: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площадь </a:t>
            </a: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выражается  </a:t>
            </a:r>
            <a:r>
              <a:rPr kumimoji="0" lang="ru-RU" sz="2400" b="0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через неизвестную  величину</a:t>
            </a:r>
            <a:r>
              <a:rPr kumimoji="0" lang="ru-RU" sz="2400" b="0" i="1" u="none" strike="noStrike" kern="1200" cap="none" spc="0" normalizeH="0" baseline="0" noProof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.</a:t>
            </a: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Затем  приравниваются полученные  выражения  для  площадей  и  находится неизвестная  величина.</a:t>
            </a:r>
          </a:p>
        </p:txBody>
      </p:sp>
      <p:sp>
        <p:nvSpPr>
          <p:cNvPr id="13317" name="AutoShape 9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3318" name="AutoShape 10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3319" name="AutoShape 11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  <p:bldP spid="13317" grpId="0"/>
      <p:bldP spid="13318" grpId="0"/>
      <p:bldP spid="133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785813" y="142875"/>
            <a:ext cx="7993062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Методы решения задач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754063" y="1484313"/>
            <a:ext cx="208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1" i="0" u="sng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П р и м е р.</a:t>
            </a:r>
          </a:p>
        </p:txBody>
      </p:sp>
      <p:sp>
        <p:nvSpPr>
          <p:cNvPr id="14340" name="Text Box 6"/>
          <p:cNvSpPr/>
          <p:nvPr/>
        </p:nvSpPr>
        <p:spPr>
          <a:xfrm>
            <a:off x="3276600" y="1268413"/>
            <a:ext cx="5399088" cy="6111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>
                <a:solidFill>
                  <a:srgbClr val="FFFF99"/>
                </a:solidFill>
              </a:rPr>
              <a:t>Дано</a:t>
            </a:r>
            <a:r>
              <a:rPr sz="1600" u="none"/>
              <a:t>: </a:t>
            </a:r>
            <a:r>
              <a:rPr sz="1600" u="none">
                <a:ea typeface="Times New Roman" pitchFamily="18" charset="0"/>
              </a:rPr>
              <a:t>∆АВС - равносторонний</a:t>
            </a:r>
            <a:r>
              <a:rPr sz="1600" u="none"/>
              <a:t> со стороной </a:t>
            </a:r>
            <a:r>
              <a:rPr sz="1800" i="1" u="none">
                <a:solidFill>
                  <a:srgbClr val="FFFF99"/>
                </a:solidFill>
              </a:rPr>
              <a:t>а,</a:t>
            </a:r>
            <a:r>
              <a:rPr sz="1600" u="none"/>
              <a:t>                         </a:t>
            </a:r>
            <a:br>
              <a:rPr sz="1600" u="none"/>
            </a:br>
            <a:r>
              <a:rPr sz="1600" u="none"/>
              <a:t>    точка О – внутри треугольника.</a:t>
            </a:r>
            <a:endParaRPr sz="1600" u="none">
              <a:ea typeface="Times New Roman" pitchFamily="18" charset="0"/>
            </a:endParaRPr>
          </a:p>
        </p:txBody>
      </p:sp>
      <p:sp>
        <p:nvSpPr>
          <p:cNvPr id="14341" name="Text Box 7"/>
          <p:cNvSpPr/>
          <p:nvPr/>
        </p:nvSpPr>
        <p:spPr>
          <a:xfrm>
            <a:off x="3276600" y="1773238"/>
            <a:ext cx="5543550" cy="584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>
                <a:solidFill>
                  <a:srgbClr val="FFFF99"/>
                </a:solidFill>
                <a:ea typeface="Times New Roman" pitchFamily="18" charset="0"/>
              </a:rPr>
              <a:t>Найти</a:t>
            </a:r>
            <a:r>
              <a:rPr sz="1600" u="none">
                <a:ea typeface="Times New Roman" pitchFamily="18" charset="0"/>
              </a:rPr>
              <a:t> сумму расстояний от этой точки до сторон   </a:t>
            </a:r>
            <a:br>
              <a:rPr sz="1600" u="none">
                <a:ea typeface="Times New Roman" pitchFamily="18" charset="0"/>
              </a:rPr>
            </a:br>
            <a:r>
              <a:rPr sz="1600" u="none">
                <a:ea typeface="Times New Roman" pitchFamily="18" charset="0"/>
              </a:rPr>
              <a:t>     треугольника.</a:t>
            </a:r>
            <a:endParaRPr sz="1600" u="none">
              <a:ea typeface="Times New Roman" pitchFamily="18" charset="0"/>
            </a:endParaRPr>
          </a:p>
        </p:txBody>
      </p:sp>
      <p:sp>
        <p:nvSpPr>
          <p:cNvPr id="14342" name="Text Box 8"/>
          <p:cNvSpPr/>
          <p:nvPr/>
        </p:nvSpPr>
        <p:spPr>
          <a:xfrm>
            <a:off x="3143250" y="2286000"/>
            <a:ext cx="5616575" cy="654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>
                <a:solidFill>
                  <a:srgbClr val="FFFF99"/>
                </a:solidFill>
                <a:ea typeface="Times New Roman" pitchFamily="18" charset="0"/>
              </a:rPr>
              <a:t>Решение</a:t>
            </a:r>
            <a:r>
              <a:rPr sz="1600" u="none">
                <a:ea typeface="Times New Roman" pitchFamily="18" charset="0"/>
              </a:rPr>
              <a:t>: </a:t>
            </a:r>
            <a:endParaRPr sz="1600" u="none">
              <a:ea typeface="Times New Roman" pitchFamily="18" charset="0"/>
            </a:endParaRPr>
          </a:p>
          <a:p>
            <a:pPr marL="342900" lvl="0" indent="-342900" algn="l" eaLnBrk="1" hangingPunct="1">
              <a:lnSpc>
                <a:spcPct val="80000"/>
              </a:lnSpc>
              <a:buAutoNum type="arabicPeriod"/>
            </a:pPr>
            <a:r>
              <a:rPr sz="1600" u="none">
                <a:ea typeface="Times New Roman" pitchFamily="18" charset="0"/>
              </a:rPr>
              <a:t>Соединим точку </a:t>
            </a:r>
            <a:r>
              <a:rPr sz="1600" u="none">
                <a:solidFill>
                  <a:srgbClr val="FFFF99"/>
                </a:solidFill>
                <a:ea typeface="Times New Roman" pitchFamily="18" charset="0"/>
              </a:rPr>
              <a:t>О</a:t>
            </a:r>
            <a:r>
              <a:rPr sz="1600" u="none">
                <a:ea typeface="Times New Roman" pitchFamily="18" charset="0"/>
              </a:rPr>
              <a:t> с вершинами </a:t>
            </a:r>
            <a:r>
              <a:rPr lang="el-GR" altLang="en-US" sz="1600" u="none">
                <a:ea typeface="Times New Roman" pitchFamily="18" charset="0"/>
              </a:rPr>
              <a:t>Δ</a:t>
            </a:r>
            <a:r>
              <a:rPr lang="el-GR" altLang="en-US" sz="1600" u="none">
                <a:ea typeface="Times New Roman" pitchFamily="18" charset="0"/>
              </a:rPr>
              <a:t>АВС.</a:t>
            </a:r>
            <a:endParaRPr lang="el-GR" altLang="en-US" sz="1600" u="none">
              <a:ea typeface="Times New Roman" pitchFamily="18" charset="0"/>
            </a:endParaRPr>
          </a:p>
        </p:txBody>
      </p:sp>
      <p:sp>
        <p:nvSpPr>
          <p:cNvPr id="14343" name="Rectangle 10"/>
          <p:cNvSpPr/>
          <p:nvPr/>
        </p:nvSpPr>
        <p:spPr>
          <a:xfrm>
            <a:off x="3143250" y="3429000"/>
            <a:ext cx="5400675" cy="12620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60000"/>
              </a:lnSpc>
              <a:buAutoNum type="arabicPeriod" startAt="3"/>
            </a:pPr>
            <a:r>
              <a:rPr lang="en-US" altLang="en-US" sz="1600" u="none">
                <a:ea typeface="Times New Roman" pitchFamily="18" charset="0"/>
              </a:rPr>
              <a:t>S</a:t>
            </a:r>
            <a:r>
              <a:rPr lang="el-GR" altLang="en-US" sz="1000" u="none">
                <a:ea typeface="Times New Roman" pitchFamily="18" charset="0"/>
              </a:rPr>
              <a:t>Δ</a:t>
            </a:r>
            <a:r>
              <a:rPr lang="en-US" altLang="en-US" sz="1000" u="none">
                <a:ea typeface="Times New Roman" pitchFamily="18" charset="0"/>
              </a:rPr>
              <a:t>ABC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=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(a²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*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√3)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/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4. </a:t>
            </a:r>
            <a:endParaRPr lang="en-US" altLang="en-US" sz="1600" u="none">
              <a:ea typeface="Times New Roman" pitchFamily="18" charset="0"/>
            </a:endParaRPr>
          </a:p>
          <a:p>
            <a:pPr marL="342900" lvl="0" indent="-342900" algn="l" eaLnBrk="1" hangingPunct="1">
              <a:lnSpc>
                <a:spcPct val="105000"/>
              </a:lnSpc>
            </a:pPr>
            <a:r>
              <a:rPr lang="en-US" altLang="en-US" sz="1600" u="none"/>
              <a:t>      </a:t>
            </a:r>
            <a:r>
              <a:rPr lang="en-US" altLang="en-US" sz="1600" u="none"/>
              <a:t>С другой стороны </a:t>
            </a:r>
            <a:r>
              <a:rPr lang="en-US" altLang="en-US" sz="1600" u="none"/>
              <a:t>S</a:t>
            </a:r>
            <a:r>
              <a:rPr lang="el-GR" altLang="en-US" sz="1000" u="none">
                <a:ea typeface="Times New Roman" pitchFamily="18" charset="0"/>
              </a:rPr>
              <a:t>Δ</a:t>
            </a:r>
            <a:r>
              <a:rPr lang="en-US" altLang="en-US" sz="1000" u="none">
                <a:ea typeface="Times New Roman" pitchFamily="18" charset="0"/>
              </a:rPr>
              <a:t>ABC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= S</a:t>
            </a:r>
            <a:r>
              <a:rPr lang="el-GR" altLang="en-US" sz="1000" u="none">
                <a:ea typeface="Times New Roman" pitchFamily="18" charset="0"/>
              </a:rPr>
              <a:t>Δ</a:t>
            </a:r>
            <a:r>
              <a:rPr lang="en-US" altLang="en-US" sz="1000" u="none">
                <a:ea typeface="Times New Roman" pitchFamily="18" charset="0"/>
              </a:rPr>
              <a:t>AOB</a:t>
            </a:r>
            <a:r>
              <a:rPr lang="en-US" altLang="en-US" sz="1600" u="none">
                <a:ea typeface="Times New Roman" pitchFamily="18" charset="0"/>
              </a:rPr>
              <a:t> + S</a:t>
            </a:r>
            <a:r>
              <a:rPr lang="el-GR" altLang="en-US" sz="1000" u="none">
                <a:ea typeface="Times New Roman" pitchFamily="18" charset="0"/>
              </a:rPr>
              <a:t>Δ</a:t>
            </a:r>
            <a:r>
              <a:rPr lang="en-US" altLang="en-US" sz="1000" u="none">
                <a:ea typeface="Times New Roman" pitchFamily="18" charset="0"/>
              </a:rPr>
              <a:t>BOC</a:t>
            </a:r>
            <a:r>
              <a:rPr lang="en-US" altLang="en-US" sz="1600" u="none">
                <a:ea typeface="Times New Roman" pitchFamily="18" charset="0"/>
              </a:rPr>
              <a:t> + S</a:t>
            </a:r>
            <a:r>
              <a:rPr lang="el-GR" altLang="en-US" sz="1000" u="none">
                <a:ea typeface="Times New Roman" pitchFamily="18" charset="0"/>
              </a:rPr>
              <a:t>Δ</a:t>
            </a:r>
            <a:r>
              <a:rPr lang="en-US" altLang="en-US" sz="1000" u="none">
                <a:ea typeface="Times New Roman" pitchFamily="18" charset="0"/>
              </a:rPr>
              <a:t>AOC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=             </a:t>
            </a:r>
            <a:r>
              <a:rPr lang="en-US" altLang="en-US" sz="1600" u="none">
                <a:ea typeface="Times New Roman" pitchFamily="18" charset="0"/>
              </a:rPr>
              <a:t> =½</a:t>
            </a:r>
            <a:r>
              <a:rPr lang="en-US" altLang="en-US" sz="1600" u="none">
                <a:ea typeface="Times New Roman" pitchFamily="18" charset="0"/>
              </a:rPr>
              <a:t>  </a:t>
            </a:r>
            <a:r>
              <a:rPr lang="en-US" altLang="en-US" sz="1600" u="none">
                <a:ea typeface="Times New Roman" pitchFamily="18" charset="0"/>
              </a:rPr>
              <a:t>AB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*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OF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+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½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BC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*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OD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+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½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AC</a:t>
            </a:r>
            <a:r>
              <a:rPr lang="en-US" altLang="en-US" sz="1000" u="none">
                <a:ea typeface="Times New Roman" pitchFamily="18" charset="0"/>
              </a:rPr>
              <a:t>*</a:t>
            </a:r>
            <a:r>
              <a:rPr lang="en-US" altLang="en-US" sz="1600" u="none">
                <a:ea typeface="Times New Roman" pitchFamily="18" charset="0"/>
              </a:rPr>
              <a:t>OE= </a:t>
            </a:r>
            <a:r>
              <a:rPr lang="en-US" altLang="en-US" sz="1600" u="none">
                <a:ea typeface="Times New Roman" pitchFamily="18" charset="0"/>
              </a:rPr>
              <a:t> </a:t>
            </a:r>
            <a:endParaRPr lang="en-US" altLang="en-US" sz="1600" u="none">
              <a:ea typeface="Times New Roman" pitchFamily="18" charset="0"/>
            </a:endParaRPr>
          </a:p>
          <a:p>
            <a:pPr marL="342900" lvl="0" indent="-342900" algn="l" eaLnBrk="1" hangingPunct="1">
              <a:lnSpc>
                <a:spcPct val="105000"/>
              </a:lnSpc>
            </a:pPr>
            <a:r>
              <a:rPr lang="en-US" altLang="en-US" sz="1600" u="none">
                <a:ea typeface="Times New Roman" pitchFamily="18" charset="0"/>
              </a:rPr>
              <a:t>         </a:t>
            </a:r>
            <a:r>
              <a:rPr lang="en-US" altLang="en-US" sz="1600" u="none">
                <a:ea typeface="Times New Roman" pitchFamily="18" charset="0"/>
              </a:rPr>
              <a:t>=</a:t>
            </a:r>
            <a:r>
              <a:rPr lang="en-US" altLang="en-US" sz="1600" u="none"/>
              <a:t>½</a:t>
            </a:r>
            <a:r>
              <a:rPr lang="en-US" altLang="en-US" sz="1600" u="none"/>
              <a:t> </a:t>
            </a:r>
            <a:r>
              <a:rPr lang="en-US" altLang="en-US" sz="1600" u="none"/>
              <a:t>a</a:t>
            </a:r>
            <a:r>
              <a:rPr lang="en-US" altLang="en-US" sz="1600" u="none"/>
              <a:t> </a:t>
            </a:r>
            <a:r>
              <a:rPr lang="en-US" altLang="en-US" sz="1000" u="none"/>
              <a:t>*</a:t>
            </a:r>
            <a:r>
              <a:rPr lang="en-US" altLang="en-US" sz="1000" u="none"/>
              <a:t> </a:t>
            </a:r>
            <a:r>
              <a:rPr lang="en-US" altLang="en-US" sz="1600" u="none"/>
              <a:t>OF</a:t>
            </a:r>
            <a:r>
              <a:rPr lang="en-US" altLang="en-US" sz="1600" u="none"/>
              <a:t> </a:t>
            </a:r>
            <a:r>
              <a:rPr lang="en-US" altLang="en-US" sz="1600" u="none"/>
              <a:t>+</a:t>
            </a:r>
            <a:r>
              <a:rPr lang="en-US" altLang="en-US" sz="1600" u="none"/>
              <a:t> </a:t>
            </a:r>
            <a:r>
              <a:rPr lang="en-US" altLang="en-US" sz="1600" u="none"/>
              <a:t>½</a:t>
            </a:r>
            <a:r>
              <a:rPr lang="en-US" altLang="en-US" sz="1600" u="none"/>
              <a:t> </a:t>
            </a:r>
            <a:r>
              <a:rPr lang="en-US" altLang="en-US" sz="1600" u="none"/>
              <a:t>a</a:t>
            </a:r>
            <a:r>
              <a:rPr lang="en-US" altLang="en-US" sz="1600" u="none"/>
              <a:t> </a:t>
            </a:r>
            <a:r>
              <a:rPr lang="en-US" altLang="en-US" sz="1000" u="none"/>
              <a:t>*</a:t>
            </a:r>
            <a:r>
              <a:rPr lang="en-US" altLang="en-US" sz="1000" u="none"/>
              <a:t> </a:t>
            </a:r>
            <a:r>
              <a:rPr lang="en-US" altLang="en-US" sz="1600" u="none"/>
              <a:t>OD</a:t>
            </a:r>
            <a:r>
              <a:rPr lang="en-US" altLang="en-US" sz="1600" u="none"/>
              <a:t> </a:t>
            </a:r>
            <a:r>
              <a:rPr lang="en-US" altLang="en-US" sz="1600" u="none"/>
              <a:t>+</a:t>
            </a:r>
            <a:r>
              <a:rPr lang="en-US" altLang="en-US" sz="1600" u="none"/>
              <a:t> </a:t>
            </a:r>
            <a:r>
              <a:rPr lang="en-US" altLang="en-US" sz="1600" u="none"/>
              <a:t>½</a:t>
            </a:r>
            <a:r>
              <a:rPr lang="en-US" altLang="en-US" sz="1600" u="none"/>
              <a:t> </a:t>
            </a:r>
            <a:r>
              <a:rPr lang="en-US" altLang="en-US" sz="1600" u="none"/>
              <a:t>a</a:t>
            </a:r>
            <a:r>
              <a:rPr lang="en-US" altLang="en-US" sz="1600" u="none"/>
              <a:t> </a:t>
            </a:r>
            <a:r>
              <a:rPr lang="en-US" altLang="en-US" sz="1000" u="none"/>
              <a:t>*</a:t>
            </a:r>
            <a:r>
              <a:rPr lang="en-US" altLang="en-US" sz="1000" u="none"/>
              <a:t> </a:t>
            </a:r>
            <a:r>
              <a:rPr lang="en-US" altLang="en-US" sz="1600" u="none"/>
              <a:t>OE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= </a:t>
            </a:r>
            <a:r>
              <a:rPr lang="en-US" altLang="en-US" sz="1600" u="none">
                <a:ea typeface="Times New Roman" pitchFamily="18" charset="0"/>
              </a:rPr>
              <a:t>½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a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*</a:t>
            </a:r>
            <a:r>
              <a:rPr lang="en-US" altLang="en-US" sz="10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(OF+OD+OE).</a:t>
            </a:r>
            <a:endParaRPr lang="en-US" altLang="en-US" sz="1600" u="none">
              <a:ea typeface="Times New Roman" pitchFamily="18" charset="0"/>
            </a:endParaRPr>
          </a:p>
        </p:txBody>
      </p:sp>
      <p:sp>
        <p:nvSpPr>
          <p:cNvPr id="14344" name="Rectangle 12"/>
          <p:cNvSpPr/>
          <p:nvPr/>
        </p:nvSpPr>
        <p:spPr>
          <a:xfrm>
            <a:off x="3143250" y="4572000"/>
            <a:ext cx="4248150" cy="13144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buAutoNum type="arabicPeriod" startAt="4"/>
            </a:pPr>
            <a:r>
              <a:rPr sz="1600" u="none"/>
              <a:t>Приравняем правые части двух равенств и найдем искомую сумму: </a:t>
            </a:r>
            <a:r>
              <a:rPr lang="en-US" altLang="en-US" sz="1600" u="none"/>
              <a:t>½a</a:t>
            </a:r>
            <a:r>
              <a:rPr lang="en-US" altLang="en-US" sz="1000" u="none"/>
              <a:t>*</a:t>
            </a:r>
            <a:r>
              <a:rPr lang="en-US" altLang="en-US" sz="1600" u="none"/>
              <a:t>(OF+OD+OE)</a:t>
            </a:r>
            <a:r>
              <a:rPr lang="en-US" altLang="en-US" sz="1600" u="none"/>
              <a:t>= </a:t>
            </a:r>
            <a:r>
              <a:rPr lang="en-US" altLang="en-US" sz="1600" u="none"/>
              <a:t>(a²</a:t>
            </a:r>
            <a:r>
              <a:rPr lang="en-US" altLang="en-US" sz="1000" u="none"/>
              <a:t>*</a:t>
            </a:r>
            <a:r>
              <a:rPr lang="en-US" altLang="en-US" sz="1600" u="none"/>
              <a:t>√3)/4</a:t>
            </a:r>
            <a:r>
              <a:rPr lang="en-US" altLang="en-US" sz="1600" u="none"/>
              <a:t> </a:t>
            </a:r>
            <a:r>
              <a:rPr lang="en-US" altLang="en-US" sz="1600" u="none"/>
              <a:t>       =&gt;        </a:t>
            </a:r>
            <a:r>
              <a:rPr lang="en-US" altLang="en-US" sz="1600" u="none"/>
              <a:t> </a:t>
            </a:r>
            <a:r>
              <a:rPr lang="en-US" altLang="en-US" sz="1600" u="none"/>
              <a:t> </a:t>
            </a:r>
            <a:r>
              <a:rPr lang="en-US" altLang="en-US" sz="1600" u="none"/>
              <a:t>=</a:t>
            </a:r>
            <a:r>
              <a:rPr lang="en-US" altLang="en-US" sz="1600" u="none"/>
              <a:t>&gt; </a:t>
            </a:r>
            <a:r>
              <a:rPr lang="en-US" altLang="en-US" sz="1600" u="none"/>
              <a:t>О</a:t>
            </a:r>
            <a:r>
              <a:rPr lang="en-US" altLang="en-US" sz="1600" u="none"/>
              <a:t>F</a:t>
            </a:r>
            <a:r>
              <a:rPr lang="en-US" altLang="en-US" sz="1600" u="none"/>
              <a:t>+О</a:t>
            </a:r>
            <a:r>
              <a:rPr lang="en-US" altLang="en-US" sz="1600" u="none"/>
              <a:t>D</a:t>
            </a:r>
            <a:r>
              <a:rPr lang="en-US" altLang="en-US" sz="1600" u="none"/>
              <a:t>+О</a:t>
            </a:r>
            <a:r>
              <a:rPr lang="en-US" altLang="en-US" sz="1600" u="none"/>
              <a:t>E</a:t>
            </a:r>
            <a:r>
              <a:rPr lang="en-US" altLang="en-US" sz="1600" u="none"/>
              <a:t>=</a:t>
            </a:r>
            <a:r>
              <a:rPr lang="en-US" altLang="en-US" sz="1600" u="none"/>
              <a:t> </a:t>
            </a:r>
            <a:r>
              <a:rPr lang="en-US" altLang="en-US" sz="1600" u="none"/>
              <a:t>(</a:t>
            </a:r>
            <a:r>
              <a:rPr lang="en-US" altLang="en-US" sz="1600" u="none"/>
              <a:t>(a²</a:t>
            </a:r>
            <a:r>
              <a:rPr lang="en-US" altLang="en-US" sz="1000" u="none"/>
              <a:t>*</a:t>
            </a:r>
            <a:r>
              <a:rPr lang="en-US" altLang="en-US" sz="1600" u="none"/>
              <a:t>√3)/4) </a:t>
            </a:r>
            <a:r>
              <a:rPr lang="en-US" altLang="en-US" sz="1600" u="none"/>
              <a:t>: (</a:t>
            </a:r>
            <a:r>
              <a:rPr lang="en-US" altLang="en-US" sz="1600" u="none"/>
              <a:t>½a</a:t>
            </a:r>
            <a:r>
              <a:rPr lang="en-US" altLang="en-US" sz="1600" u="none"/>
              <a:t>) </a:t>
            </a:r>
            <a:r>
              <a:rPr lang="en-US" altLang="en-US" sz="1600" u="none"/>
              <a:t> </a:t>
            </a:r>
            <a:r>
              <a:rPr lang="en-US" altLang="en-US" sz="1600" u="none"/>
              <a:t>=</a:t>
            </a:r>
            <a:r>
              <a:rPr lang="en-US" altLang="en-US" sz="1600" u="none"/>
              <a:t>&gt;      =&gt; </a:t>
            </a:r>
            <a:r>
              <a:rPr lang="en-US" altLang="en-US" sz="1600" u="none"/>
              <a:t>О</a:t>
            </a:r>
            <a:r>
              <a:rPr lang="en-US" altLang="en-US" sz="1600" u="none"/>
              <a:t>F</a:t>
            </a:r>
            <a:r>
              <a:rPr lang="en-US" altLang="en-US" sz="1600" u="none"/>
              <a:t>+О</a:t>
            </a:r>
            <a:r>
              <a:rPr lang="en-US" altLang="en-US" sz="1600" u="none"/>
              <a:t>D</a:t>
            </a:r>
            <a:r>
              <a:rPr lang="en-US" altLang="en-US" sz="1600" u="none"/>
              <a:t>+О</a:t>
            </a:r>
            <a:r>
              <a:rPr lang="en-US" altLang="en-US" sz="1600" u="none"/>
              <a:t>E</a:t>
            </a:r>
            <a:r>
              <a:rPr lang="en-US" altLang="en-US" sz="1600" u="none"/>
              <a:t>=</a:t>
            </a:r>
            <a:r>
              <a:rPr lang="en-US" altLang="en-US" sz="1600" u="none"/>
              <a:t> (a</a:t>
            </a:r>
            <a:r>
              <a:rPr lang="en-US" altLang="en-US" sz="1600" u="none"/>
              <a:t> </a:t>
            </a:r>
            <a:r>
              <a:rPr lang="en-US" altLang="en-US" sz="1000" u="none"/>
              <a:t>*</a:t>
            </a:r>
            <a:r>
              <a:rPr lang="en-US" altLang="en-US" sz="1000" u="none"/>
              <a:t> </a:t>
            </a:r>
            <a:r>
              <a:rPr lang="en-US" altLang="en-US" sz="1600" u="none"/>
              <a:t>√3)/</a:t>
            </a:r>
            <a:r>
              <a:rPr lang="en-US" altLang="en-US" sz="1600" u="none"/>
              <a:t>2</a:t>
            </a:r>
            <a:endParaRPr lang="el-GR" altLang="en-US" sz="1600" u="none"/>
          </a:p>
        </p:txBody>
      </p:sp>
      <p:sp>
        <p:nvSpPr>
          <p:cNvPr id="14345" name="Text Box 22"/>
          <p:cNvSpPr/>
          <p:nvPr/>
        </p:nvSpPr>
        <p:spPr>
          <a:xfrm>
            <a:off x="395288" y="4221163"/>
            <a:ext cx="28733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A</a:t>
            </a:r>
            <a:endParaRPr lang="en-US" altLang="en-US" sz="1600" u="none"/>
          </a:p>
        </p:txBody>
      </p:sp>
      <p:sp>
        <p:nvSpPr>
          <p:cNvPr id="14346" name="Text Box 23"/>
          <p:cNvSpPr/>
          <p:nvPr/>
        </p:nvSpPr>
        <p:spPr>
          <a:xfrm>
            <a:off x="1403350" y="2276475"/>
            <a:ext cx="28733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B</a:t>
            </a:r>
            <a:endParaRPr lang="en-US" altLang="en-US" sz="1600" u="none"/>
          </a:p>
        </p:txBody>
      </p:sp>
      <p:sp>
        <p:nvSpPr>
          <p:cNvPr id="14347" name="Text Box 24"/>
          <p:cNvSpPr/>
          <p:nvPr/>
        </p:nvSpPr>
        <p:spPr>
          <a:xfrm>
            <a:off x="2700338" y="4221163"/>
            <a:ext cx="35877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C</a:t>
            </a:r>
            <a:endParaRPr lang="en-US" altLang="en-US" sz="1600" u="none"/>
          </a:p>
        </p:txBody>
      </p:sp>
      <p:cxnSp>
        <p:nvCxnSpPr>
          <p:cNvPr id="14348" name="Line 38"/>
          <p:cNvCxnSpPr/>
          <p:nvPr/>
        </p:nvCxnSpPr>
        <p:spPr>
          <a:xfrm flipV="1">
            <a:off x="1258888" y="3429000"/>
            <a:ext cx="865187" cy="43180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</a:ln>
        </p:spPr>
      </p:cxnSp>
      <p:cxnSp>
        <p:nvCxnSpPr>
          <p:cNvPr id="14349" name="Line 39"/>
          <p:cNvCxnSpPr/>
          <p:nvPr/>
        </p:nvCxnSpPr>
        <p:spPr>
          <a:xfrm flipV="1">
            <a:off x="539750" y="3860800"/>
            <a:ext cx="719138" cy="431800"/>
          </a:xfrm>
          <a:prstGeom prst="line">
            <a:avLst/>
          </a:prstGeom>
          <a:noFill/>
          <a:ln w="38100">
            <a:solidFill>
              <a:srgbClr val="00DE64"/>
            </a:solidFill>
            <a:miter lim="800000"/>
          </a:ln>
        </p:spPr>
      </p:cxnSp>
      <p:cxnSp>
        <p:nvCxnSpPr>
          <p:cNvPr id="14350" name="Line 40"/>
          <p:cNvCxnSpPr/>
          <p:nvPr/>
        </p:nvCxnSpPr>
        <p:spPr>
          <a:xfrm flipH="1">
            <a:off x="1331913" y="2565400"/>
            <a:ext cx="215900" cy="1277938"/>
          </a:xfrm>
          <a:prstGeom prst="line">
            <a:avLst/>
          </a:prstGeom>
          <a:noFill/>
          <a:ln w="38100">
            <a:solidFill>
              <a:srgbClr val="00DE64"/>
            </a:solidFill>
            <a:miter lim="800000"/>
          </a:ln>
        </p:spPr>
      </p:cxnSp>
      <p:cxnSp>
        <p:nvCxnSpPr>
          <p:cNvPr id="14351" name="Line 41"/>
          <p:cNvCxnSpPr/>
          <p:nvPr/>
        </p:nvCxnSpPr>
        <p:spPr>
          <a:xfrm flipH="1">
            <a:off x="1331913" y="3860800"/>
            <a:ext cx="0" cy="43180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</a:ln>
        </p:spPr>
      </p:cxnSp>
      <p:cxnSp>
        <p:nvCxnSpPr>
          <p:cNvPr id="14352" name="Line 42"/>
          <p:cNvCxnSpPr/>
          <p:nvPr/>
        </p:nvCxnSpPr>
        <p:spPr>
          <a:xfrm flipH="1" flipV="1">
            <a:off x="900113" y="3644900"/>
            <a:ext cx="431800" cy="21590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</a:ln>
        </p:spPr>
      </p:cxnSp>
      <p:cxnSp>
        <p:nvCxnSpPr>
          <p:cNvPr id="14353" name="Line 43"/>
          <p:cNvCxnSpPr/>
          <p:nvPr/>
        </p:nvCxnSpPr>
        <p:spPr>
          <a:xfrm flipH="1" flipV="1">
            <a:off x="1258888" y="3860800"/>
            <a:ext cx="1512887" cy="431800"/>
          </a:xfrm>
          <a:prstGeom prst="line">
            <a:avLst/>
          </a:prstGeom>
          <a:noFill/>
          <a:ln w="38100">
            <a:solidFill>
              <a:srgbClr val="00DE64"/>
            </a:solidFill>
            <a:miter lim="800000"/>
          </a:ln>
        </p:spPr>
      </p:cxnSp>
      <p:sp>
        <p:nvSpPr>
          <p:cNvPr id="14354" name="Oval 47"/>
          <p:cNvSpPr/>
          <p:nvPr/>
        </p:nvSpPr>
        <p:spPr>
          <a:xfrm flipH="1" flipV="1">
            <a:off x="1258888" y="3789363"/>
            <a:ext cx="107950" cy="107950"/>
          </a:xfrm>
          <a:prstGeom prst="ellipse">
            <a:avLst/>
          </a:prstGeom>
          <a:solidFill>
            <a:srgbClr val="FFFF99"/>
          </a:solidFill>
          <a:ln>
            <a:solidFill>
              <a:srgbClr val="FFFF99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4355" name="Text Box 48"/>
          <p:cNvSpPr/>
          <p:nvPr/>
        </p:nvSpPr>
        <p:spPr>
          <a:xfrm>
            <a:off x="1404938" y="3357563"/>
            <a:ext cx="28733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u="none">
                <a:solidFill>
                  <a:srgbClr val="FFFF99"/>
                </a:solidFill>
              </a:rPr>
              <a:t>О</a:t>
            </a:r>
            <a:endParaRPr sz="1600" u="none">
              <a:solidFill>
                <a:srgbClr val="FFFF99"/>
              </a:solidFill>
            </a:endParaRPr>
          </a:p>
        </p:txBody>
      </p:sp>
      <p:cxnSp>
        <p:nvCxnSpPr>
          <p:cNvPr id="14356" name="Line 50"/>
          <p:cNvCxnSpPr/>
          <p:nvPr/>
        </p:nvCxnSpPr>
        <p:spPr>
          <a:xfrm flipV="1">
            <a:off x="1908175" y="3284538"/>
            <a:ext cx="142875" cy="71437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</a:ln>
        </p:spPr>
      </p:cxnSp>
      <p:cxnSp>
        <p:nvCxnSpPr>
          <p:cNvPr id="14357" name="Line 51"/>
          <p:cNvCxnSpPr/>
          <p:nvPr/>
        </p:nvCxnSpPr>
        <p:spPr>
          <a:xfrm flipH="1" flipV="1">
            <a:off x="1908175" y="3357563"/>
            <a:ext cx="71438" cy="142875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</a:ln>
        </p:spPr>
      </p:cxnSp>
      <p:cxnSp>
        <p:nvCxnSpPr>
          <p:cNvPr id="14358" name="Line 52"/>
          <p:cNvCxnSpPr/>
          <p:nvPr/>
        </p:nvCxnSpPr>
        <p:spPr>
          <a:xfrm>
            <a:off x="1331913" y="4149725"/>
            <a:ext cx="144462" cy="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</a:ln>
        </p:spPr>
      </p:cxnSp>
      <p:cxnSp>
        <p:nvCxnSpPr>
          <p:cNvPr id="14359" name="Line 53"/>
          <p:cNvCxnSpPr/>
          <p:nvPr/>
        </p:nvCxnSpPr>
        <p:spPr>
          <a:xfrm flipH="1">
            <a:off x="1476375" y="4149725"/>
            <a:ext cx="0" cy="142875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</a:ln>
        </p:spPr>
      </p:cxnSp>
      <p:cxnSp>
        <p:nvCxnSpPr>
          <p:cNvPr id="14360" name="Line 55"/>
          <p:cNvCxnSpPr/>
          <p:nvPr/>
        </p:nvCxnSpPr>
        <p:spPr>
          <a:xfrm rot="3180000" flipV="1">
            <a:off x="1007269" y="3536157"/>
            <a:ext cx="142875" cy="71437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</a:ln>
        </p:spPr>
      </p:cxnSp>
      <p:cxnSp>
        <p:nvCxnSpPr>
          <p:cNvPr id="14361" name="Line 56"/>
          <p:cNvCxnSpPr/>
          <p:nvPr/>
        </p:nvCxnSpPr>
        <p:spPr>
          <a:xfrm rot="3360000" flipH="1" flipV="1">
            <a:off x="1078707" y="3609181"/>
            <a:ext cx="71438" cy="142875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</a:ln>
        </p:spPr>
      </p:cxnSp>
      <p:cxnSp>
        <p:nvCxnSpPr>
          <p:cNvPr id="14362" name="Line 57"/>
          <p:cNvCxnSpPr/>
          <p:nvPr/>
        </p:nvCxnSpPr>
        <p:spPr>
          <a:xfrm flipH="1">
            <a:off x="539750" y="2565400"/>
            <a:ext cx="1008063" cy="1727200"/>
          </a:xfrm>
          <a:prstGeom prst="line">
            <a:avLst/>
          </a:prstGeom>
          <a:noFill/>
          <a:ln w="38100">
            <a:solidFill>
              <a:srgbClr val="63B1FF"/>
            </a:solidFill>
            <a:miter lim="800000"/>
          </a:ln>
        </p:spPr>
      </p:cxnSp>
      <p:cxnSp>
        <p:nvCxnSpPr>
          <p:cNvPr id="14363" name="Line 58"/>
          <p:cNvCxnSpPr/>
          <p:nvPr/>
        </p:nvCxnSpPr>
        <p:spPr>
          <a:xfrm flipV="1">
            <a:off x="539750" y="4292600"/>
            <a:ext cx="2232025" cy="0"/>
          </a:xfrm>
          <a:prstGeom prst="line">
            <a:avLst/>
          </a:prstGeom>
          <a:noFill/>
          <a:ln w="38100">
            <a:solidFill>
              <a:srgbClr val="63B1FF"/>
            </a:solidFill>
            <a:miter lim="800000"/>
          </a:ln>
        </p:spPr>
      </p:cxnSp>
      <p:cxnSp>
        <p:nvCxnSpPr>
          <p:cNvPr id="14364" name="Line 59"/>
          <p:cNvCxnSpPr/>
          <p:nvPr/>
        </p:nvCxnSpPr>
        <p:spPr>
          <a:xfrm>
            <a:off x="1547813" y="2565400"/>
            <a:ext cx="1223962" cy="1727200"/>
          </a:xfrm>
          <a:prstGeom prst="line">
            <a:avLst/>
          </a:prstGeom>
          <a:noFill/>
          <a:ln w="38100">
            <a:solidFill>
              <a:srgbClr val="63B1FF"/>
            </a:solidFill>
            <a:miter lim="800000"/>
          </a:ln>
        </p:spPr>
      </p:cxnSp>
      <p:sp>
        <p:nvSpPr>
          <p:cNvPr id="14365" name="Text Box 63"/>
          <p:cNvSpPr/>
          <p:nvPr/>
        </p:nvSpPr>
        <p:spPr>
          <a:xfrm>
            <a:off x="971550" y="2924175"/>
            <a:ext cx="2159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i="1" u="none">
                <a:solidFill>
                  <a:srgbClr val="FFFF99"/>
                </a:solidFill>
              </a:rPr>
              <a:t>а</a:t>
            </a:r>
            <a:endParaRPr sz="1600" i="1" u="none">
              <a:solidFill>
                <a:srgbClr val="FFFF99"/>
              </a:solidFill>
            </a:endParaRPr>
          </a:p>
        </p:txBody>
      </p:sp>
      <p:sp>
        <p:nvSpPr>
          <p:cNvPr id="14366" name="Text Box 64"/>
          <p:cNvSpPr/>
          <p:nvPr/>
        </p:nvSpPr>
        <p:spPr>
          <a:xfrm>
            <a:off x="1692275" y="4292600"/>
            <a:ext cx="2159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i="1" u="none">
                <a:solidFill>
                  <a:srgbClr val="FFFF99"/>
                </a:solidFill>
              </a:rPr>
              <a:t>а</a:t>
            </a:r>
            <a:endParaRPr sz="1600" i="1" u="none">
              <a:solidFill>
                <a:srgbClr val="FFFF99"/>
              </a:solidFill>
            </a:endParaRPr>
          </a:p>
        </p:txBody>
      </p:sp>
      <p:sp>
        <p:nvSpPr>
          <p:cNvPr id="14367" name="Text Box 65"/>
          <p:cNvSpPr/>
          <p:nvPr/>
        </p:nvSpPr>
        <p:spPr>
          <a:xfrm>
            <a:off x="1979613" y="2924175"/>
            <a:ext cx="2889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i="1" u="none">
                <a:solidFill>
                  <a:srgbClr val="FFFF99"/>
                </a:solidFill>
              </a:rPr>
              <a:t>а</a:t>
            </a:r>
            <a:endParaRPr sz="1600" i="1" u="none">
              <a:solidFill>
                <a:srgbClr val="FFFF99"/>
              </a:solidFill>
            </a:endParaRPr>
          </a:p>
        </p:txBody>
      </p:sp>
      <p:sp>
        <p:nvSpPr>
          <p:cNvPr id="14368" name="Text Box 73"/>
          <p:cNvSpPr/>
          <p:nvPr/>
        </p:nvSpPr>
        <p:spPr>
          <a:xfrm>
            <a:off x="1116013" y="4221163"/>
            <a:ext cx="35877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u="none"/>
              <a:t>Е</a:t>
            </a:r>
            <a:endParaRPr sz="1600" u="none"/>
          </a:p>
        </p:txBody>
      </p:sp>
      <p:sp>
        <p:nvSpPr>
          <p:cNvPr id="14369" name="Text Box 74"/>
          <p:cNvSpPr/>
          <p:nvPr/>
        </p:nvSpPr>
        <p:spPr>
          <a:xfrm>
            <a:off x="2124075" y="3213100"/>
            <a:ext cx="35877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D</a:t>
            </a:r>
            <a:endParaRPr lang="en-US" altLang="en-US" sz="1600" u="none"/>
          </a:p>
        </p:txBody>
      </p:sp>
      <p:sp>
        <p:nvSpPr>
          <p:cNvPr id="14370" name="Text Box 75"/>
          <p:cNvSpPr/>
          <p:nvPr/>
        </p:nvSpPr>
        <p:spPr>
          <a:xfrm>
            <a:off x="684213" y="3357563"/>
            <a:ext cx="35877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F</a:t>
            </a:r>
            <a:endParaRPr lang="en-US" altLang="en-US" sz="1600" u="none"/>
          </a:p>
        </p:txBody>
      </p:sp>
      <p:sp>
        <p:nvSpPr>
          <p:cNvPr id="14371" name="Text Box 78"/>
          <p:cNvSpPr/>
          <p:nvPr/>
        </p:nvSpPr>
        <p:spPr>
          <a:xfrm>
            <a:off x="3492500" y="6092825"/>
            <a:ext cx="33845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>
                <a:solidFill>
                  <a:srgbClr val="FFFF99"/>
                </a:solidFill>
                <a:ea typeface="Times New Roman" pitchFamily="18" charset="0"/>
              </a:rPr>
              <a:t>Ответ</a:t>
            </a:r>
            <a:r>
              <a:rPr sz="1600" u="none">
                <a:ea typeface="Times New Roman" pitchFamily="18" charset="0"/>
              </a:rPr>
              <a:t>: </a:t>
            </a:r>
            <a:r>
              <a:rPr sz="1600" u="none"/>
              <a:t>О</a:t>
            </a:r>
            <a:r>
              <a:rPr lang="en-US" altLang="en-US" sz="1600" u="none"/>
              <a:t>F</a:t>
            </a:r>
            <a:r>
              <a:rPr lang="en-US" altLang="en-US" sz="1600" u="none"/>
              <a:t> + О</a:t>
            </a:r>
            <a:r>
              <a:rPr lang="en-US" altLang="en-US" sz="1600" u="none"/>
              <a:t>D</a:t>
            </a:r>
            <a:r>
              <a:rPr lang="en-US" altLang="en-US" sz="1600" u="none"/>
              <a:t> + О</a:t>
            </a:r>
            <a:r>
              <a:rPr lang="en-US" altLang="en-US" sz="1600" u="none"/>
              <a:t>E</a:t>
            </a:r>
            <a:r>
              <a:rPr lang="en-US" altLang="en-US" sz="1600" u="none"/>
              <a:t> =</a:t>
            </a:r>
            <a:r>
              <a:rPr lang="en-US" altLang="en-US" sz="1600" u="none"/>
              <a:t> </a:t>
            </a:r>
            <a:r>
              <a:rPr lang="en-US" altLang="en-US" sz="1800" u="none"/>
              <a:t>(a</a:t>
            </a:r>
            <a:r>
              <a:rPr lang="en-US" altLang="en-US" sz="1800" u="none"/>
              <a:t> </a:t>
            </a:r>
            <a:r>
              <a:rPr lang="en-US" altLang="en-US" sz="1000" u="none"/>
              <a:t>*</a:t>
            </a:r>
            <a:r>
              <a:rPr lang="en-US" altLang="en-US" sz="1000" u="none"/>
              <a:t> </a:t>
            </a:r>
            <a:r>
              <a:rPr lang="en-US" altLang="en-US" sz="1800" u="none"/>
              <a:t>√3)</a:t>
            </a:r>
            <a:r>
              <a:rPr lang="en-US" altLang="en-US" sz="1800" u="none"/>
              <a:t> </a:t>
            </a:r>
            <a:r>
              <a:rPr lang="en-US" altLang="en-US" sz="1800" u="none"/>
              <a:t>/</a:t>
            </a:r>
            <a:r>
              <a:rPr lang="en-US" altLang="en-US" sz="1800" u="none"/>
              <a:t> 2</a:t>
            </a:r>
            <a:endParaRPr lang="en-US" altLang="en-US" sz="1800" u="none"/>
          </a:p>
        </p:txBody>
      </p:sp>
      <p:sp>
        <p:nvSpPr>
          <p:cNvPr id="14372" name="AutoShape 80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4373" name="AutoShape 81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4374" name="AutoShape 82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cxnSp>
        <p:nvCxnSpPr>
          <p:cNvPr id="14375" name="Line 83"/>
          <p:cNvCxnSpPr/>
          <p:nvPr/>
        </p:nvCxnSpPr>
        <p:spPr>
          <a:xfrm>
            <a:off x="6143625" y="6143625"/>
            <a:ext cx="215900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sp>
        <p:nvSpPr>
          <p:cNvPr id="14376" name="Rectangle 84"/>
          <p:cNvSpPr/>
          <p:nvPr/>
        </p:nvSpPr>
        <p:spPr>
          <a:xfrm>
            <a:off x="3143250" y="3000375"/>
            <a:ext cx="5400675" cy="2873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eriod" startAt="2"/>
            </a:pPr>
            <a:r>
              <a:rPr sz="1600" u="none">
                <a:ea typeface="Times New Roman" pitchFamily="18" charset="0"/>
              </a:rPr>
              <a:t>Проведем </a:t>
            </a:r>
            <a:r>
              <a:rPr lang="en-US" altLang="en-US" sz="1600" u="none">
                <a:ea typeface="Times New Roman" pitchFamily="18" charset="0"/>
              </a:rPr>
              <a:t>OF     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AB, OD      BC, OE       AC.</a:t>
            </a:r>
            <a:endParaRPr lang="en-US" altLang="en-US" sz="1600" u="none">
              <a:ea typeface="Times New Roman" pitchFamily="18" charset="0"/>
            </a:endParaRPr>
          </a:p>
        </p:txBody>
      </p:sp>
      <p:sp>
        <p:nvSpPr>
          <p:cNvPr id="14377" name="Text Box 85"/>
          <p:cNvSpPr/>
          <p:nvPr/>
        </p:nvSpPr>
        <p:spPr>
          <a:xfrm>
            <a:off x="4714875" y="3000375"/>
            <a:ext cx="3095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/>
            <a:r>
              <a:rPr sz="1600" u="none">
                <a:ea typeface="Times New Roman" pitchFamily="18" charset="0"/>
              </a:rPr>
              <a:t>┴</a:t>
            </a:r>
            <a:endParaRPr sz="1600" u="none">
              <a:ea typeface="Times New Roman" pitchFamily="18" charset="0"/>
            </a:endParaRPr>
          </a:p>
        </p:txBody>
      </p:sp>
      <p:sp>
        <p:nvSpPr>
          <p:cNvPr id="14378" name="Text Box 86"/>
          <p:cNvSpPr/>
          <p:nvPr/>
        </p:nvSpPr>
        <p:spPr>
          <a:xfrm>
            <a:off x="5643563" y="3000375"/>
            <a:ext cx="3095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/>
            <a:r>
              <a:rPr sz="1600" u="none">
                <a:ea typeface="Times New Roman" pitchFamily="18" charset="0"/>
              </a:rPr>
              <a:t>┴</a:t>
            </a:r>
            <a:endParaRPr sz="1600" u="none">
              <a:ea typeface="Times New Roman" pitchFamily="18" charset="0"/>
            </a:endParaRPr>
          </a:p>
        </p:txBody>
      </p:sp>
      <p:sp>
        <p:nvSpPr>
          <p:cNvPr id="14379" name="Text Box 87"/>
          <p:cNvSpPr/>
          <p:nvPr/>
        </p:nvSpPr>
        <p:spPr>
          <a:xfrm>
            <a:off x="6643688" y="3000375"/>
            <a:ext cx="3095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/>
            <a:r>
              <a:rPr sz="1600" u="none">
                <a:ea typeface="Times New Roman" pitchFamily="18" charset="0"/>
              </a:rPr>
              <a:t>┴</a:t>
            </a:r>
            <a:endParaRPr sz="1600" u="none">
              <a:ea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14340" grpId="0"/>
      <p:bldP spid="14341" grpId="0"/>
      <p:bldP spid="14342" grpId="0"/>
      <p:bldP spid="14343" grpId="0"/>
      <p:bldP spid="14344" grpId="0"/>
      <p:bldP spid="14345" grpId="0"/>
      <p:bldP spid="14346" grpId="0"/>
      <p:bldP spid="14347" grpId="0"/>
      <p:bldP spid="14354" grpId="0"/>
      <p:bldP spid="14355" grpId="0"/>
      <p:bldP spid="14365" grpId="0"/>
      <p:bldP spid="14366" grpId="0"/>
      <p:bldP spid="14367" grpId="0"/>
      <p:bldP spid="14368" grpId="0"/>
      <p:bldP spid="14369" grpId="0"/>
      <p:bldP spid="14370" grpId="0"/>
      <p:bldP spid="14371" grpId="0"/>
      <p:bldP spid="14372" grpId="0"/>
      <p:bldP spid="14373" grpId="0"/>
      <p:bldP spid="14374" grpId="0"/>
      <p:bldP spid="14376" grpId="0"/>
      <p:bldP spid="14377" grpId="0"/>
      <p:bldP spid="14378" grpId="0"/>
      <p:bldP spid="1437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755650" y="206375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Методы  решения задач</a:t>
            </a: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1357313" y="1285875"/>
            <a:ext cx="6786562" cy="120015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 startAt="5"/>
              <a:defRPr/>
            </a:pPr>
            <a:r>
              <a:rPr kumimoji="0" lang="ru-RU" sz="36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</a:t>
            </a:r>
            <a:r>
              <a:rPr kumimoji="0" lang="ru-RU" sz="3600" b="1" i="0" u="sng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Метод   дополнительных   построений</a:t>
            </a: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1042988" y="2767013"/>
            <a:ext cx="7529512" cy="2678112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Во  многих  случаях  задача  может  быть значительно  </a:t>
            </a:r>
            <a:r>
              <a:rPr kumimoji="0" lang="ru-RU" sz="2800" b="0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проще  и  нагляднее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,  если выполнить  необходимые  </a:t>
            </a:r>
            <a:r>
              <a:rPr kumimoji="0" lang="ru-RU" sz="2800" b="0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дополнительные</a:t>
            </a:r>
            <a:r>
              <a:rPr kumimoji="0" lang="ru-RU" sz="2800" b="0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kumimoji="0" lang="ru-RU" sz="2800" b="0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геометрические  построения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, определяемые  условиями  задачи.</a:t>
            </a:r>
          </a:p>
        </p:txBody>
      </p:sp>
      <p:sp>
        <p:nvSpPr>
          <p:cNvPr id="15365" name="AutoShape 9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5366" name="AutoShape 10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5367" name="AutoShape 11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15364" grpId="0"/>
      <p:bldP spid="15365" grpId="0"/>
      <p:bldP spid="15366" grpId="0"/>
      <p:bldP spid="1536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755650" y="285750"/>
            <a:ext cx="7993063" cy="738188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Методы решения задач</a:t>
            </a: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611188" y="1484313"/>
            <a:ext cx="208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1" i="0" u="sng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П р и м е р.</a:t>
            </a:r>
          </a:p>
        </p:txBody>
      </p:sp>
      <p:sp>
        <p:nvSpPr>
          <p:cNvPr id="16388" name="Text Box 6"/>
          <p:cNvSpPr/>
          <p:nvPr/>
        </p:nvSpPr>
        <p:spPr>
          <a:xfrm>
            <a:off x="3214688" y="1268413"/>
            <a:ext cx="5461000" cy="9239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800">
                <a:solidFill>
                  <a:srgbClr val="FFFF99"/>
                </a:solidFill>
              </a:rPr>
              <a:t>Дано</a:t>
            </a:r>
            <a:r>
              <a:rPr sz="1800" u="none"/>
              <a:t>:      </a:t>
            </a:r>
            <a:r>
              <a:rPr lang="en-US" altLang="en-US" sz="1800" u="none"/>
              <a:t>ABCD – </a:t>
            </a:r>
            <a:r>
              <a:rPr lang="en-US" altLang="en-US" sz="1800" u="none"/>
              <a:t>трапеция,        </a:t>
            </a:r>
            <a:r>
              <a:rPr lang="el-GR" altLang="en-US" sz="1600" u="none"/>
              <a:t>∠</a:t>
            </a:r>
            <a:r>
              <a:rPr lang="el-GR" altLang="en-US" sz="1600" u="none"/>
              <a:t> </a:t>
            </a:r>
            <a:r>
              <a:rPr sz="1800" u="none"/>
              <a:t>А=30 </a:t>
            </a:r>
            <a:r>
              <a:rPr lang="en-US" altLang="en-US" sz="1800" u="none"/>
              <a:t>°</a:t>
            </a:r>
            <a:r>
              <a:rPr lang="en-US" altLang="en-US" sz="1800" u="none"/>
              <a:t>,                    основание    ВС=8,     средняя  линия  равна  10, </a:t>
            </a:r>
            <a:r>
              <a:rPr lang="en-US" altLang="en-US" sz="1800" u="none"/>
              <a:t> </a:t>
            </a:r>
            <a:r>
              <a:rPr lang="en-US" altLang="en-US" sz="1800" u="none"/>
              <a:t>                АВ    </a:t>
            </a:r>
            <a:r>
              <a:rPr lang="en-US" altLang="en-US" sz="1800" u="none"/>
              <a:t> </a:t>
            </a:r>
            <a:r>
              <a:rPr lang="en-US" altLang="en-US" sz="1800" u="none"/>
              <a:t>  </a:t>
            </a:r>
            <a:r>
              <a:rPr lang="en-US" altLang="en-US" sz="1800" u="none"/>
              <a:t>CD</a:t>
            </a:r>
            <a:r>
              <a:rPr lang="en-US" altLang="en-US" sz="1800" u="none"/>
              <a:t>.</a:t>
            </a:r>
            <a:endParaRPr lang="ar-SA" altLang="en-US" sz="1800" u="none"/>
          </a:p>
        </p:txBody>
      </p:sp>
      <p:sp>
        <p:nvSpPr>
          <p:cNvPr id="16389" name="Text Box 7"/>
          <p:cNvSpPr/>
          <p:nvPr/>
        </p:nvSpPr>
        <p:spPr>
          <a:xfrm>
            <a:off x="3276600" y="2133600"/>
            <a:ext cx="55435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800">
                <a:solidFill>
                  <a:srgbClr val="FFFF99"/>
                </a:solidFill>
                <a:ea typeface="Times New Roman" pitchFamily="18" charset="0"/>
              </a:rPr>
              <a:t>Найти</a:t>
            </a:r>
            <a:r>
              <a:rPr sz="1800" u="none">
                <a:ea typeface="Times New Roman" pitchFamily="18" charset="0"/>
              </a:rPr>
              <a:t> :       длину  меньшей  боковой  стороны</a:t>
            </a:r>
            <a:r>
              <a:rPr lang="en-US" altLang="en-US" sz="1800" u="none">
                <a:ea typeface="Times New Roman" pitchFamily="18" charset="0"/>
              </a:rPr>
              <a:t>.</a:t>
            </a:r>
            <a:endParaRPr lang="en-US" altLang="en-US" sz="1800" u="none">
              <a:ea typeface="Times New Roman" pitchFamily="18" charset="0"/>
            </a:endParaRPr>
          </a:p>
        </p:txBody>
      </p:sp>
      <p:sp>
        <p:nvSpPr>
          <p:cNvPr id="16390" name="Text Box 8"/>
          <p:cNvSpPr/>
          <p:nvPr/>
        </p:nvSpPr>
        <p:spPr>
          <a:xfrm>
            <a:off x="3203575" y="2565400"/>
            <a:ext cx="5378450" cy="654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>
                <a:solidFill>
                  <a:srgbClr val="FFFF99"/>
                </a:solidFill>
                <a:ea typeface="Times New Roman" pitchFamily="18" charset="0"/>
              </a:rPr>
              <a:t>Решение</a:t>
            </a:r>
            <a:r>
              <a:rPr sz="1600" u="none">
                <a:ea typeface="Times New Roman" pitchFamily="18" charset="0"/>
              </a:rPr>
              <a:t>: </a:t>
            </a:r>
            <a:endParaRPr sz="1600" u="none">
              <a:ea typeface="Times New Roman" pitchFamily="18" charset="0"/>
            </a:endParaRPr>
          </a:p>
          <a:p>
            <a:pPr marL="342900" lvl="0" indent="-342900" algn="l" eaLnBrk="1" hangingPunct="1">
              <a:lnSpc>
                <a:spcPct val="80000"/>
              </a:lnSpc>
              <a:buAutoNum type="arabicPeriod"/>
            </a:pPr>
            <a:r>
              <a:rPr sz="1600" u="none">
                <a:ea typeface="Times New Roman" pitchFamily="18" charset="0"/>
              </a:rPr>
              <a:t>Проведем      </a:t>
            </a:r>
            <a:r>
              <a:rPr lang="en-US" altLang="en-US" sz="1600" u="none">
                <a:ea typeface="Times New Roman" pitchFamily="18" charset="0"/>
              </a:rPr>
              <a:t>EC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sz="1600" b="1" u="none">
                <a:ea typeface="Times New Roman" pitchFamily="18" charset="0"/>
              </a:rPr>
              <a:t> </a:t>
            </a:r>
            <a:r>
              <a:rPr lang="en-US" altLang="en-US" sz="1600" b="1" u="none">
                <a:ea typeface="Times New Roman" pitchFamily="18" charset="0"/>
              </a:rPr>
              <a:t>||</a:t>
            </a:r>
            <a:r>
              <a:rPr lang="en-US" altLang="en-US" sz="1600" b="1" u="none">
                <a:ea typeface="Times New Roman" pitchFamily="18" charset="0"/>
              </a:rPr>
              <a:t>  </a:t>
            </a:r>
            <a:r>
              <a:rPr lang="en-US" altLang="en-US" sz="1600" u="none">
                <a:ea typeface="Times New Roman" pitchFamily="18" charset="0"/>
              </a:rPr>
              <a:t>AB.</a:t>
            </a:r>
            <a:endParaRPr lang="el-GR" altLang="en-US" sz="1600" u="none">
              <a:ea typeface="Times New Roman" pitchFamily="18" charset="0"/>
            </a:endParaRPr>
          </a:p>
        </p:txBody>
      </p:sp>
      <p:sp>
        <p:nvSpPr>
          <p:cNvPr id="16391" name="Rectangle 9"/>
          <p:cNvSpPr/>
          <p:nvPr/>
        </p:nvSpPr>
        <p:spPr>
          <a:xfrm>
            <a:off x="3203575" y="3430588"/>
            <a:ext cx="5940425" cy="581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buAutoNum type="arabicPeriod" startAt="2"/>
            </a:pPr>
            <a:r>
              <a:rPr lang="el-GR" altLang="en-US" sz="1600" u="none">
                <a:cs typeface="Times New Roman" pitchFamily="18" charset="0"/>
              </a:rPr>
              <a:t>Δ</a:t>
            </a:r>
            <a:r>
              <a:rPr lang="el-GR" altLang="en-US" sz="1600" u="none">
                <a:cs typeface="Times New Roman" pitchFamily="18" charset="0"/>
              </a:rPr>
              <a:t> </a:t>
            </a:r>
            <a:r>
              <a:rPr lang="en-US" altLang="en-US" sz="1600" u="none">
                <a:cs typeface="Times New Roman" pitchFamily="18" charset="0"/>
              </a:rPr>
              <a:t>ECD</a:t>
            </a:r>
            <a:r>
              <a:rPr lang="en-US" altLang="en-US" sz="1600" u="none">
                <a:cs typeface="Times New Roman" pitchFamily="18" charset="0"/>
              </a:rPr>
              <a:t>,   т.к.  по  условию   </a:t>
            </a:r>
            <a:r>
              <a:rPr lang="el-GR" altLang="en-US" sz="1600" u="none"/>
              <a:t>∠</a:t>
            </a:r>
            <a:r>
              <a:rPr lang="ar-SA" altLang="en-US" sz="1600" u="none"/>
              <a:t> </a:t>
            </a:r>
            <a:r>
              <a:rPr lang="en-US" altLang="en-US" sz="1600" u="none">
                <a:cs typeface="Times New Roman" pitchFamily="18" charset="0"/>
              </a:rPr>
              <a:t>CED</a:t>
            </a:r>
            <a:r>
              <a:rPr lang="en-US" altLang="en-US" sz="1600" u="none">
                <a:cs typeface="Times New Roman" pitchFamily="18" charset="0"/>
              </a:rPr>
              <a:t> </a:t>
            </a:r>
            <a:r>
              <a:rPr lang="en-US" altLang="en-US" sz="1600" u="none">
                <a:cs typeface="Times New Roman" pitchFamily="18" charset="0"/>
              </a:rPr>
              <a:t>=</a:t>
            </a:r>
            <a:r>
              <a:rPr lang="en-US" altLang="en-US" sz="1600" u="none">
                <a:cs typeface="Times New Roman" pitchFamily="18" charset="0"/>
              </a:rPr>
              <a:t> </a:t>
            </a:r>
            <a:r>
              <a:rPr lang="en-US" altLang="en-US" sz="1600" u="none">
                <a:cs typeface="Times New Roman" pitchFamily="18" charset="0"/>
              </a:rPr>
              <a:t>30 </a:t>
            </a:r>
            <a:r>
              <a:rPr lang="ar-SA" altLang="en-US" sz="1600" u="none">
                <a:cs typeface="Times New Roman" pitchFamily="18" charset="0"/>
              </a:rPr>
              <a:t>۫</a:t>
            </a:r>
            <a:r>
              <a:rPr lang="en-US" altLang="en-US" sz="1600" u="none">
                <a:cs typeface="Times New Roman" pitchFamily="18" charset="0"/>
              </a:rPr>
              <a:t>, </a:t>
            </a:r>
            <a:r>
              <a:rPr lang="en-US" altLang="en-US" sz="1600" u="none">
                <a:cs typeface="Times New Roman" pitchFamily="18" charset="0"/>
              </a:rPr>
              <a:t>  </a:t>
            </a:r>
            <a:r>
              <a:rPr lang="el-GR" altLang="en-US" sz="1600" u="none"/>
              <a:t>∠</a:t>
            </a:r>
            <a:r>
              <a:rPr lang="ar-SA" altLang="en-US" sz="1600" u="none"/>
              <a:t> </a:t>
            </a:r>
            <a:r>
              <a:rPr lang="en-US" altLang="en-US" sz="1600" u="none">
                <a:cs typeface="Times New Roman" pitchFamily="18" charset="0"/>
              </a:rPr>
              <a:t>ECD</a:t>
            </a:r>
            <a:r>
              <a:rPr lang="en-US" altLang="en-US" sz="1600" u="none">
                <a:cs typeface="Times New Roman" pitchFamily="18" charset="0"/>
              </a:rPr>
              <a:t> </a:t>
            </a:r>
            <a:r>
              <a:rPr lang="en-US" altLang="en-US" sz="1600" u="none">
                <a:cs typeface="Times New Roman" pitchFamily="18" charset="0"/>
              </a:rPr>
              <a:t>=</a:t>
            </a:r>
            <a:r>
              <a:rPr lang="en-US" altLang="en-US" sz="1600" u="none">
                <a:cs typeface="Times New Roman" pitchFamily="18" charset="0"/>
              </a:rPr>
              <a:t> </a:t>
            </a:r>
            <a:r>
              <a:rPr lang="en-US" altLang="en-US" sz="1600" u="none">
                <a:cs typeface="Times New Roman" pitchFamily="18" charset="0"/>
              </a:rPr>
              <a:t>90 </a:t>
            </a:r>
            <a:r>
              <a:rPr lang="ar-SA" altLang="en-US" sz="1600" u="none">
                <a:cs typeface="Times New Roman" pitchFamily="18" charset="0"/>
              </a:rPr>
              <a:t>۫</a:t>
            </a:r>
            <a:r>
              <a:rPr lang="en-US" altLang="en-US" sz="1600" u="none">
                <a:cs typeface="Times New Roman" pitchFamily="18" charset="0"/>
              </a:rPr>
              <a:t> </a:t>
            </a:r>
            <a:r>
              <a:rPr lang="en-US" altLang="en-US" sz="1600" u="none">
                <a:cs typeface="Times New Roman" pitchFamily="18" charset="0"/>
              </a:rPr>
              <a:t>,                   то   </a:t>
            </a:r>
            <a:r>
              <a:rPr lang="en-US" altLang="en-US" sz="1600" u="none">
                <a:cs typeface="Times New Roman" pitchFamily="18" charset="0"/>
              </a:rPr>
              <a:t>CD</a:t>
            </a:r>
            <a:r>
              <a:rPr lang="en-US" altLang="en-US" sz="1600" u="none">
                <a:cs typeface="Times New Roman" pitchFamily="18" charset="0"/>
              </a:rPr>
              <a:t> </a:t>
            </a:r>
            <a:r>
              <a:rPr lang="en-US" altLang="en-US" sz="1600" u="none">
                <a:cs typeface="Times New Roman" pitchFamily="18" charset="0"/>
              </a:rPr>
              <a:t>&lt;</a:t>
            </a:r>
            <a:r>
              <a:rPr lang="en-US" altLang="en-US" sz="1600" u="none">
                <a:cs typeface="Times New Roman" pitchFamily="18" charset="0"/>
              </a:rPr>
              <a:t> </a:t>
            </a:r>
            <a:r>
              <a:rPr lang="en-US" altLang="en-US" sz="1600" u="none">
                <a:cs typeface="Times New Roman" pitchFamily="18" charset="0"/>
              </a:rPr>
              <a:t>EC</a:t>
            </a:r>
            <a:r>
              <a:rPr lang="en-US" altLang="en-US" sz="1600" u="none">
                <a:cs typeface="Times New Roman" pitchFamily="18" charset="0"/>
              </a:rPr>
              <a:t>,   но   </a:t>
            </a:r>
            <a:r>
              <a:rPr lang="en-US" altLang="en-US" sz="1600" u="none">
                <a:cs typeface="Times New Roman" pitchFamily="18" charset="0"/>
              </a:rPr>
              <a:t>EC</a:t>
            </a:r>
            <a:r>
              <a:rPr lang="en-US" altLang="en-US" sz="1600" u="none">
                <a:cs typeface="Times New Roman" pitchFamily="18" charset="0"/>
              </a:rPr>
              <a:t> </a:t>
            </a:r>
            <a:r>
              <a:rPr lang="en-US" altLang="en-US" sz="1600" u="none">
                <a:cs typeface="Times New Roman" pitchFamily="18" charset="0"/>
              </a:rPr>
              <a:t>=</a:t>
            </a:r>
            <a:r>
              <a:rPr lang="en-US" altLang="en-US" sz="1600" u="none">
                <a:cs typeface="Times New Roman" pitchFamily="18" charset="0"/>
              </a:rPr>
              <a:t> </a:t>
            </a:r>
            <a:r>
              <a:rPr lang="en-US" altLang="en-US" sz="1600" u="none">
                <a:cs typeface="Times New Roman" pitchFamily="18" charset="0"/>
              </a:rPr>
              <a:t>AB</a:t>
            </a:r>
            <a:r>
              <a:rPr lang="en-US" altLang="en-US" sz="1600" u="none">
                <a:cs typeface="Times New Roman" pitchFamily="18" charset="0"/>
              </a:rPr>
              <a:t>,    тогда   </a:t>
            </a:r>
            <a:r>
              <a:rPr lang="en-US" altLang="en-US" sz="1600" u="none">
                <a:cs typeface="Times New Roman" pitchFamily="18" charset="0"/>
              </a:rPr>
              <a:t>CD</a:t>
            </a:r>
            <a:r>
              <a:rPr lang="en-US" altLang="en-US" sz="1600" u="none">
                <a:cs typeface="Times New Roman" pitchFamily="18" charset="0"/>
              </a:rPr>
              <a:t> </a:t>
            </a:r>
            <a:r>
              <a:rPr lang="en-US" altLang="en-US" sz="1600" u="none">
                <a:cs typeface="Times New Roman" pitchFamily="18" charset="0"/>
              </a:rPr>
              <a:t>&lt;</a:t>
            </a:r>
            <a:r>
              <a:rPr lang="en-US" altLang="en-US" sz="1600" u="none">
                <a:cs typeface="Times New Roman" pitchFamily="18" charset="0"/>
              </a:rPr>
              <a:t>  </a:t>
            </a:r>
            <a:r>
              <a:rPr lang="en-US" altLang="en-US" sz="1600" u="none">
                <a:cs typeface="Times New Roman" pitchFamily="18" charset="0"/>
              </a:rPr>
              <a:t>AB.</a:t>
            </a:r>
            <a:endParaRPr lang="ar-SA" altLang="en-US" sz="1600" u="none">
              <a:cs typeface="Times New Roman" pitchFamily="18" charset="0"/>
            </a:endParaRPr>
          </a:p>
        </p:txBody>
      </p:sp>
      <p:sp>
        <p:nvSpPr>
          <p:cNvPr id="16392" name="Rectangle 10"/>
          <p:cNvSpPr/>
          <p:nvPr/>
        </p:nvSpPr>
        <p:spPr>
          <a:xfrm>
            <a:off x="3203575" y="4221163"/>
            <a:ext cx="5245100" cy="1701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90000"/>
              </a:lnSpc>
              <a:buAutoNum type="arabicPeriod" startAt="3"/>
            </a:pPr>
            <a:r>
              <a:rPr sz="1800" u="none"/>
              <a:t>Найдем   </a:t>
            </a:r>
            <a:r>
              <a:rPr lang="en-US" altLang="en-US" sz="1800" u="none"/>
              <a:t>CD</a:t>
            </a:r>
            <a:r>
              <a:rPr lang="en-US" altLang="en-US" sz="1800" u="none"/>
              <a:t>.                                                        Т.к.   средняя  линия    (</a:t>
            </a:r>
            <a:r>
              <a:rPr lang="en-US" altLang="en-US" sz="1800" u="none"/>
              <a:t>BC</a:t>
            </a:r>
            <a:r>
              <a:rPr lang="en-US" altLang="en-US" sz="1800" u="none"/>
              <a:t> </a:t>
            </a:r>
            <a:r>
              <a:rPr lang="en-US" altLang="en-US" sz="1800" u="none"/>
              <a:t>+</a:t>
            </a:r>
            <a:r>
              <a:rPr lang="en-US" altLang="en-US" sz="1800" u="none"/>
              <a:t> </a:t>
            </a:r>
            <a:r>
              <a:rPr lang="en-US" altLang="en-US" sz="1800" u="none"/>
              <a:t>AD)</a:t>
            </a:r>
            <a:r>
              <a:rPr lang="en-US" altLang="en-US" sz="1800" u="none"/>
              <a:t>  </a:t>
            </a:r>
            <a:r>
              <a:rPr sz="1800" b="1" u="none"/>
              <a:t>: </a:t>
            </a:r>
            <a:r>
              <a:rPr lang="en-US" altLang="en-US" sz="1800" u="none"/>
              <a:t>2</a:t>
            </a:r>
            <a:r>
              <a:rPr lang="en-US" altLang="en-US" sz="1800" u="none"/>
              <a:t> = 10,                    то    </a:t>
            </a:r>
            <a:r>
              <a:rPr lang="en-US" altLang="en-US" sz="1800" u="none"/>
              <a:t>AD</a:t>
            </a:r>
            <a:r>
              <a:rPr lang="en-US" altLang="en-US" sz="1800" u="none"/>
              <a:t> </a:t>
            </a:r>
            <a:r>
              <a:rPr lang="en-US" altLang="en-US" sz="1800" u="none"/>
              <a:t>=</a:t>
            </a:r>
            <a:r>
              <a:rPr lang="en-US" altLang="en-US" sz="1800" u="none"/>
              <a:t> </a:t>
            </a:r>
            <a:r>
              <a:rPr lang="en-US" altLang="en-US" sz="1800" u="none"/>
              <a:t>20</a:t>
            </a:r>
            <a:r>
              <a:rPr lang="en-US" altLang="en-US" sz="1800" u="none"/>
              <a:t> </a:t>
            </a:r>
            <a:r>
              <a:rPr lang="en-US" altLang="en-US" sz="1800" u="none"/>
              <a:t>–</a:t>
            </a:r>
            <a:r>
              <a:rPr lang="en-US" altLang="en-US" sz="1800" u="none"/>
              <a:t> </a:t>
            </a:r>
            <a:r>
              <a:rPr lang="en-US" altLang="en-US" sz="1800" u="none"/>
              <a:t>BC</a:t>
            </a:r>
            <a:r>
              <a:rPr lang="en-US" altLang="en-US" sz="1800" u="none"/>
              <a:t>  </a:t>
            </a:r>
            <a:r>
              <a:rPr lang="en-US" altLang="en-US" sz="1800" u="none"/>
              <a:t>=</a:t>
            </a:r>
            <a:r>
              <a:rPr lang="en-US" altLang="en-US" sz="1800" u="none"/>
              <a:t>  </a:t>
            </a:r>
            <a:r>
              <a:rPr lang="en-US" altLang="en-US" sz="1800" u="none"/>
              <a:t>20</a:t>
            </a:r>
            <a:r>
              <a:rPr lang="en-US" altLang="en-US" sz="1800" u="none"/>
              <a:t> </a:t>
            </a:r>
            <a:r>
              <a:rPr lang="en-US" altLang="en-US" sz="1800" u="none"/>
              <a:t>–</a:t>
            </a:r>
            <a:r>
              <a:rPr lang="en-US" altLang="en-US" sz="1800" u="none"/>
              <a:t> </a:t>
            </a:r>
            <a:r>
              <a:rPr lang="en-US" altLang="en-US" sz="1800" u="none"/>
              <a:t>8</a:t>
            </a:r>
            <a:r>
              <a:rPr lang="en-US" altLang="en-US" sz="1800" u="none"/>
              <a:t> </a:t>
            </a:r>
            <a:r>
              <a:rPr lang="en-US" altLang="en-US" sz="1800" u="none"/>
              <a:t>=</a:t>
            </a:r>
            <a:r>
              <a:rPr lang="en-US" altLang="en-US" sz="1800" u="none"/>
              <a:t> </a:t>
            </a:r>
            <a:r>
              <a:rPr lang="en-US" altLang="en-US" sz="1800" u="none"/>
              <a:t>12</a:t>
            </a:r>
            <a:r>
              <a:rPr lang="en-US" altLang="en-US" sz="1800" u="none"/>
              <a:t>; </a:t>
            </a:r>
            <a:endParaRPr lang="en-US" altLang="en-US" sz="1800" u="none"/>
          </a:p>
          <a:p>
            <a:pPr marL="342900" lvl="0" indent="-342900" algn="l" eaLnBrk="1" hangingPunct="1">
              <a:lnSpc>
                <a:spcPct val="90000"/>
              </a:lnSpc>
            </a:pPr>
            <a:r>
              <a:rPr sz="1600" u="none"/>
              <a:t>      тогда   </a:t>
            </a:r>
            <a:r>
              <a:rPr lang="en-US" altLang="en-US" sz="1600" u="none"/>
              <a:t>ED</a:t>
            </a:r>
            <a:r>
              <a:rPr lang="en-US" altLang="en-US" sz="1600" u="none"/>
              <a:t> </a:t>
            </a:r>
            <a:r>
              <a:rPr lang="en-US" altLang="en-US" sz="1600" u="none"/>
              <a:t>=</a:t>
            </a:r>
            <a:r>
              <a:rPr lang="en-US" altLang="en-US" sz="1600" u="none"/>
              <a:t> </a:t>
            </a:r>
            <a:r>
              <a:rPr lang="en-US" altLang="en-US" sz="1600" u="none"/>
              <a:t>AD</a:t>
            </a:r>
            <a:r>
              <a:rPr lang="en-US" altLang="en-US" sz="1600" u="none"/>
              <a:t> </a:t>
            </a:r>
            <a:r>
              <a:rPr lang="en-US" altLang="en-US" sz="1600" u="none"/>
              <a:t>–</a:t>
            </a:r>
            <a:r>
              <a:rPr lang="en-US" altLang="en-US" sz="1600" u="none"/>
              <a:t> </a:t>
            </a:r>
            <a:r>
              <a:rPr lang="en-US" altLang="en-US" sz="1600" u="none"/>
              <a:t>AE</a:t>
            </a:r>
            <a:r>
              <a:rPr lang="en-US" altLang="en-US" sz="1600" u="none"/>
              <a:t> </a:t>
            </a:r>
            <a:r>
              <a:rPr lang="en-US" altLang="en-US" sz="1600" u="none"/>
              <a:t>=</a:t>
            </a:r>
            <a:r>
              <a:rPr lang="en-US" altLang="en-US" sz="1600" u="none"/>
              <a:t> </a:t>
            </a:r>
            <a:r>
              <a:rPr lang="en-US" altLang="en-US" sz="1600" u="none"/>
              <a:t>12</a:t>
            </a:r>
            <a:r>
              <a:rPr lang="en-US" altLang="en-US" sz="1600" u="none"/>
              <a:t> </a:t>
            </a:r>
            <a:r>
              <a:rPr lang="en-US" altLang="en-US" sz="1600" u="none"/>
              <a:t>–</a:t>
            </a:r>
            <a:r>
              <a:rPr lang="en-US" altLang="en-US" sz="1600" u="none"/>
              <a:t> </a:t>
            </a:r>
            <a:r>
              <a:rPr lang="en-US" altLang="en-US" sz="1600" u="none"/>
              <a:t>8</a:t>
            </a:r>
            <a:r>
              <a:rPr lang="en-US" altLang="en-US" sz="1600" u="none"/>
              <a:t> </a:t>
            </a:r>
            <a:r>
              <a:rPr lang="en-US" altLang="en-US" sz="1600" u="none"/>
              <a:t>=</a:t>
            </a:r>
            <a:r>
              <a:rPr lang="en-US" altLang="en-US" sz="1600" u="none"/>
              <a:t> </a:t>
            </a:r>
            <a:r>
              <a:rPr lang="en-US" altLang="en-US" sz="1600" u="none"/>
              <a:t>4</a:t>
            </a:r>
            <a:r>
              <a:rPr lang="en-US" altLang="en-US" sz="1600" u="none"/>
              <a:t>;</a:t>
            </a:r>
            <a:endParaRPr lang="en-US" altLang="en-US" sz="1600" u="none"/>
          </a:p>
          <a:p>
            <a:pPr marL="342900" lvl="0" indent="-342900" algn="l" eaLnBrk="1" hangingPunct="1">
              <a:lnSpc>
                <a:spcPct val="90000"/>
              </a:lnSpc>
            </a:pPr>
            <a:r>
              <a:rPr lang="en-US" altLang="en-US" sz="1600" u="none"/>
              <a:t>     </a:t>
            </a:r>
            <a:r>
              <a:rPr lang="en-US" altLang="en-US" sz="1600" u="none"/>
              <a:t> </a:t>
            </a:r>
            <a:r>
              <a:rPr lang="en-US" altLang="en-US" sz="1600" u="none"/>
              <a:t>из   </a:t>
            </a:r>
            <a:r>
              <a:rPr sz="1600" u="none">
                <a:ea typeface="Times New Roman" pitchFamily="18" charset="0"/>
              </a:rPr>
              <a:t>∆ </a:t>
            </a:r>
            <a:r>
              <a:rPr lang="en-US" altLang="en-US" sz="1600" u="none">
                <a:ea typeface="Times New Roman" pitchFamily="18" charset="0"/>
              </a:rPr>
              <a:t>ECD</a:t>
            </a:r>
            <a:r>
              <a:rPr sz="1600" u="none"/>
              <a:t>      </a:t>
            </a:r>
            <a:r>
              <a:rPr lang="en-US" altLang="en-US" sz="1600" u="none"/>
              <a:t>CD</a:t>
            </a:r>
            <a:r>
              <a:rPr lang="en-US" altLang="en-US" sz="1600" u="none"/>
              <a:t> </a:t>
            </a:r>
            <a:r>
              <a:rPr lang="en-US" altLang="en-US" sz="1600" u="none"/>
              <a:t>=</a:t>
            </a:r>
            <a:r>
              <a:rPr lang="en-US" altLang="en-US" sz="1600" u="none"/>
              <a:t>  </a:t>
            </a:r>
            <a:r>
              <a:rPr lang="en-US" altLang="en-US" sz="2400" u="none"/>
              <a:t>½</a:t>
            </a:r>
            <a:r>
              <a:rPr lang="en-US" altLang="en-US" sz="2400" u="none"/>
              <a:t> </a:t>
            </a:r>
            <a:r>
              <a:rPr sz="1600" u="none"/>
              <a:t> </a:t>
            </a:r>
            <a:r>
              <a:rPr lang="en-US" altLang="en-US" sz="1000" u="none"/>
              <a:t>*</a:t>
            </a:r>
            <a:r>
              <a:rPr lang="en-US" altLang="en-US" sz="1000" u="none"/>
              <a:t>  </a:t>
            </a:r>
            <a:r>
              <a:rPr lang="en-US" altLang="en-US" sz="1600" u="none"/>
              <a:t>ED</a:t>
            </a:r>
            <a:r>
              <a:rPr lang="en-US" altLang="en-US" sz="1600" u="none"/>
              <a:t>  </a:t>
            </a:r>
            <a:r>
              <a:rPr lang="en-US" altLang="en-US" sz="1600" u="none"/>
              <a:t>=</a:t>
            </a:r>
            <a:r>
              <a:rPr lang="en-US" altLang="en-US" sz="1600" u="none"/>
              <a:t>  </a:t>
            </a:r>
            <a:r>
              <a:rPr lang="en-US" altLang="en-US" sz="2400" u="none">
                <a:ea typeface="Times New Roman" pitchFamily="18" charset="0"/>
              </a:rPr>
              <a:t>½</a:t>
            </a:r>
            <a:r>
              <a:rPr lang="en-US" altLang="en-US" sz="2400" u="none">
                <a:ea typeface="Times New Roman" pitchFamily="18" charset="0"/>
              </a:rPr>
              <a:t> </a:t>
            </a:r>
            <a:r>
              <a:rPr sz="1600" u="none">
                <a:ea typeface="Times New Roman" pitchFamily="18" charset="0"/>
              </a:rPr>
              <a:t> </a:t>
            </a:r>
            <a:r>
              <a:rPr lang="en-US" altLang="en-US" sz="1000" u="none">
                <a:ea typeface="Times New Roman" pitchFamily="18" charset="0"/>
              </a:rPr>
              <a:t>*</a:t>
            </a:r>
            <a:r>
              <a:rPr lang="en-US" altLang="en-US" sz="1000" u="none">
                <a:ea typeface="Times New Roman" pitchFamily="18" charset="0"/>
              </a:rPr>
              <a:t>  </a:t>
            </a:r>
            <a:r>
              <a:rPr lang="en-US" altLang="en-US" sz="1600" u="none">
                <a:ea typeface="Times New Roman" pitchFamily="18" charset="0"/>
              </a:rPr>
              <a:t>4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>
                <a:ea typeface="Times New Roman" pitchFamily="18" charset="0"/>
              </a:rPr>
              <a:t>=</a:t>
            </a:r>
            <a:r>
              <a:rPr lang="en-US" altLang="en-US" sz="1600" u="none">
                <a:ea typeface="Times New Roman" pitchFamily="18" charset="0"/>
              </a:rPr>
              <a:t> </a:t>
            </a:r>
            <a:r>
              <a:rPr lang="en-US" altLang="en-US" sz="1600" u="none"/>
              <a:t>2.</a:t>
            </a:r>
            <a:endParaRPr lang="el-GR" altLang="en-US" sz="1600" u="none"/>
          </a:p>
        </p:txBody>
      </p:sp>
      <p:sp>
        <p:nvSpPr>
          <p:cNvPr id="16393" name="Text Box 12"/>
          <p:cNvSpPr/>
          <p:nvPr/>
        </p:nvSpPr>
        <p:spPr>
          <a:xfrm>
            <a:off x="3286125" y="6072188"/>
            <a:ext cx="2428875" cy="3381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>
                <a:solidFill>
                  <a:srgbClr val="FFFF99"/>
                </a:solidFill>
                <a:ea typeface="Times New Roman" pitchFamily="18" charset="0"/>
              </a:rPr>
              <a:t>Ответ</a:t>
            </a:r>
            <a:r>
              <a:rPr sz="1600" u="none">
                <a:ea typeface="Times New Roman" pitchFamily="18" charset="0"/>
              </a:rPr>
              <a:t>:   </a:t>
            </a:r>
            <a:r>
              <a:rPr lang="en-US" altLang="en-US" sz="1600" u="none"/>
              <a:t>CD</a:t>
            </a:r>
            <a:r>
              <a:rPr lang="en-US" altLang="en-US" sz="1600" u="none"/>
              <a:t>  </a:t>
            </a:r>
            <a:r>
              <a:rPr lang="en-US" altLang="en-US" sz="1600" u="none"/>
              <a:t>=</a:t>
            </a:r>
            <a:r>
              <a:rPr lang="en-US" altLang="en-US" sz="1600" u="none"/>
              <a:t>  </a:t>
            </a:r>
            <a:r>
              <a:rPr lang="en-US" altLang="en-US" sz="1600" u="none"/>
              <a:t>2.</a:t>
            </a:r>
            <a:endParaRPr sz="1800" u="none"/>
          </a:p>
        </p:txBody>
      </p:sp>
      <p:cxnSp>
        <p:nvCxnSpPr>
          <p:cNvPr id="16394" name="Line 13"/>
          <p:cNvCxnSpPr/>
          <p:nvPr/>
        </p:nvCxnSpPr>
        <p:spPr>
          <a:xfrm>
            <a:off x="1330325" y="2852738"/>
            <a:ext cx="865188" cy="0"/>
          </a:xfrm>
          <a:prstGeom prst="line">
            <a:avLst/>
          </a:prstGeom>
          <a:noFill/>
          <a:ln w="28575">
            <a:solidFill>
              <a:srgbClr val="63B1FF"/>
            </a:solidFill>
            <a:miter lim="800000"/>
          </a:ln>
        </p:spPr>
      </p:cxnSp>
      <p:cxnSp>
        <p:nvCxnSpPr>
          <p:cNvPr id="16395" name="Line 14"/>
          <p:cNvCxnSpPr/>
          <p:nvPr/>
        </p:nvCxnSpPr>
        <p:spPr>
          <a:xfrm>
            <a:off x="250825" y="3644900"/>
            <a:ext cx="2520950" cy="0"/>
          </a:xfrm>
          <a:prstGeom prst="line">
            <a:avLst/>
          </a:prstGeom>
          <a:noFill/>
          <a:ln w="28575">
            <a:solidFill>
              <a:srgbClr val="63B1FF"/>
            </a:solidFill>
            <a:miter lim="800000"/>
          </a:ln>
        </p:spPr>
      </p:cxnSp>
      <p:cxnSp>
        <p:nvCxnSpPr>
          <p:cNvPr id="16396" name="Line 15"/>
          <p:cNvCxnSpPr/>
          <p:nvPr/>
        </p:nvCxnSpPr>
        <p:spPr>
          <a:xfrm>
            <a:off x="2195513" y="2852738"/>
            <a:ext cx="576262" cy="792162"/>
          </a:xfrm>
          <a:prstGeom prst="line">
            <a:avLst/>
          </a:prstGeom>
          <a:noFill/>
          <a:ln w="28575">
            <a:solidFill>
              <a:srgbClr val="FF0000"/>
            </a:solidFill>
            <a:miter lim="800000"/>
          </a:ln>
        </p:spPr>
      </p:cxnSp>
      <p:cxnSp>
        <p:nvCxnSpPr>
          <p:cNvPr id="16397" name="Line 16"/>
          <p:cNvCxnSpPr/>
          <p:nvPr/>
        </p:nvCxnSpPr>
        <p:spPr>
          <a:xfrm flipV="1">
            <a:off x="1042988" y="2852738"/>
            <a:ext cx="1152525" cy="792162"/>
          </a:xfrm>
          <a:prstGeom prst="line">
            <a:avLst/>
          </a:prstGeom>
          <a:noFill/>
          <a:ln w="28575">
            <a:solidFill>
              <a:schemeClr val="accent2"/>
            </a:solidFill>
            <a:miter lim="800000"/>
          </a:ln>
        </p:spPr>
      </p:cxnSp>
      <p:cxnSp>
        <p:nvCxnSpPr>
          <p:cNvPr id="16398" name="Line 22"/>
          <p:cNvCxnSpPr/>
          <p:nvPr/>
        </p:nvCxnSpPr>
        <p:spPr>
          <a:xfrm rot="9000000" flipV="1">
            <a:off x="2124075" y="2997200"/>
            <a:ext cx="168275" cy="14288"/>
          </a:xfrm>
          <a:prstGeom prst="line">
            <a:avLst/>
          </a:prstGeom>
          <a:noFill/>
          <a:ln w="12700">
            <a:solidFill>
              <a:srgbClr val="FFFF99"/>
            </a:solidFill>
            <a:miter lim="800000"/>
          </a:ln>
        </p:spPr>
      </p:cxnSp>
      <p:cxnSp>
        <p:nvCxnSpPr>
          <p:cNvPr id="16399" name="Line 23"/>
          <p:cNvCxnSpPr/>
          <p:nvPr/>
        </p:nvCxnSpPr>
        <p:spPr>
          <a:xfrm rot="9000000" flipH="1" flipV="1">
            <a:off x="2124075" y="2924175"/>
            <a:ext cx="0" cy="144463"/>
          </a:xfrm>
          <a:prstGeom prst="line">
            <a:avLst/>
          </a:prstGeom>
          <a:noFill/>
          <a:ln w="12700">
            <a:solidFill>
              <a:srgbClr val="FFFF99"/>
            </a:solidFill>
            <a:miter lim="800000"/>
          </a:ln>
        </p:spPr>
      </p:cxnSp>
      <p:cxnSp>
        <p:nvCxnSpPr>
          <p:cNvPr id="16400" name="Line 25"/>
          <p:cNvCxnSpPr/>
          <p:nvPr/>
        </p:nvCxnSpPr>
        <p:spPr>
          <a:xfrm>
            <a:off x="1187450" y="3573463"/>
            <a:ext cx="71438" cy="71437"/>
          </a:xfrm>
          <a:prstGeom prst="line">
            <a:avLst/>
          </a:prstGeom>
          <a:noFill/>
          <a:ln w="19050">
            <a:solidFill>
              <a:schemeClr val="accent2"/>
            </a:solidFill>
            <a:miter lim="800000"/>
          </a:ln>
        </p:spPr>
      </p:cxnSp>
      <p:cxnSp>
        <p:nvCxnSpPr>
          <p:cNvPr id="16401" name="Line 26"/>
          <p:cNvCxnSpPr/>
          <p:nvPr/>
        </p:nvCxnSpPr>
        <p:spPr>
          <a:xfrm>
            <a:off x="323850" y="3573463"/>
            <a:ext cx="71438" cy="71437"/>
          </a:xfrm>
          <a:prstGeom prst="line">
            <a:avLst/>
          </a:prstGeom>
          <a:noFill/>
          <a:ln w="19050">
            <a:solidFill>
              <a:schemeClr val="accent2"/>
            </a:solidFill>
            <a:miter lim="800000"/>
          </a:ln>
        </p:spPr>
      </p:cxnSp>
      <p:cxnSp>
        <p:nvCxnSpPr>
          <p:cNvPr id="16402" name="Line 27"/>
          <p:cNvCxnSpPr/>
          <p:nvPr/>
        </p:nvCxnSpPr>
        <p:spPr>
          <a:xfrm flipH="1">
            <a:off x="250825" y="2852738"/>
            <a:ext cx="1081088" cy="792162"/>
          </a:xfrm>
          <a:prstGeom prst="line">
            <a:avLst/>
          </a:prstGeom>
          <a:noFill/>
          <a:ln w="28575">
            <a:solidFill>
              <a:srgbClr val="63B1FF"/>
            </a:solidFill>
            <a:miter lim="800000"/>
          </a:ln>
        </p:spPr>
      </p:cxnSp>
      <p:sp>
        <p:nvSpPr>
          <p:cNvPr id="16403" name="Text Box 28"/>
          <p:cNvSpPr/>
          <p:nvPr/>
        </p:nvSpPr>
        <p:spPr>
          <a:xfrm>
            <a:off x="1692275" y="2565400"/>
            <a:ext cx="2889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>
                <a:solidFill>
                  <a:srgbClr val="FFFF99"/>
                </a:solidFill>
              </a:rPr>
              <a:t>8</a:t>
            </a:r>
            <a:endParaRPr lang="en-US" altLang="en-US" sz="1600" u="none">
              <a:solidFill>
                <a:srgbClr val="FFFF99"/>
              </a:solidFill>
            </a:endParaRPr>
          </a:p>
        </p:txBody>
      </p:sp>
      <p:sp>
        <p:nvSpPr>
          <p:cNvPr id="16404" name="Text Box 29"/>
          <p:cNvSpPr/>
          <p:nvPr/>
        </p:nvSpPr>
        <p:spPr>
          <a:xfrm>
            <a:off x="323850" y="3429000"/>
            <a:ext cx="431800" cy="30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400" u="none">
                <a:solidFill>
                  <a:srgbClr val="FFFF99"/>
                </a:solidFill>
              </a:rPr>
              <a:t>30 </a:t>
            </a:r>
            <a:r>
              <a:rPr lang="ar-SA" altLang="en-US" sz="1400" u="none">
                <a:solidFill>
                  <a:srgbClr val="FFFF99"/>
                </a:solidFill>
              </a:rPr>
              <a:t>۫</a:t>
            </a:r>
            <a:endParaRPr lang="ar-SA" altLang="en-US" sz="1400" u="none">
              <a:solidFill>
                <a:srgbClr val="FFFF99"/>
              </a:solidFill>
            </a:endParaRPr>
          </a:p>
        </p:txBody>
      </p:sp>
      <p:sp>
        <p:nvSpPr>
          <p:cNvPr id="16405" name="Text Box 30"/>
          <p:cNvSpPr/>
          <p:nvPr/>
        </p:nvSpPr>
        <p:spPr>
          <a:xfrm>
            <a:off x="1187450" y="3429000"/>
            <a:ext cx="431800" cy="30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400" u="none">
                <a:solidFill>
                  <a:srgbClr val="FFFF99"/>
                </a:solidFill>
              </a:rPr>
              <a:t>30 </a:t>
            </a:r>
            <a:r>
              <a:rPr lang="ar-SA" altLang="en-US" sz="1400" u="none">
                <a:solidFill>
                  <a:srgbClr val="FFFF99"/>
                </a:solidFill>
              </a:rPr>
              <a:t>۫</a:t>
            </a:r>
            <a:endParaRPr lang="ar-SA" altLang="en-US" sz="1400" u="none">
              <a:solidFill>
                <a:srgbClr val="FFFF99"/>
              </a:solidFill>
            </a:endParaRPr>
          </a:p>
        </p:txBody>
      </p:sp>
      <p:sp>
        <p:nvSpPr>
          <p:cNvPr id="16406" name="Text Box 31"/>
          <p:cNvSpPr/>
          <p:nvPr/>
        </p:nvSpPr>
        <p:spPr>
          <a:xfrm>
            <a:off x="611188" y="3573463"/>
            <a:ext cx="2889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>
                <a:solidFill>
                  <a:srgbClr val="FFFF99"/>
                </a:solidFill>
              </a:rPr>
              <a:t>8</a:t>
            </a:r>
            <a:endParaRPr lang="en-US" altLang="en-US" sz="1600" u="none">
              <a:solidFill>
                <a:srgbClr val="FFFF99"/>
              </a:solidFill>
            </a:endParaRPr>
          </a:p>
        </p:txBody>
      </p:sp>
      <p:sp>
        <p:nvSpPr>
          <p:cNvPr id="16407" name="Text Box 32"/>
          <p:cNvSpPr/>
          <p:nvPr/>
        </p:nvSpPr>
        <p:spPr>
          <a:xfrm>
            <a:off x="0" y="3573463"/>
            <a:ext cx="28733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A</a:t>
            </a:r>
            <a:endParaRPr lang="en-US" altLang="en-US" sz="1600" u="none"/>
          </a:p>
        </p:txBody>
      </p:sp>
      <p:sp>
        <p:nvSpPr>
          <p:cNvPr id="16408" name="Text Box 33"/>
          <p:cNvSpPr/>
          <p:nvPr/>
        </p:nvSpPr>
        <p:spPr>
          <a:xfrm>
            <a:off x="1116013" y="2565400"/>
            <a:ext cx="28733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B</a:t>
            </a:r>
            <a:endParaRPr lang="en-US" altLang="en-US" sz="1600" u="none"/>
          </a:p>
        </p:txBody>
      </p:sp>
      <p:sp>
        <p:nvSpPr>
          <p:cNvPr id="16409" name="Text Box 34"/>
          <p:cNvSpPr/>
          <p:nvPr/>
        </p:nvSpPr>
        <p:spPr>
          <a:xfrm>
            <a:off x="2124075" y="2565400"/>
            <a:ext cx="28733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C</a:t>
            </a:r>
            <a:endParaRPr lang="en-US" altLang="en-US" sz="1600" u="none"/>
          </a:p>
        </p:txBody>
      </p:sp>
      <p:sp>
        <p:nvSpPr>
          <p:cNvPr id="16410" name="Text Box 35"/>
          <p:cNvSpPr/>
          <p:nvPr/>
        </p:nvSpPr>
        <p:spPr>
          <a:xfrm>
            <a:off x="2627313" y="3573463"/>
            <a:ext cx="28733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D</a:t>
            </a:r>
            <a:endParaRPr lang="en-US" altLang="en-US" sz="1600" u="none"/>
          </a:p>
        </p:txBody>
      </p:sp>
      <p:sp>
        <p:nvSpPr>
          <p:cNvPr id="16411" name="Text Box 36"/>
          <p:cNvSpPr/>
          <p:nvPr/>
        </p:nvSpPr>
        <p:spPr>
          <a:xfrm>
            <a:off x="900113" y="3573463"/>
            <a:ext cx="28733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E</a:t>
            </a:r>
            <a:endParaRPr lang="en-US" altLang="en-US" sz="1600" u="none"/>
          </a:p>
        </p:txBody>
      </p:sp>
      <p:sp>
        <p:nvSpPr>
          <p:cNvPr id="16412" name="Text Box 41"/>
          <p:cNvSpPr/>
          <p:nvPr/>
        </p:nvSpPr>
        <p:spPr>
          <a:xfrm>
            <a:off x="2484438" y="2924175"/>
            <a:ext cx="2889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>
                <a:solidFill>
                  <a:srgbClr val="FF0000"/>
                </a:solidFill>
              </a:rPr>
              <a:t>?</a:t>
            </a:r>
            <a:endParaRPr lang="en-US" altLang="en-US" sz="1600" u="none">
              <a:solidFill>
                <a:srgbClr val="FF0000"/>
              </a:solidFill>
            </a:endParaRPr>
          </a:p>
        </p:txBody>
      </p:sp>
      <p:sp>
        <p:nvSpPr>
          <p:cNvPr id="16413" name="Text Box 42"/>
          <p:cNvSpPr/>
          <p:nvPr/>
        </p:nvSpPr>
        <p:spPr>
          <a:xfrm>
            <a:off x="2555875" y="2924175"/>
            <a:ext cx="433388" cy="336550"/>
          </a:xfrm>
          <a:prstGeom prst="rect">
            <a:avLst/>
          </a:prstGeom>
          <a:solidFill>
            <a:schemeClr val="bg1"/>
          </a:solidFill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eaLnBrk="1" hangingPunct="1"/>
            <a:r>
              <a:rPr lang="en-US" altLang="en-US" sz="1600" u="none">
                <a:solidFill>
                  <a:srgbClr val="FF0000"/>
                </a:solidFill>
              </a:rPr>
              <a:t>2</a:t>
            </a:r>
            <a:endParaRPr lang="en-US" altLang="en-US" sz="1600" u="none">
              <a:solidFill>
                <a:srgbClr val="FF0000"/>
              </a:solidFill>
            </a:endParaRPr>
          </a:p>
        </p:txBody>
      </p:sp>
      <p:sp>
        <p:nvSpPr>
          <p:cNvPr id="16414" name="Text Box 46"/>
          <p:cNvSpPr/>
          <p:nvPr/>
        </p:nvSpPr>
        <p:spPr>
          <a:xfrm>
            <a:off x="4000500" y="1857375"/>
            <a:ext cx="309563" cy="584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algn="r" eaLnBrk="1" hangingPunct="1"/>
            <a:r>
              <a:rPr sz="1600" u="none">
                <a:ea typeface="Times New Roman" pitchFamily="18" charset="0"/>
              </a:rPr>
              <a:t>┴  </a:t>
            </a:r>
            <a:endParaRPr sz="1600" u="none">
              <a:ea typeface="Times New Roman" pitchFamily="18" charset="0"/>
            </a:endParaRPr>
          </a:p>
        </p:txBody>
      </p:sp>
      <p:sp>
        <p:nvSpPr>
          <p:cNvPr id="16415" name="AutoShape 47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6416" name="AutoShape 48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6417" name="AutoShape 49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88" grpId="0"/>
      <p:bldP spid="16389" grpId="0"/>
      <p:bldP spid="16390" grpId="0"/>
      <p:bldP spid="16391" grpId="0"/>
      <p:bldP spid="16392" grpId="0"/>
      <p:bldP spid="16393" grpId="0"/>
      <p:bldP spid="16403" grpId="0"/>
      <p:bldP spid="16404" grpId="0"/>
      <p:bldP spid="16405" grpId="0"/>
      <p:bldP spid="16406" grpId="0"/>
      <p:bldP spid="16407" grpId="0"/>
      <p:bldP spid="16408" grpId="0"/>
      <p:bldP spid="16409" grpId="0"/>
      <p:bldP spid="16410" grpId="0"/>
      <p:bldP spid="16411" grpId="0"/>
      <p:bldP spid="16412" grpId="0"/>
      <p:bldP spid="16413" grpId="0"/>
      <p:bldP spid="16414" grpId="0"/>
      <p:bldP spid="16415" grpId="0"/>
      <p:bldP spid="16416" grpId="0"/>
      <p:bldP spid="164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17410" name="AutoShape 8">
            <a:hlinkClick action="ppaction://hlinkshowjump?jump=previousslide"/>
          </p:cNvPr>
          <p:cNvSpPr/>
          <p:nvPr/>
        </p:nvSpPr>
        <p:spPr>
          <a:xfrm>
            <a:off x="8101013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7411" name="AutoShape 9">
            <a:hlinkClick r:id="rId2" action="ppaction://hlinksldjump"/>
          </p:cNvPr>
          <p:cNvSpPr/>
          <p:nvPr/>
        </p:nvSpPr>
        <p:spPr>
          <a:xfrm>
            <a:off x="7526338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755650" y="71438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Методы решения задач</a:t>
            </a:r>
          </a:p>
        </p:txBody>
      </p:sp>
      <p:sp>
        <p:nvSpPr>
          <p:cNvPr id="17413" name="TextBox 4"/>
          <p:cNvSpPr txBox="1"/>
          <p:nvPr/>
        </p:nvSpPr>
        <p:spPr>
          <a:xfrm>
            <a:off x="2566988" y="857250"/>
            <a:ext cx="421957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6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6. </a:t>
            </a:r>
            <a:r>
              <a:rPr kumimoji="0" lang="ru-RU" sz="3600" b="1" i="0" u="sng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Векторный метод</a:t>
            </a:r>
          </a:p>
        </p:txBody>
      </p:sp>
      <p:sp>
        <p:nvSpPr>
          <p:cNvPr id="17414" name="TextBox 6"/>
          <p:cNvSpPr/>
          <p:nvPr/>
        </p:nvSpPr>
        <p:spPr>
          <a:xfrm>
            <a:off x="642938" y="1644650"/>
            <a:ext cx="8001000" cy="7127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>
              <a:lnSpc>
                <a:spcPct val="50000"/>
              </a:lnSpc>
            </a:pPr>
            <a:r>
              <a:rPr sz="2800" b="1" u="none">
                <a:solidFill>
                  <a:srgbClr val="FFC000"/>
                </a:solidFill>
                <a:latin typeface="Calibri" pitchFamily="34" charset="0"/>
              </a:rPr>
              <a:t>Пример  </a:t>
            </a:r>
            <a:r>
              <a:rPr sz="2400" b="1" u="none">
                <a:solidFill>
                  <a:srgbClr val="FFC000"/>
                </a:solidFill>
                <a:latin typeface="Calibri" pitchFamily="34" charset="0"/>
              </a:rPr>
              <a:t>доказательства свойств средней линии</a:t>
            </a:r>
            <a:endParaRPr sz="2400" b="1" u="none">
              <a:solidFill>
                <a:srgbClr val="FFC000"/>
              </a:solidFill>
              <a:latin typeface="Calibri" pitchFamily="34" charset="0"/>
            </a:endParaRPr>
          </a:p>
          <a:p>
            <a:pPr marL="0" lvl="0" indent="0" eaLnBrk="1" hangingPunct="1">
              <a:lnSpc>
                <a:spcPct val="50000"/>
              </a:lnSpc>
            </a:pPr>
            <a:r>
              <a:rPr sz="2400" b="1" u="none">
                <a:solidFill>
                  <a:srgbClr val="FFC000"/>
                </a:solidFill>
                <a:latin typeface="Calibri" pitchFamily="34" charset="0"/>
              </a:rPr>
              <a:t> треугольника. </a:t>
            </a:r>
            <a:endParaRPr sz="2400" b="1" u="none">
              <a:solidFill>
                <a:srgbClr val="FFC000"/>
              </a:solidFill>
              <a:latin typeface="Calibri" pitchFamily="34" charset="0"/>
            </a:endParaRPr>
          </a:p>
        </p:txBody>
      </p:sp>
      <p:cxnSp>
        <p:nvCxnSpPr>
          <p:cNvPr id="17415" name="Прямая соединительная линия 10"/>
          <p:cNvCxnSpPr/>
          <p:nvPr/>
        </p:nvCxnSpPr>
        <p:spPr>
          <a:xfrm rot="5400000">
            <a:off x="392906" y="3893344"/>
            <a:ext cx="2071688" cy="85725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17416" name="Прямая соединительная линия 12"/>
          <p:cNvCxnSpPr/>
          <p:nvPr/>
        </p:nvCxnSpPr>
        <p:spPr>
          <a:xfrm rot="16200000" flipH="1">
            <a:off x="1750219" y="3393281"/>
            <a:ext cx="2071688" cy="1857375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17417" name="Прямая со стрелкой 14"/>
          <p:cNvCxnSpPr/>
          <p:nvPr/>
        </p:nvCxnSpPr>
        <p:spPr>
          <a:xfrm>
            <a:off x="1000125" y="5357813"/>
            <a:ext cx="2714625" cy="1587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tailEnd type="arrow"/>
          </a:ln>
        </p:spPr>
      </p:cxnSp>
      <p:cxnSp>
        <p:nvCxnSpPr>
          <p:cNvPr id="17418" name="Прямая со стрелкой 21"/>
          <p:cNvCxnSpPr/>
          <p:nvPr/>
        </p:nvCxnSpPr>
        <p:spPr>
          <a:xfrm>
            <a:off x="1428750" y="4357688"/>
            <a:ext cx="1285875" cy="0"/>
          </a:xfrm>
          <a:prstGeom prst="line">
            <a:avLst/>
          </a:prstGeom>
          <a:noFill/>
          <a:ln w="57150">
            <a:solidFill>
              <a:srgbClr val="FF66CC"/>
            </a:solidFill>
            <a:miter lim="800000"/>
            <a:tailEnd type="arrow"/>
          </a:ln>
        </p:spPr>
      </p:cxnSp>
      <p:cxnSp>
        <p:nvCxnSpPr>
          <p:cNvPr id="17419" name="Прямая со стрелкой 41"/>
          <p:cNvCxnSpPr/>
          <p:nvPr/>
        </p:nvCxnSpPr>
        <p:spPr>
          <a:xfrm rot="5400000" flipH="1" flipV="1">
            <a:off x="1107281" y="3607594"/>
            <a:ext cx="1071563" cy="428625"/>
          </a:xfrm>
          <a:prstGeom prst="line">
            <a:avLst/>
          </a:prstGeom>
          <a:noFill/>
          <a:ln w="57150">
            <a:solidFill>
              <a:srgbClr val="FFC000"/>
            </a:solidFill>
            <a:miter lim="800000"/>
            <a:tailEnd type="arrow"/>
          </a:ln>
        </p:spPr>
      </p:cxnSp>
      <p:cxnSp>
        <p:nvCxnSpPr>
          <p:cNvPr id="17420" name="Прямая со стрелкой 43"/>
          <p:cNvCxnSpPr/>
          <p:nvPr/>
        </p:nvCxnSpPr>
        <p:spPr>
          <a:xfrm rot="5400000">
            <a:off x="714375" y="4643438"/>
            <a:ext cx="1000125" cy="428625"/>
          </a:xfrm>
          <a:prstGeom prst="line">
            <a:avLst/>
          </a:prstGeom>
          <a:noFill/>
          <a:ln w="57150">
            <a:solidFill>
              <a:srgbClr val="FFC000"/>
            </a:solidFill>
            <a:miter lim="800000"/>
            <a:tailEnd type="arrow"/>
          </a:ln>
        </p:spPr>
      </p:cxnSp>
      <p:cxnSp>
        <p:nvCxnSpPr>
          <p:cNvPr id="17421" name="Прямая со стрелкой 45"/>
          <p:cNvCxnSpPr/>
          <p:nvPr/>
        </p:nvCxnSpPr>
        <p:spPr>
          <a:xfrm rot="16200000" flipH="1">
            <a:off x="1785937" y="3357563"/>
            <a:ext cx="1071563" cy="928688"/>
          </a:xfrm>
          <a:prstGeom prst="line">
            <a:avLst/>
          </a:prstGeom>
          <a:solidFill>
            <a:schemeClr val="accent1"/>
          </a:solidFill>
          <a:ln w="57150">
            <a:solidFill>
              <a:srgbClr val="2CFF2C"/>
            </a:solidFill>
            <a:miter lim="800000"/>
            <a:tailEnd type="arrow"/>
          </a:ln>
        </p:spPr>
      </p:cxnSp>
      <p:cxnSp>
        <p:nvCxnSpPr>
          <p:cNvPr id="17422" name="Прямая со стрелкой 48"/>
          <p:cNvCxnSpPr/>
          <p:nvPr/>
        </p:nvCxnSpPr>
        <p:spPr>
          <a:xfrm rot="16200000" flipV="1">
            <a:off x="2750344" y="4393407"/>
            <a:ext cx="1000125" cy="928687"/>
          </a:xfrm>
          <a:prstGeom prst="line">
            <a:avLst/>
          </a:prstGeom>
          <a:solidFill>
            <a:schemeClr val="accent1"/>
          </a:solidFill>
          <a:ln w="57150">
            <a:solidFill>
              <a:srgbClr val="2CFF2C"/>
            </a:solidFill>
            <a:miter lim="800000"/>
            <a:tailEnd type="arrow"/>
          </a:ln>
        </p:spPr>
      </p:cxnSp>
      <p:sp>
        <p:nvSpPr>
          <p:cNvPr id="17423" name="TextBox 49"/>
          <p:cNvSpPr txBox="1"/>
          <p:nvPr/>
        </p:nvSpPr>
        <p:spPr>
          <a:xfrm>
            <a:off x="785813" y="5429250"/>
            <a:ext cx="403225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А</a:t>
            </a:r>
          </a:p>
        </p:txBody>
      </p:sp>
      <p:sp>
        <p:nvSpPr>
          <p:cNvPr id="17424" name="TextBox 50"/>
          <p:cNvSpPr txBox="1"/>
          <p:nvPr/>
        </p:nvSpPr>
        <p:spPr>
          <a:xfrm>
            <a:off x="2974975" y="4000500"/>
            <a:ext cx="38258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У</a:t>
            </a:r>
          </a:p>
        </p:txBody>
      </p:sp>
      <p:sp>
        <p:nvSpPr>
          <p:cNvPr id="17425" name="TextBox 51"/>
          <p:cNvSpPr txBox="1"/>
          <p:nvPr/>
        </p:nvSpPr>
        <p:spPr>
          <a:xfrm>
            <a:off x="882650" y="4000500"/>
            <a:ext cx="38258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Х</a:t>
            </a:r>
          </a:p>
        </p:txBody>
      </p:sp>
      <p:sp>
        <p:nvSpPr>
          <p:cNvPr id="17426" name="TextBox 52"/>
          <p:cNvSpPr txBox="1"/>
          <p:nvPr/>
        </p:nvSpPr>
        <p:spPr>
          <a:xfrm>
            <a:off x="1643063" y="2762250"/>
            <a:ext cx="38735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В</a:t>
            </a:r>
          </a:p>
        </p:txBody>
      </p:sp>
      <p:sp>
        <p:nvSpPr>
          <p:cNvPr id="17427" name="TextBox 53"/>
          <p:cNvSpPr txBox="1"/>
          <p:nvPr/>
        </p:nvSpPr>
        <p:spPr>
          <a:xfrm>
            <a:off x="3411538" y="5429250"/>
            <a:ext cx="37465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С</a:t>
            </a:r>
          </a:p>
        </p:txBody>
      </p:sp>
      <p:sp>
        <p:nvSpPr>
          <p:cNvPr id="17428" name="TextBox 54"/>
          <p:cNvSpPr txBox="1"/>
          <p:nvPr/>
        </p:nvSpPr>
        <p:spPr>
          <a:xfrm>
            <a:off x="3224213" y="4429125"/>
            <a:ext cx="557212" cy="523875"/>
          </a:xfrm>
          <a:prstGeom prst="rect">
            <a:avLst/>
          </a:prstGeom>
          <a:noFill/>
          <a:ln w="57150">
            <a:noFill/>
          </a:ln>
        </p:spPr>
        <p:txBody>
          <a:bodyPr wrap="none">
            <a:spAutoFit/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-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ē</a:t>
            </a:r>
            <a:endParaRPr kumimoji="0" lang="ru-RU" sz="2800" b="1" i="0" u="none" strike="noStrike" kern="1200" cap="none" spc="0" normalizeH="0" baseline="0" noProof="0">
              <a:ln>
                <a:noFill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7429" name="TextBox 55"/>
          <p:cNvSpPr txBox="1"/>
          <p:nvPr/>
        </p:nvSpPr>
        <p:spPr>
          <a:xfrm>
            <a:off x="500063" y="4500563"/>
            <a:ext cx="555625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-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ā</a:t>
            </a:r>
            <a:endParaRPr kumimoji="0" lang="ru-RU" sz="2800" b="1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7430" name="TextBox 56"/>
          <p:cNvSpPr txBox="1"/>
          <p:nvPr/>
        </p:nvSpPr>
        <p:spPr>
          <a:xfrm>
            <a:off x="2390775" y="3357563"/>
            <a:ext cx="366713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1" i="0" u="none" strike="noStrike" kern="1200" cap="none" spc="0" normalizeH="0" baseline="0" noProof="0" err="1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ē</a:t>
            </a:r>
            <a:endParaRPr kumimoji="0" lang="ru-RU" sz="2800" b="1" i="0" u="none" strike="noStrike" kern="1200" cap="none" spc="0" normalizeH="0" baseline="0" noProof="0">
              <a:ln>
                <a:noFill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7431" name="TextBox 57"/>
          <p:cNvSpPr txBox="1"/>
          <p:nvPr/>
        </p:nvSpPr>
        <p:spPr>
          <a:xfrm>
            <a:off x="1177925" y="3429000"/>
            <a:ext cx="36353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ā</a:t>
            </a:r>
          </a:p>
        </p:txBody>
      </p:sp>
      <p:sp>
        <p:nvSpPr>
          <p:cNvPr id="17432" name="TextBox 58"/>
          <p:cNvSpPr txBox="1"/>
          <p:nvPr/>
        </p:nvSpPr>
        <p:spPr>
          <a:xfrm>
            <a:off x="4006850" y="2484438"/>
            <a:ext cx="4751388" cy="373062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Дан треугольник  АВС. </a:t>
            </a:r>
          </a:p>
          <a:p>
            <a:pPr marL="0" marR="0" lvl="0" indent="0" algn="ctr" defTabSz="914400" rtl="0" eaLnBrk="1" fontAlgn="base" latinLnBrk="0" hangingPunct="1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Введём векторы: 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FF66CC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ХУ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,  АС, 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ā,  - ā,  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ē, -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ē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,</a:t>
            </a:r>
          </a:p>
          <a:p>
            <a:pPr marL="0" marR="0" lvl="0" indent="0" algn="ctr" defTabSz="914400" rtl="0" eaLnBrk="1" fontAlgn="base" latinLnBrk="0" hangingPunct="1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как показано на чертеже.  </a:t>
            </a:r>
          </a:p>
          <a:p>
            <a:pPr marL="0" marR="0" lvl="0" indent="0" algn="ctr" defTabSz="914400" rtl="0" eaLnBrk="1" fontAlgn="base" latinLnBrk="0" hangingPunct="1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Здесь  ХУ – средняя линия треуг-ка  АВС.</a:t>
            </a:r>
          </a:p>
          <a:p>
            <a:pPr marL="0" marR="0" lvl="0" indent="0" algn="l" defTabSz="914400" rtl="0" eaLnBrk="1" fontAlgn="base" latinLnBrk="0" hangingPunct="1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        Тогда  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ХУ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=    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ā 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+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ē,</a:t>
            </a:r>
          </a:p>
          <a:p>
            <a:pPr marL="0" marR="0" lvl="0" indent="0" algn="l" defTabSz="914400" rtl="0" eaLnBrk="1" fontAlgn="base" latinLnBrk="0" hangingPunct="1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               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и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ХУ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= 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- 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ā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+  АС 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-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ē;</a:t>
            </a:r>
          </a:p>
          <a:p>
            <a:pPr marL="0" marR="0" lvl="0" indent="0" algn="l" defTabSz="914400" rtl="0" eaLnBrk="1" fontAlgn="base" latinLnBrk="0" hangingPunct="1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После почленного сложения равенств и</a:t>
            </a:r>
          </a:p>
          <a:p>
            <a:pPr marL="0" marR="0" lvl="0" indent="0" algn="l" defTabSz="914400" rtl="0" eaLnBrk="1" fontAlgn="base" latinLnBrk="0" hangingPunct="1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 деления на 2 получим   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ХУ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=  </a:t>
            </a:r>
            <a:r>
              <a:rPr kumimoji="0" lang="ru-RU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½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·  АС,</a:t>
            </a:r>
          </a:p>
          <a:p>
            <a:pPr marL="0" marR="0" lvl="0" indent="0" algn="l" defTabSz="914400" rtl="0" eaLnBrk="1" fontAlgn="base" latinLnBrk="0" hangingPunct="1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 т.е.  средняя линия треугольника</a:t>
            </a:r>
          </a:p>
          <a:p>
            <a:pPr marL="0" marR="0" lvl="0" indent="0" algn="l" defTabSz="914400" rtl="0" eaLnBrk="1" fontAlgn="base" latinLnBrk="0" hangingPunct="1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 параллельна третьей стороне  и</a:t>
            </a:r>
          </a:p>
          <a:p>
            <a:pPr marL="0" marR="0" lvl="0" indent="0" algn="l" defTabSz="914400" rtl="0" eaLnBrk="1" fontAlgn="base" latinLnBrk="0" hangingPunct="1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 равна её половине.</a:t>
            </a:r>
            <a:endParaRPr kumimoji="0" lang="ru-RU" sz="2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17433" name="Прямая соединительная линия 60"/>
          <p:cNvCxnSpPr/>
          <p:nvPr/>
        </p:nvCxnSpPr>
        <p:spPr>
          <a:xfrm>
            <a:off x="6215063" y="2786063"/>
            <a:ext cx="285750" cy="0"/>
          </a:xfrm>
          <a:prstGeom prst="line">
            <a:avLst/>
          </a:prstGeom>
          <a:noFill/>
          <a:ln w="28575">
            <a:solidFill>
              <a:srgbClr val="FF66CC"/>
            </a:solidFill>
            <a:miter lim="800000"/>
          </a:ln>
        </p:spPr>
      </p:cxnSp>
      <p:cxnSp>
        <p:nvCxnSpPr>
          <p:cNvPr id="17434" name="Прямая соединительная линия 62"/>
          <p:cNvCxnSpPr/>
          <p:nvPr/>
        </p:nvCxnSpPr>
        <p:spPr>
          <a:xfrm>
            <a:off x="5429250" y="3786188"/>
            <a:ext cx="285750" cy="0"/>
          </a:xfrm>
          <a:prstGeom prst="line">
            <a:avLst/>
          </a:prstGeom>
          <a:noFill/>
          <a:ln w="28575">
            <a:solidFill>
              <a:srgbClr val="FF66CC"/>
            </a:solidFill>
            <a:miter lim="800000"/>
          </a:ln>
        </p:spPr>
      </p:cxnSp>
      <p:cxnSp>
        <p:nvCxnSpPr>
          <p:cNvPr id="17435" name="Прямая соединительная линия 63"/>
          <p:cNvCxnSpPr/>
          <p:nvPr/>
        </p:nvCxnSpPr>
        <p:spPr>
          <a:xfrm>
            <a:off x="5429250" y="4143375"/>
            <a:ext cx="285750" cy="0"/>
          </a:xfrm>
          <a:prstGeom prst="line">
            <a:avLst/>
          </a:prstGeom>
          <a:noFill/>
          <a:ln w="28575">
            <a:solidFill>
              <a:srgbClr val="FF66CC"/>
            </a:solidFill>
            <a:miter lim="800000"/>
          </a:ln>
        </p:spPr>
      </p:cxnSp>
      <p:cxnSp>
        <p:nvCxnSpPr>
          <p:cNvPr id="17436" name="Прямая соединительная линия 64"/>
          <p:cNvCxnSpPr/>
          <p:nvPr/>
        </p:nvCxnSpPr>
        <p:spPr>
          <a:xfrm>
            <a:off x="6929438" y="4857750"/>
            <a:ext cx="285750" cy="0"/>
          </a:xfrm>
          <a:prstGeom prst="line">
            <a:avLst/>
          </a:prstGeom>
          <a:noFill/>
          <a:ln w="28575">
            <a:solidFill>
              <a:srgbClr val="FF66CC"/>
            </a:solidFill>
            <a:miter lim="800000"/>
          </a:ln>
        </p:spPr>
      </p:cxnSp>
      <p:cxnSp>
        <p:nvCxnSpPr>
          <p:cNvPr id="17437" name="Прямая соединительная линия 67"/>
          <p:cNvCxnSpPr/>
          <p:nvPr/>
        </p:nvCxnSpPr>
        <p:spPr>
          <a:xfrm>
            <a:off x="6643688" y="2786063"/>
            <a:ext cx="28575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</a:ln>
        </p:spPr>
      </p:cxnSp>
      <p:cxnSp>
        <p:nvCxnSpPr>
          <p:cNvPr id="17438" name="Прямая соединительная линия 74"/>
          <p:cNvCxnSpPr/>
          <p:nvPr/>
        </p:nvCxnSpPr>
        <p:spPr>
          <a:xfrm>
            <a:off x="8072438" y="4857750"/>
            <a:ext cx="28575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</a:ln>
        </p:spPr>
      </p:cxnSp>
      <p:cxnSp>
        <p:nvCxnSpPr>
          <p:cNvPr id="17439" name="Прямая соединительная линия 75"/>
          <p:cNvCxnSpPr/>
          <p:nvPr/>
        </p:nvCxnSpPr>
        <p:spPr>
          <a:xfrm>
            <a:off x="6715125" y="4143375"/>
            <a:ext cx="28575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</a:ln>
        </p:spPr>
      </p:cxnSp>
      <p:sp>
        <p:nvSpPr>
          <p:cNvPr id="17440" name="Прямоугольник 80"/>
          <p:cNvSpPr/>
          <p:nvPr/>
        </p:nvSpPr>
        <p:spPr>
          <a:xfrm>
            <a:off x="1706563" y="3957638"/>
            <a:ext cx="582612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  <a:r>
              <a:rPr b="1" u="none">
                <a:solidFill>
                  <a:srgbClr val="FF0066"/>
                </a:solidFill>
                <a:latin typeface="Calibri" pitchFamily="34" charset="0"/>
              </a:rPr>
              <a:t> </a:t>
            </a:r>
            <a:r>
              <a:rPr b="1" u="none">
                <a:solidFill>
                  <a:srgbClr val="FF66CC"/>
                </a:solidFill>
                <a:latin typeface="Calibri" pitchFamily="34" charset="0"/>
              </a:rPr>
              <a:t>ХУ</a:t>
            </a:r>
            <a:r>
              <a:rPr b="1" u="none">
                <a:latin typeface="Calibri" pitchFamily="34" charset="0"/>
              </a:rPr>
              <a:t> </a:t>
            </a:r>
          </a:p>
        </p:txBody>
      </p:sp>
      <p:cxnSp>
        <p:nvCxnSpPr>
          <p:cNvPr id="17441" name="Прямая соединительная линия 81"/>
          <p:cNvCxnSpPr/>
          <p:nvPr/>
        </p:nvCxnSpPr>
        <p:spPr>
          <a:xfrm>
            <a:off x="1857375" y="3929063"/>
            <a:ext cx="285750" cy="0"/>
          </a:xfrm>
          <a:prstGeom prst="line">
            <a:avLst/>
          </a:prstGeom>
          <a:noFill/>
          <a:ln w="28575">
            <a:solidFill>
              <a:srgbClr val="FF66CC"/>
            </a:solidFill>
            <a:miter lim="800000"/>
          </a:ln>
        </p:spPr>
      </p:cxnSp>
      <p:sp>
        <p:nvSpPr>
          <p:cNvPr id="17442" name="Прямоугольник 82"/>
          <p:cNvSpPr/>
          <p:nvPr/>
        </p:nvSpPr>
        <p:spPr>
          <a:xfrm>
            <a:off x="2033588" y="4929188"/>
            <a:ext cx="468312" cy="400050"/>
          </a:xfrm>
          <a:prstGeom prst="rect">
            <a:avLst/>
          </a:prstGeom>
        </p:spPr>
        <p:txBody>
          <a:bodyPr wrap="none">
            <a:spAutoFit/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АС</a:t>
            </a:r>
            <a:endParaRPr kumimoji="0" lang="ru-RU" sz="2000" b="0" i="0" u="sng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cxnSp>
        <p:nvCxnSpPr>
          <p:cNvPr id="17443" name="Прямая соединительная линия 83"/>
          <p:cNvCxnSpPr/>
          <p:nvPr/>
        </p:nvCxnSpPr>
        <p:spPr>
          <a:xfrm>
            <a:off x="2143125" y="4929188"/>
            <a:ext cx="28575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18434" name="AutoShape 8">
            <a:hlinkClick action="ppaction://hlinkshowjump?jump=previousslide"/>
          </p:cNvPr>
          <p:cNvSpPr/>
          <p:nvPr/>
        </p:nvSpPr>
        <p:spPr>
          <a:xfrm>
            <a:off x="8101013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8435" name="AutoShape 9">
            <a:hlinkClick r:id="rId2" action="ppaction://hlinksldjump"/>
          </p:cNvPr>
          <p:cNvSpPr/>
          <p:nvPr/>
        </p:nvSpPr>
        <p:spPr>
          <a:xfrm>
            <a:off x="7526338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755650" y="260648"/>
            <a:ext cx="7993063" cy="86409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Методы решения задач</a:t>
            </a:r>
          </a:p>
        </p:txBody>
      </p:sp>
      <p:sp>
        <p:nvSpPr>
          <p:cNvPr id="18437" name="TextBox 4"/>
          <p:cNvSpPr txBox="1"/>
          <p:nvPr/>
        </p:nvSpPr>
        <p:spPr>
          <a:xfrm>
            <a:off x="2616200" y="1000125"/>
            <a:ext cx="431323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6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7.  </a:t>
            </a:r>
            <a:r>
              <a:rPr kumimoji="0" lang="ru-RU" sz="3600" b="1" i="0" u="sng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Метод координат</a:t>
            </a:r>
            <a:endParaRPr kumimoji="0" lang="ru-RU" sz="3600" b="1" i="0" u="none" strike="noStrike" kern="1200" cap="none" spc="0" normalizeH="0" baseline="0" noProof="0">
              <a:ln>
                <a:noFill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8438" name="Прямоугольник 6"/>
          <p:cNvSpPr/>
          <p:nvPr/>
        </p:nvSpPr>
        <p:spPr>
          <a:xfrm>
            <a:off x="714375" y="1785938"/>
            <a:ext cx="7929563" cy="50419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  <a:r>
              <a:rPr sz="2800" b="1" u="none">
                <a:solidFill>
                  <a:srgbClr val="FFC000"/>
                </a:solidFill>
                <a:latin typeface="Calibri" pitchFamily="34" charset="0"/>
              </a:rPr>
              <a:t>Пример.</a:t>
            </a:r>
            <a:r>
              <a:rPr sz="2400" b="1" u="none">
                <a:solidFill>
                  <a:srgbClr val="FFC000"/>
                </a:solidFill>
                <a:latin typeface="Calibri" pitchFamily="34" charset="0"/>
              </a:rPr>
              <a:t>  Определите вид четырёхугольника </a:t>
            </a:r>
            <a:r>
              <a:rPr lang="en-US" altLang="en-US" sz="2400" b="1" u="none">
                <a:solidFill>
                  <a:srgbClr val="FFC000"/>
                </a:solidFill>
                <a:latin typeface="Calibri" pitchFamily="34" charset="0"/>
              </a:rPr>
              <a:t> ABCD </a:t>
            </a:r>
            <a:r>
              <a:rPr lang="en-US" altLang="en-US" sz="2400" b="1" u="none">
                <a:solidFill>
                  <a:srgbClr val="FFC000"/>
                </a:solidFill>
                <a:latin typeface="Calibri" pitchFamily="34" charset="0"/>
              </a:rPr>
              <a:t>     </a:t>
            </a:r>
            <a:br>
              <a:rPr lang="en-US" altLang="en-US" sz="2400" b="1" u="none">
                <a:solidFill>
                  <a:srgbClr val="FFC000"/>
                </a:solidFill>
                <a:latin typeface="Calibri" pitchFamily="34" charset="0"/>
              </a:rPr>
            </a:br>
            <a:r>
              <a:rPr lang="en-US" altLang="en-US" sz="2400" b="1" u="none">
                <a:solidFill>
                  <a:srgbClr val="FFC000"/>
                </a:solidFill>
                <a:latin typeface="Calibri" pitchFamily="34" charset="0"/>
              </a:rPr>
              <a:t>                    если известны координаты его вершин:                         </a:t>
            </a:r>
            <a:br>
              <a:rPr lang="en-US" altLang="en-US" sz="2400" b="1" u="none">
                <a:solidFill>
                  <a:srgbClr val="FFC000"/>
                </a:solidFill>
                <a:latin typeface="Calibri" pitchFamily="34" charset="0"/>
              </a:rPr>
            </a:br>
            <a:r>
              <a:rPr lang="en-US" altLang="en-US" sz="2400" b="1" u="none">
                <a:solidFill>
                  <a:srgbClr val="FFC000"/>
                </a:solidFill>
                <a:latin typeface="Calibri" pitchFamily="34" charset="0"/>
              </a:rPr>
              <a:t>                    А ( 1; - 1 );  В ( 3; 1 );  С ( 6; - 2 );  </a:t>
            </a:r>
            <a:r>
              <a:rPr lang="en-US" altLang="en-US" sz="2400" b="1" u="none">
                <a:solidFill>
                  <a:srgbClr val="FFC000"/>
                </a:solidFill>
                <a:latin typeface="Calibri" pitchFamily="34" charset="0"/>
              </a:rPr>
              <a:t>D ( 4; - 4 ).</a:t>
            </a:r>
            <a:endParaRPr lang="en-US" altLang="en-US" sz="2400" b="1" u="none">
              <a:solidFill>
                <a:srgbClr val="FFC000"/>
              </a:solidFill>
              <a:latin typeface="Calibri" pitchFamily="34" charset="0"/>
            </a:endParaRPr>
          </a:p>
          <a:p>
            <a:pPr marL="0" lvl="0" indent="0" algn="l" eaLnBrk="1" hangingPunct="1">
              <a:lnSpc>
                <a:spcPct val="60000"/>
              </a:lnSpc>
            </a:pPr>
            <a:r>
              <a:rPr sz="2400" b="1" u="none">
                <a:latin typeface="Calibri" pitchFamily="34" charset="0"/>
              </a:rPr>
              <a:t>Решение.     1)  АВ = ( 2; 2 )  =&gt;  | АВ | =  </a:t>
            </a:r>
            <a:r>
              <a:rPr sz="3200" u="none">
                <a:latin typeface="Calibri" pitchFamily="34" charset="0"/>
              </a:rPr>
              <a:t>√ </a:t>
            </a:r>
            <a:r>
              <a:rPr sz="2400" b="1" u="none">
                <a:latin typeface="Calibri" pitchFamily="34" charset="0"/>
              </a:rPr>
              <a:t>8</a:t>
            </a:r>
            <a:r>
              <a:rPr lang="en-US" altLang="en-US" sz="2400" b="1" u="none">
                <a:latin typeface="Calibri" pitchFamily="34" charset="0"/>
              </a:rPr>
              <a:t> ;</a:t>
            </a:r>
            <a:endParaRPr lang="en-US" altLang="en-US" sz="2400" b="1" u="none">
              <a:latin typeface="Calibri" pitchFamily="34" charset="0"/>
            </a:endParaRPr>
          </a:p>
          <a:p>
            <a:pPr marL="0" lvl="0" indent="0" algn="l" eaLnBrk="1" hangingPunct="1">
              <a:lnSpc>
                <a:spcPct val="60000"/>
              </a:lnSpc>
            </a:pPr>
            <a:r>
              <a:rPr lang="en-US" altLang="en-US" sz="2400" b="1" u="none">
                <a:latin typeface="Calibri" pitchFamily="34" charset="0"/>
              </a:rPr>
              <a:t>                             </a:t>
            </a:r>
            <a:r>
              <a:rPr lang="en-US" altLang="en-US" sz="2400" b="1" u="none">
                <a:latin typeface="Calibri" pitchFamily="34" charset="0"/>
              </a:rPr>
              <a:t>DC = ( 2; 2 )  </a:t>
            </a:r>
            <a:r>
              <a:rPr lang="en-US" altLang="en-US" sz="2400" b="1" u="none">
                <a:latin typeface="Calibri" pitchFamily="34" charset="0"/>
              </a:rPr>
              <a:t>=&gt; </a:t>
            </a:r>
            <a:r>
              <a:rPr lang="en-US" altLang="en-US" sz="2400" b="1" u="none">
                <a:latin typeface="Calibri" pitchFamily="34" charset="0"/>
              </a:rPr>
              <a:t>  | DC | = </a:t>
            </a:r>
            <a:r>
              <a:rPr sz="3200" u="none">
                <a:latin typeface="Calibri" pitchFamily="34" charset="0"/>
              </a:rPr>
              <a:t>√</a:t>
            </a:r>
            <a:r>
              <a:rPr sz="2400" u="none">
                <a:latin typeface="Calibri" pitchFamily="34" charset="0"/>
              </a:rPr>
              <a:t> </a:t>
            </a:r>
            <a:r>
              <a:rPr sz="2400" b="1" u="none">
                <a:latin typeface="Calibri" pitchFamily="34" charset="0"/>
              </a:rPr>
              <a:t>8</a:t>
            </a:r>
            <a:r>
              <a:rPr lang="en-US" altLang="en-US" sz="2400" b="1" u="none">
                <a:latin typeface="Calibri" pitchFamily="34" charset="0"/>
              </a:rPr>
              <a:t> ;</a:t>
            </a:r>
            <a:endParaRPr lang="en-US" altLang="en-US" sz="2400" b="1" u="none">
              <a:latin typeface="Calibri" pitchFamily="34" charset="0"/>
            </a:endParaRPr>
          </a:p>
          <a:p>
            <a:pPr marL="0" lvl="0" indent="0" algn="l" eaLnBrk="1" hangingPunct="1">
              <a:lnSpc>
                <a:spcPct val="70000"/>
              </a:lnSpc>
            </a:pPr>
            <a:r>
              <a:rPr lang="en-US" altLang="en-US" sz="2400" b="1" u="none">
                <a:latin typeface="Calibri" pitchFamily="34" charset="0"/>
              </a:rPr>
              <a:t>   2)  </a:t>
            </a:r>
            <a:r>
              <a:rPr lang="en-US" altLang="en-US" sz="2400" b="1" u="none">
                <a:latin typeface="Calibri" pitchFamily="34" charset="0"/>
              </a:rPr>
              <a:t>аналогично доказываем,  что  </a:t>
            </a:r>
            <a:r>
              <a:rPr lang="en-US" altLang="en-US" sz="2400" b="1" u="none">
                <a:latin typeface="Calibri" pitchFamily="34" charset="0"/>
              </a:rPr>
              <a:t>| BC | = | AD| </a:t>
            </a:r>
            <a:r>
              <a:rPr lang="en-US" altLang="en-US" sz="2400" b="1" u="none">
                <a:latin typeface="Calibri" pitchFamily="34" charset="0"/>
              </a:rPr>
              <a:t>= </a:t>
            </a:r>
            <a:r>
              <a:rPr sz="3200" u="none">
                <a:latin typeface="Calibri" pitchFamily="34" charset="0"/>
              </a:rPr>
              <a:t> √</a:t>
            </a:r>
            <a:r>
              <a:rPr sz="2400" b="1" u="none">
                <a:latin typeface="Calibri" pitchFamily="34" charset="0"/>
              </a:rPr>
              <a:t>18 ,</a:t>
            </a:r>
            <a:endParaRPr lang="en-US" altLang="en-US" sz="2400" b="1" u="none">
              <a:latin typeface="Calibri" pitchFamily="34" charset="0"/>
            </a:endParaRPr>
          </a:p>
          <a:p>
            <a:pPr marL="0" lvl="0" indent="0" algn="l" eaLnBrk="1" hangingPunct="1">
              <a:lnSpc>
                <a:spcPct val="70000"/>
              </a:lnSpc>
            </a:pPr>
            <a:r>
              <a:rPr lang="en-US" altLang="en-US" sz="2400" b="1" u="none">
                <a:latin typeface="Calibri" pitchFamily="34" charset="0"/>
              </a:rPr>
              <a:t>   </a:t>
            </a:r>
            <a:r>
              <a:rPr lang="en-US" altLang="en-US" sz="2400" b="1" u="none">
                <a:latin typeface="Calibri" pitchFamily="34" charset="0"/>
              </a:rPr>
              <a:t>     значит,  </a:t>
            </a:r>
            <a:r>
              <a:rPr lang="en-US" altLang="en-US" sz="2400" b="1" u="none">
                <a:latin typeface="Calibri" pitchFamily="34" charset="0"/>
              </a:rPr>
              <a:t>ABCD  –  </a:t>
            </a:r>
            <a:r>
              <a:rPr lang="en-US" altLang="en-US" sz="2400" b="1" u="none">
                <a:latin typeface="Calibri" pitchFamily="34" charset="0"/>
              </a:rPr>
              <a:t>параллелограмм ;</a:t>
            </a:r>
            <a:endParaRPr lang="en-US" altLang="en-US" sz="2400" b="1" u="none">
              <a:latin typeface="Calibri" pitchFamily="34" charset="0"/>
            </a:endParaRPr>
          </a:p>
          <a:p>
            <a:pPr marL="0" lvl="0" indent="0" algn="l" eaLnBrk="1" hangingPunct="1"/>
            <a:r>
              <a:rPr lang="en-US" altLang="en-US" sz="2400" b="1" u="none">
                <a:latin typeface="Calibri" pitchFamily="34" charset="0"/>
              </a:rPr>
              <a:t>   3)   АВ · </a:t>
            </a:r>
            <a:r>
              <a:rPr lang="en-US" altLang="en-US" sz="2400" b="1" u="none">
                <a:latin typeface="Calibri" pitchFamily="34" charset="0"/>
              </a:rPr>
              <a:t>BC</a:t>
            </a:r>
            <a:r>
              <a:rPr lang="en-US" altLang="en-US" sz="2400" b="1" u="none">
                <a:latin typeface="Calibri" pitchFamily="34" charset="0"/>
              </a:rPr>
              <a:t>  =  2 · 3  +  2 · ( - 3 )  =  0   =&gt;</a:t>
            </a:r>
            <a:r>
              <a:rPr lang="en-US" altLang="en-US" sz="2400" b="1" u="none">
                <a:latin typeface="Calibri" pitchFamily="34" charset="0"/>
              </a:rPr>
              <a:t> </a:t>
            </a:r>
            <a:r>
              <a:rPr lang="en-US" altLang="en-US" sz="2400" b="1" u="none">
                <a:latin typeface="Calibri" pitchFamily="34" charset="0"/>
              </a:rPr>
              <a:t>  </a:t>
            </a:r>
            <a:r>
              <a:rPr lang="en-US" altLang="en-US" sz="2400" b="1" u="none">
                <a:latin typeface="Calibri" pitchFamily="34" charset="0"/>
              </a:rPr>
              <a:t>AB            BC .</a:t>
            </a:r>
            <a:endParaRPr lang="en-US" altLang="en-US" sz="2400" b="1" u="none">
              <a:latin typeface="Calibri" pitchFamily="34" charset="0"/>
            </a:endParaRPr>
          </a:p>
          <a:p>
            <a:pPr marL="0" lvl="0" indent="0" algn="l" eaLnBrk="1" hangingPunct="1"/>
            <a:r>
              <a:rPr sz="2400" b="1" u="none">
                <a:solidFill>
                  <a:srgbClr val="FFC000"/>
                </a:solidFill>
                <a:latin typeface="Calibri" pitchFamily="34" charset="0"/>
              </a:rPr>
              <a:t>   Ответ:  </a:t>
            </a:r>
            <a:r>
              <a:rPr sz="2400" b="1" u="none">
                <a:latin typeface="Calibri" pitchFamily="34" charset="0"/>
              </a:rPr>
              <a:t>четырёхугольник  является  прямоугольником.</a:t>
            </a:r>
            <a:endParaRPr sz="2400" b="1" u="none">
              <a:latin typeface="Calibri" pitchFamily="34" charset="0"/>
            </a:endParaRPr>
          </a:p>
          <a:p>
            <a:pPr marL="0" lvl="0" indent="0" algn="l" eaLnBrk="1" hangingPunct="1"/>
            <a:endParaRPr sz="2400" b="1" u="none">
              <a:latin typeface="Calibri" pitchFamily="34" charset="0"/>
            </a:endParaRPr>
          </a:p>
        </p:txBody>
      </p:sp>
      <p:cxnSp>
        <p:nvCxnSpPr>
          <p:cNvPr id="18439" name="Прямая соединительная линия 7"/>
          <p:cNvCxnSpPr/>
          <p:nvPr/>
        </p:nvCxnSpPr>
        <p:spPr>
          <a:xfrm>
            <a:off x="2786063" y="3714750"/>
            <a:ext cx="357187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</a:ln>
        </p:spPr>
      </p:cxnSp>
      <p:cxnSp>
        <p:nvCxnSpPr>
          <p:cNvPr id="18440" name="Прямая соединительная линия 12"/>
          <p:cNvCxnSpPr/>
          <p:nvPr/>
        </p:nvCxnSpPr>
        <p:spPr>
          <a:xfrm>
            <a:off x="2786063" y="3143250"/>
            <a:ext cx="357187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</a:ln>
        </p:spPr>
      </p:cxnSp>
      <p:cxnSp>
        <p:nvCxnSpPr>
          <p:cNvPr id="18441" name="Прямая соединительная линия 15"/>
          <p:cNvCxnSpPr/>
          <p:nvPr/>
        </p:nvCxnSpPr>
        <p:spPr>
          <a:xfrm>
            <a:off x="5000625" y="3143250"/>
            <a:ext cx="357188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</a:ln>
        </p:spPr>
      </p:cxnSp>
      <p:cxnSp>
        <p:nvCxnSpPr>
          <p:cNvPr id="18442" name="Прямая соединительная линия 16"/>
          <p:cNvCxnSpPr/>
          <p:nvPr/>
        </p:nvCxnSpPr>
        <p:spPr>
          <a:xfrm>
            <a:off x="5072063" y="3714750"/>
            <a:ext cx="357187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</a:ln>
        </p:spPr>
      </p:cxnSp>
      <p:cxnSp>
        <p:nvCxnSpPr>
          <p:cNvPr id="18443" name="Прямая соединительная линия 17"/>
          <p:cNvCxnSpPr/>
          <p:nvPr/>
        </p:nvCxnSpPr>
        <p:spPr>
          <a:xfrm>
            <a:off x="1428750" y="5286375"/>
            <a:ext cx="357188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</a:ln>
        </p:spPr>
      </p:cxnSp>
      <p:cxnSp>
        <p:nvCxnSpPr>
          <p:cNvPr id="18444" name="Прямая соединительная линия 18"/>
          <p:cNvCxnSpPr/>
          <p:nvPr/>
        </p:nvCxnSpPr>
        <p:spPr>
          <a:xfrm>
            <a:off x="5643563" y="4286250"/>
            <a:ext cx="357187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</a:ln>
        </p:spPr>
      </p:cxnSp>
      <p:cxnSp>
        <p:nvCxnSpPr>
          <p:cNvPr id="18445" name="Прямая соединительная линия 19"/>
          <p:cNvCxnSpPr/>
          <p:nvPr/>
        </p:nvCxnSpPr>
        <p:spPr>
          <a:xfrm rot="5400000">
            <a:off x="6643688" y="5429250"/>
            <a:ext cx="28575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</a:ln>
        </p:spPr>
      </p:cxnSp>
      <p:cxnSp>
        <p:nvCxnSpPr>
          <p:cNvPr id="18446" name="Прямая соединительная линия 20"/>
          <p:cNvCxnSpPr/>
          <p:nvPr/>
        </p:nvCxnSpPr>
        <p:spPr>
          <a:xfrm>
            <a:off x="7786688" y="4286250"/>
            <a:ext cx="357187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</a:ln>
        </p:spPr>
      </p:cxnSp>
      <p:cxnSp>
        <p:nvCxnSpPr>
          <p:cNvPr id="18447" name="Прямая соединительная линия 21"/>
          <p:cNvCxnSpPr/>
          <p:nvPr/>
        </p:nvCxnSpPr>
        <p:spPr>
          <a:xfrm>
            <a:off x="2000250" y="5286375"/>
            <a:ext cx="357188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</a:ln>
        </p:spPr>
      </p:cxnSp>
      <p:cxnSp>
        <p:nvCxnSpPr>
          <p:cNvPr id="18448" name="Прямая соединительная линия 22"/>
          <p:cNvCxnSpPr/>
          <p:nvPr/>
        </p:nvCxnSpPr>
        <p:spPr>
          <a:xfrm>
            <a:off x="6715125" y="4286250"/>
            <a:ext cx="357188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</a:ln>
        </p:spPr>
      </p:cxnSp>
      <p:cxnSp>
        <p:nvCxnSpPr>
          <p:cNvPr id="18449" name="Прямая соединительная линия 23"/>
          <p:cNvCxnSpPr/>
          <p:nvPr/>
        </p:nvCxnSpPr>
        <p:spPr>
          <a:xfrm>
            <a:off x="6072188" y="3714750"/>
            <a:ext cx="357187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</a:ln>
        </p:spPr>
      </p:cxnSp>
      <p:cxnSp>
        <p:nvCxnSpPr>
          <p:cNvPr id="18450" name="Прямая соединительная линия 24"/>
          <p:cNvCxnSpPr/>
          <p:nvPr/>
        </p:nvCxnSpPr>
        <p:spPr>
          <a:xfrm>
            <a:off x="6143625" y="3214688"/>
            <a:ext cx="357188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</a:ln>
        </p:spPr>
      </p:cxnSp>
      <p:cxnSp>
        <p:nvCxnSpPr>
          <p:cNvPr id="18451" name="Прямая соединительная линия 25"/>
          <p:cNvCxnSpPr/>
          <p:nvPr/>
        </p:nvCxnSpPr>
        <p:spPr>
          <a:xfrm>
            <a:off x="7215188" y="5286375"/>
            <a:ext cx="357187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</a:ln>
        </p:spPr>
      </p:cxnSp>
      <p:cxnSp>
        <p:nvCxnSpPr>
          <p:cNvPr id="18452" name="Прямая соединительная линия 26"/>
          <p:cNvCxnSpPr/>
          <p:nvPr/>
        </p:nvCxnSpPr>
        <p:spPr>
          <a:xfrm>
            <a:off x="6072188" y="5286375"/>
            <a:ext cx="357187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</a:ln>
        </p:spPr>
      </p:cxnSp>
      <p:cxnSp>
        <p:nvCxnSpPr>
          <p:cNvPr id="18453" name="Прямая соединительная линия 27"/>
          <p:cNvCxnSpPr/>
          <p:nvPr/>
        </p:nvCxnSpPr>
        <p:spPr>
          <a:xfrm>
            <a:off x="6643688" y="5572125"/>
            <a:ext cx="28575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755650" y="71438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Тренировочные задания</a:t>
            </a:r>
          </a:p>
        </p:txBody>
      </p:sp>
      <p:sp>
        <p:nvSpPr>
          <p:cNvPr id="19459" name="Text Box 6"/>
          <p:cNvSpPr txBox="1">
            <a:spLocks noChangeArrowheads="1"/>
          </p:cNvSpPr>
          <p:nvPr/>
        </p:nvSpPr>
        <p:spPr bwMode="auto">
          <a:xfrm>
            <a:off x="395288" y="1557338"/>
            <a:ext cx="8353425" cy="64135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Катеты  прямоугольного  треугольника  равны   15  и  8.                                         Высота,  опущенная  на  гипотенузу,  равна</a:t>
            </a:r>
          </a:p>
        </p:txBody>
      </p:sp>
      <p:sp>
        <p:nvSpPr>
          <p:cNvPr id="19460" name="Text Box 7"/>
          <p:cNvSpPr/>
          <p:nvPr/>
        </p:nvSpPr>
        <p:spPr>
          <a:xfrm>
            <a:off x="1116013" y="2205038"/>
            <a:ext cx="8636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/>
              <a:t>60</a:t>
            </a:r>
            <a:endParaRPr u="none"/>
          </a:p>
        </p:txBody>
      </p:sp>
      <p:sp>
        <p:nvSpPr>
          <p:cNvPr id="19461" name="Text Box 8"/>
          <p:cNvSpPr/>
          <p:nvPr/>
        </p:nvSpPr>
        <p:spPr>
          <a:xfrm>
            <a:off x="2555875" y="2205038"/>
            <a:ext cx="8636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/>
              <a:t>17</a:t>
            </a:r>
            <a:endParaRPr u="none"/>
          </a:p>
        </p:txBody>
      </p:sp>
      <p:sp>
        <p:nvSpPr>
          <p:cNvPr id="19462" name="Text Box 9"/>
          <p:cNvSpPr/>
          <p:nvPr/>
        </p:nvSpPr>
        <p:spPr>
          <a:xfrm>
            <a:off x="4140200" y="2205038"/>
            <a:ext cx="14398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b="1" u="none">
                <a:solidFill>
                  <a:schemeClr val="hlink"/>
                </a:solidFill>
              </a:rPr>
              <a:t>120 / 17</a:t>
            </a:r>
            <a:endParaRPr b="1" u="none">
              <a:solidFill>
                <a:schemeClr val="hlink"/>
              </a:solidFill>
            </a:endParaRPr>
          </a:p>
        </p:txBody>
      </p:sp>
      <p:sp>
        <p:nvSpPr>
          <p:cNvPr id="19463" name="Text Box 10"/>
          <p:cNvSpPr/>
          <p:nvPr/>
        </p:nvSpPr>
        <p:spPr>
          <a:xfrm>
            <a:off x="5940425" y="2205038"/>
            <a:ext cx="15113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/>
              <a:t>17 / 120</a:t>
            </a:r>
            <a:endParaRPr u="none"/>
          </a:p>
        </p:txBody>
      </p:sp>
      <p:sp>
        <p:nvSpPr>
          <p:cNvPr id="19464" name="Rectangle 11"/>
          <p:cNvSpPr>
            <a:spLocks noChangeArrowheads="1"/>
          </p:cNvSpPr>
          <p:nvPr/>
        </p:nvSpPr>
        <p:spPr bwMode="auto">
          <a:xfrm>
            <a:off x="395288" y="2708275"/>
            <a:ext cx="8569325" cy="64135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 startAt="2"/>
              <a:defRPr/>
            </a:pP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Медиана  прямоугольного  треугольника  с  катетами   3  и  4, проведенная  к  гипотенузе,  равна</a:t>
            </a:r>
          </a:p>
        </p:txBody>
      </p:sp>
      <p:sp>
        <p:nvSpPr>
          <p:cNvPr id="19465" name="Text Box 12"/>
          <p:cNvSpPr/>
          <p:nvPr/>
        </p:nvSpPr>
        <p:spPr>
          <a:xfrm>
            <a:off x="1042988" y="3429000"/>
            <a:ext cx="108108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/>
              <a:t>2</a:t>
            </a:r>
            <a:r>
              <a:rPr u="none">
                <a:ea typeface="Times New Roman" pitchFamily="18" charset="0"/>
              </a:rPr>
              <a:t>√2</a:t>
            </a:r>
            <a:endParaRPr u="none">
              <a:ea typeface="Times New Roman" pitchFamily="18" charset="0"/>
            </a:endParaRPr>
          </a:p>
        </p:txBody>
      </p:sp>
      <p:sp>
        <p:nvSpPr>
          <p:cNvPr id="19466" name="Text Box 13"/>
          <p:cNvSpPr/>
          <p:nvPr/>
        </p:nvSpPr>
        <p:spPr>
          <a:xfrm>
            <a:off x="4211638" y="3429000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/>
              <a:t>2</a:t>
            </a:r>
            <a:r>
              <a:rPr u="none">
                <a:ea typeface="Times New Roman" pitchFamily="18" charset="0"/>
              </a:rPr>
              <a:t>√3</a:t>
            </a:r>
            <a:endParaRPr u="none">
              <a:ea typeface="Times New Roman" pitchFamily="18" charset="0"/>
            </a:endParaRPr>
          </a:p>
        </p:txBody>
      </p:sp>
      <p:sp>
        <p:nvSpPr>
          <p:cNvPr id="19467" name="Text Box 14"/>
          <p:cNvSpPr/>
          <p:nvPr/>
        </p:nvSpPr>
        <p:spPr>
          <a:xfrm>
            <a:off x="2627313" y="3429000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b="1" u="none">
                <a:solidFill>
                  <a:schemeClr val="hlink"/>
                </a:solidFill>
              </a:rPr>
              <a:t>2,5</a:t>
            </a:r>
            <a:endParaRPr b="1" u="none">
              <a:solidFill>
                <a:schemeClr val="hlink"/>
              </a:solidFill>
            </a:endParaRPr>
          </a:p>
        </p:txBody>
      </p:sp>
      <p:sp>
        <p:nvSpPr>
          <p:cNvPr id="19468" name="Text Box 15"/>
          <p:cNvSpPr/>
          <p:nvPr/>
        </p:nvSpPr>
        <p:spPr>
          <a:xfrm>
            <a:off x="5940425" y="3429000"/>
            <a:ext cx="8636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/>
              <a:t>60</a:t>
            </a:r>
            <a:endParaRPr u="none"/>
          </a:p>
        </p:txBody>
      </p:sp>
      <p:sp>
        <p:nvSpPr>
          <p:cNvPr id="19469" name="Rectangle 16"/>
          <p:cNvSpPr>
            <a:spLocks noChangeArrowheads="1"/>
          </p:cNvSpPr>
          <p:nvPr/>
        </p:nvSpPr>
        <p:spPr bwMode="auto">
          <a:xfrm>
            <a:off x="395288" y="3933825"/>
            <a:ext cx="8424862" cy="61595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l" defTabSz="914400" rtl="0" eaLnBrk="1" fontAlgn="base" latinLnBrk="0" hangingPunct="1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 startAt="3"/>
              <a:defRPr/>
            </a:pP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Гипотенуза  прямоугольного треугольника равна   8,  один  из  острых углов равен  60 </a:t>
            </a:r>
            <a:r>
              <a:rPr kumimoji="0" lang="ar-SA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۫</a:t>
            </a: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. Высота, проведенная из вершины прямого угла, равна</a:t>
            </a:r>
          </a:p>
        </p:txBody>
      </p:sp>
      <p:sp>
        <p:nvSpPr>
          <p:cNvPr id="19470" name="Text Box 18"/>
          <p:cNvSpPr/>
          <p:nvPr/>
        </p:nvSpPr>
        <p:spPr>
          <a:xfrm>
            <a:off x="1042988" y="4652963"/>
            <a:ext cx="10080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b="1" u="none">
                <a:solidFill>
                  <a:schemeClr val="hlink"/>
                </a:solidFill>
              </a:rPr>
              <a:t>2</a:t>
            </a: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√3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sp>
        <p:nvSpPr>
          <p:cNvPr id="19471" name="Text Box 19"/>
          <p:cNvSpPr/>
          <p:nvPr/>
        </p:nvSpPr>
        <p:spPr>
          <a:xfrm>
            <a:off x="2627313" y="4652963"/>
            <a:ext cx="10080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ea typeface="Times New Roman" pitchFamily="18" charset="0"/>
              </a:rPr>
              <a:t>2√5</a:t>
            </a:r>
            <a:endParaRPr u="none">
              <a:ea typeface="Times New Roman" pitchFamily="18" charset="0"/>
            </a:endParaRPr>
          </a:p>
        </p:txBody>
      </p:sp>
      <p:sp>
        <p:nvSpPr>
          <p:cNvPr id="19472" name="Text Box 20"/>
          <p:cNvSpPr/>
          <p:nvPr/>
        </p:nvSpPr>
        <p:spPr>
          <a:xfrm>
            <a:off x="4211638" y="4652963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ea typeface="Times New Roman" pitchFamily="18" charset="0"/>
              </a:rPr>
              <a:t>3√2</a:t>
            </a:r>
            <a:endParaRPr u="none">
              <a:ea typeface="Times New Roman" pitchFamily="18" charset="0"/>
            </a:endParaRPr>
          </a:p>
        </p:txBody>
      </p:sp>
      <p:sp>
        <p:nvSpPr>
          <p:cNvPr id="19473" name="Text Box 21"/>
          <p:cNvSpPr/>
          <p:nvPr/>
        </p:nvSpPr>
        <p:spPr>
          <a:xfrm>
            <a:off x="5940425" y="4652963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ea typeface="Times New Roman" pitchFamily="18" charset="0"/>
              </a:rPr>
              <a:t>2 / √3</a:t>
            </a:r>
            <a:endParaRPr u="none">
              <a:ea typeface="Times New Roman" pitchFamily="18" charset="0"/>
            </a:endParaRPr>
          </a:p>
        </p:txBody>
      </p:sp>
      <p:sp>
        <p:nvSpPr>
          <p:cNvPr id="19474" name="Text Box 23"/>
          <p:cNvSpPr/>
          <p:nvPr/>
        </p:nvSpPr>
        <p:spPr>
          <a:xfrm>
            <a:off x="2627313" y="5878513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ea typeface="Times New Roman" pitchFamily="18" charset="0"/>
              </a:rPr>
              <a:t>28 / 5</a:t>
            </a:r>
            <a:endParaRPr u="none">
              <a:ea typeface="Times New Roman" pitchFamily="18" charset="0"/>
            </a:endParaRPr>
          </a:p>
        </p:txBody>
      </p:sp>
      <p:sp>
        <p:nvSpPr>
          <p:cNvPr id="19475" name="Text Box 24"/>
          <p:cNvSpPr/>
          <p:nvPr/>
        </p:nvSpPr>
        <p:spPr>
          <a:xfrm>
            <a:off x="4211638" y="5878513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56 / 5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sp>
        <p:nvSpPr>
          <p:cNvPr id="19476" name="Text Box 25"/>
          <p:cNvSpPr/>
          <p:nvPr/>
        </p:nvSpPr>
        <p:spPr>
          <a:xfrm>
            <a:off x="1042988" y="5878513"/>
            <a:ext cx="129698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/>
              <a:t>112 / 5</a:t>
            </a:r>
            <a:endParaRPr u="none"/>
          </a:p>
        </p:txBody>
      </p:sp>
      <p:sp>
        <p:nvSpPr>
          <p:cNvPr id="19477" name="Rectangle 26"/>
          <p:cNvSpPr/>
          <p:nvPr/>
        </p:nvSpPr>
        <p:spPr>
          <a:xfrm>
            <a:off x="6011863" y="5878513"/>
            <a:ext cx="13684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ea typeface="Times New Roman" pitchFamily="18" charset="0"/>
              </a:rPr>
              <a:t>56 / 10</a:t>
            </a:r>
            <a:endParaRPr u="none">
              <a:ea typeface="Times New Roman" pitchFamily="18" charset="0"/>
            </a:endParaRPr>
          </a:p>
        </p:txBody>
      </p:sp>
      <p:sp>
        <p:nvSpPr>
          <p:cNvPr id="19478" name="Rectangle 27"/>
          <p:cNvSpPr>
            <a:spLocks noChangeArrowheads="1"/>
          </p:cNvSpPr>
          <p:nvPr/>
        </p:nvSpPr>
        <p:spPr bwMode="auto">
          <a:xfrm>
            <a:off x="395288" y="5157788"/>
            <a:ext cx="8280400" cy="64135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 startAt="4"/>
              <a:defRPr/>
            </a:pP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Высота, проведенная к большей стороне треугольника со сторонами 13,  14   и   15,  равна</a:t>
            </a:r>
          </a:p>
        </p:txBody>
      </p:sp>
      <p:sp>
        <p:nvSpPr>
          <p:cNvPr id="19479" name="Text Box 43"/>
          <p:cNvSpPr txBox="1">
            <a:spLocks noChangeArrowheads="1"/>
          </p:cNvSpPr>
          <p:nvPr/>
        </p:nvSpPr>
        <p:spPr bwMode="auto">
          <a:xfrm>
            <a:off x="1857375" y="857250"/>
            <a:ext cx="5183188" cy="58420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2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Треугольник</a:t>
            </a:r>
          </a:p>
        </p:txBody>
      </p:sp>
      <p:sp>
        <p:nvSpPr>
          <p:cNvPr id="19480" name="AutoShape 44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9481" name="AutoShape 45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9482" name="AutoShape 46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cxnSp>
        <p:nvCxnSpPr>
          <p:cNvPr id="19483" name="Line 48"/>
          <p:cNvCxnSpPr/>
          <p:nvPr/>
        </p:nvCxnSpPr>
        <p:spPr>
          <a:xfrm>
            <a:off x="1763713" y="3429000"/>
            <a:ext cx="142875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19484" name="Line 49"/>
          <p:cNvCxnSpPr/>
          <p:nvPr/>
        </p:nvCxnSpPr>
        <p:spPr>
          <a:xfrm>
            <a:off x="4932363" y="3429000"/>
            <a:ext cx="144462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19485" name="Line 50"/>
          <p:cNvCxnSpPr/>
          <p:nvPr/>
        </p:nvCxnSpPr>
        <p:spPr>
          <a:xfrm>
            <a:off x="6804025" y="4652963"/>
            <a:ext cx="144463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19486" name="Line 51"/>
          <p:cNvCxnSpPr/>
          <p:nvPr/>
        </p:nvCxnSpPr>
        <p:spPr>
          <a:xfrm>
            <a:off x="1763713" y="4652963"/>
            <a:ext cx="142875" cy="0"/>
          </a:xfrm>
          <a:prstGeom prst="line">
            <a:avLst/>
          </a:prstGeom>
          <a:noFill/>
          <a:ln>
            <a:solidFill>
              <a:schemeClr val="hlink"/>
            </a:solidFill>
            <a:miter lim="800000"/>
          </a:ln>
        </p:spPr>
      </p:cxnSp>
      <p:cxnSp>
        <p:nvCxnSpPr>
          <p:cNvPr id="19487" name="Line 52"/>
          <p:cNvCxnSpPr/>
          <p:nvPr/>
        </p:nvCxnSpPr>
        <p:spPr>
          <a:xfrm>
            <a:off x="3348038" y="4652963"/>
            <a:ext cx="142875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19488" name="Line 53"/>
          <p:cNvCxnSpPr/>
          <p:nvPr/>
        </p:nvCxnSpPr>
        <p:spPr>
          <a:xfrm>
            <a:off x="4932363" y="4652963"/>
            <a:ext cx="144462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/>
      <p:bldP spid="19460" grpId="0"/>
      <p:bldP spid="19461" grpId="0"/>
      <p:bldP spid="19462" grpId="0"/>
      <p:bldP spid="19463" grpId="0"/>
      <p:bldP spid="19464" grpId="0"/>
      <p:bldP spid="19465" grpId="0"/>
      <p:bldP spid="19466" grpId="0"/>
      <p:bldP spid="19467" grpId="0"/>
      <p:bldP spid="19468" grpId="0"/>
      <p:bldP spid="19469" grpId="0"/>
      <p:bldP spid="19470" grpId="0"/>
      <p:bldP spid="19471" grpId="0"/>
      <p:bldP spid="19472" grpId="0"/>
      <p:bldP spid="19473" grpId="0"/>
      <p:bldP spid="19474" grpId="0"/>
      <p:bldP spid="19475" grpId="0"/>
      <p:bldP spid="19476" grpId="0"/>
      <p:bldP spid="19477" grpId="0"/>
      <p:bldP spid="19478" grpId="0"/>
      <p:bldP spid="19479" grpId="0"/>
      <p:bldP spid="19480" grpId="0"/>
      <p:bldP spid="19481" grpId="0"/>
      <p:bldP spid="1948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755650" y="71438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Тренировочные задания</a:t>
            </a:r>
          </a:p>
        </p:txBody>
      </p:sp>
      <p:sp>
        <p:nvSpPr>
          <p:cNvPr id="20483" name="Rectangle 9"/>
          <p:cNvSpPr>
            <a:spLocks noChangeArrowheads="1"/>
          </p:cNvSpPr>
          <p:nvPr/>
        </p:nvSpPr>
        <p:spPr bwMode="auto">
          <a:xfrm>
            <a:off x="395288" y="5300663"/>
            <a:ext cx="8320087" cy="64135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 startAt="8"/>
              <a:defRPr/>
            </a:pP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В  треугольнике  стороны  равны   4  и  5, а  косинус  угла  между  ними составляет   3/5.   Высота, проведенная  к  третьей  стороне,  равна</a:t>
            </a:r>
          </a:p>
        </p:txBody>
      </p:sp>
      <p:sp>
        <p:nvSpPr>
          <p:cNvPr id="20484" name="Rectangle 17"/>
          <p:cNvSpPr>
            <a:spLocks noChangeArrowheads="1"/>
          </p:cNvSpPr>
          <p:nvPr/>
        </p:nvSpPr>
        <p:spPr bwMode="auto">
          <a:xfrm>
            <a:off x="395288" y="2997200"/>
            <a:ext cx="7920037" cy="35560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just" defTabSz="914400" rtl="0" eaLnBrk="1" fontAlgn="base" latinLnBrk="0" hangingPunct="1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 startAt="6"/>
              <a:defRPr/>
            </a:pP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Биссектриса прямого угла треугольника с катетами   3  и  6  равна</a:t>
            </a:r>
          </a:p>
        </p:txBody>
      </p:sp>
      <p:sp>
        <p:nvSpPr>
          <p:cNvPr id="20485" name="Text Box 18"/>
          <p:cNvSpPr/>
          <p:nvPr/>
        </p:nvSpPr>
        <p:spPr>
          <a:xfrm>
            <a:off x="1187450" y="3500438"/>
            <a:ext cx="1008063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/>
            </a:pP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2√2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sp>
        <p:nvSpPr>
          <p:cNvPr id="20486" name="Text Box 19"/>
          <p:cNvSpPr/>
          <p:nvPr/>
        </p:nvSpPr>
        <p:spPr>
          <a:xfrm>
            <a:off x="2627313" y="3500438"/>
            <a:ext cx="1081087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2"/>
            </a:pPr>
            <a:r>
              <a:rPr u="none">
                <a:ea typeface="Times New Roman" pitchFamily="18" charset="0"/>
              </a:rPr>
              <a:t>√2</a:t>
            </a:r>
            <a:endParaRPr u="none">
              <a:ea typeface="Times New Roman" pitchFamily="18" charset="0"/>
            </a:endParaRPr>
          </a:p>
        </p:txBody>
      </p:sp>
      <p:sp>
        <p:nvSpPr>
          <p:cNvPr id="20487" name="Text Box 20"/>
          <p:cNvSpPr/>
          <p:nvPr/>
        </p:nvSpPr>
        <p:spPr>
          <a:xfrm>
            <a:off x="4140200" y="3500438"/>
            <a:ext cx="1223963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3"/>
            </a:pPr>
            <a:r>
              <a:rPr u="none"/>
              <a:t>3</a:t>
            </a:r>
            <a:r>
              <a:rPr u="none">
                <a:ea typeface="Times New Roman" pitchFamily="18" charset="0"/>
              </a:rPr>
              <a:t>√2</a:t>
            </a:r>
            <a:endParaRPr u="none">
              <a:ea typeface="Times New Roman" pitchFamily="18" charset="0"/>
            </a:endParaRPr>
          </a:p>
        </p:txBody>
      </p:sp>
      <p:sp>
        <p:nvSpPr>
          <p:cNvPr id="20488" name="Text Box 21"/>
          <p:cNvSpPr/>
          <p:nvPr/>
        </p:nvSpPr>
        <p:spPr>
          <a:xfrm>
            <a:off x="5940425" y="3500438"/>
            <a:ext cx="1152525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4"/>
            </a:pPr>
            <a:r>
              <a:rPr u="none"/>
              <a:t>2</a:t>
            </a:r>
            <a:r>
              <a:rPr u="none">
                <a:ea typeface="Times New Roman" pitchFamily="18" charset="0"/>
              </a:rPr>
              <a:t>√3</a:t>
            </a:r>
            <a:endParaRPr u="none">
              <a:ea typeface="Times New Roman" pitchFamily="18" charset="0"/>
            </a:endParaRPr>
          </a:p>
        </p:txBody>
      </p:sp>
      <p:sp>
        <p:nvSpPr>
          <p:cNvPr id="20489" name="Text Box 22"/>
          <p:cNvSpPr/>
          <p:nvPr/>
        </p:nvSpPr>
        <p:spPr>
          <a:xfrm>
            <a:off x="1187450" y="6092825"/>
            <a:ext cx="1008063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/>
            </a:pPr>
            <a:r>
              <a:rPr u="none">
                <a:ea typeface="Times New Roman" pitchFamily="18" charset="0"/>
              </a:rPr>
              <a:t>√17</a:t>
            </a:r>
            <a:endParaRPr u="none">
              <a:ea typeface="Times New Roman" pitchFamily="18" charset="0"/>
            </a:endParaRPr>
          </a:p>
        </p:txBody>
      </p:sp>
      <p:sp>
        <p:nvSpPr>
          <p:cNvPr id="20490" name="Text Box 23"/>
          <p:cNvSpPr/>
          <p:nvPr/>
        </p:nvSpPr>
        <p:spPr>
          <a:xfrm>
            <a:off x="2627313" y="6092825"/>
            <a:ext cx="151288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16 / √17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sp>
        <p:nvSpPr>
          <p:cNvPr id="20491" name="Text Box 24"/>
          <p:cNvSpPr/>
          <p:nvPr/>
        </p:nvSpPr>
        <p:spPr>
          <a:xfrm>
            <a:off x="4140200" y="6092825"/>
            <a:ext cx="1368425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3"/>
            </a:pPr>
            <a:r>
              <a:rPr u="none"/>
              <a:t>8 / </a:t>
            </a:r>
            <a:r>
              <a:rPr u="none">
                <a:ea typeface="Times New Roman" pitchFamily="18" charset="0"/>
              </a:rPr>
              <a:t>√17</a:t>
            </a:r>
            <a:endParaRPr u="none">
              <a:ea typeface="Times New Roman" pitchFamily="18" charset="0"/>
            </a:endParaRPr>
          </a:p>
        </p:txBody>
      </p:sp>
      <p:sp>
        <p:nvSpPr>
          <p:cNvPr id="20492" name="Text Box 25"/>
          <p:cNvSpPr/>
          <p:nvPr/>
        </p:nvSpPr>
        <p:spPr>
          <a:xfrm>
            <a:off x="5940425" y="6092825"/>
            <a:ext cx="1152525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4"/>
            </a:pPr>
            <a:r>
              <a:rPr u="none">
                <a:ea typeface="Times New Roman" pitchFamily="18" charset="0"/>
              </a:rPr>
              <a:t>2 √17</a:t>
            </a:r>
            <a:endParaRPr u="none">
              <a:ea typeface="Times New Roman" pitchFamily="18" charset="0"/>
            </a:endParaRPr>
          </a:p>
        </p:txBody>
      </p:sp>
      <p:sp>
        <p:nvSpPr>
          <p:cNvPr id="20493" name="Rectangle 51"/>
          <p:cNvSpPr>
            <a:spLocks noChangeArrowheads="1"/>
          </p:cNvSpPr>
          <p:nvPr/>
        </p:nvSpPr>
        <p:spPr bwMode="auto">
          <a:xfrm>
            <a:off x="395288" y="1628775"/>
            <a:ext cx="7993062" cy="877888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l" defTabSz="914400" rtl="0" eaLnBrk="1" fontAlgn="base" latinLnBrk="0" hangingPunct="1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 startAt="5"/>
              <a:defRPr/>
            </a:pP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В  равнобедренном  треугольнике  с  периметром  16 см  средняя линия,  параллельная основанию,  составляет  3 см.                                   Боковая  сторона  треугольника  равна</a:t>
            </a:r>
          </a:p>
        </p:txBody>
      </p:sp>
      <p:sp>
        <p:nvSpPr>
          <p:cNvPr id="20494" name="Text Box 52"/>
          <p:cNvSpPr/>
          <p:nvPr/>
        </p:nvSpPr>
        <p:spPr>
          <a:xfrm>
            <a:off x="1187450" y="2565400"/>
            <a:ext cx="1008063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/>
            </a:pPr>
            <a:r>
              <a:rPr u="none"/>
              <a:t>4 см</a:t>
            </a:r>
            <a:endParaRPr u="none"/>
          </a:p>
        </p:txBody>
      </p:sp>
      <p:sp>
        <p:nvSpPr>
          <p:cNvPr id="20495" name="Text Box 53"/>
          <p:cNvSpPr/>
          <p:nvPr/>
        </p:nvSpPr>
        <p:spPr>
          <a:xfrm>
            <a:off x="2627313" y="2565400"/>
            <a:ext cx="1081087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2"/>
            </a:pPr>
            <a:r>
              <a:rPr u="none"/>
              <a:t>6 см</a:t>
            </a:r>
            <a:endParaRPr u="none"/>
          </a:p>
        </p:txBody>
      </p:sp>
      <p:sp>
        <p:nvSpPr>
          <p:cNvPr id="20496" name="Text Box 54"/>
          <p:cNvSpPr/>
          <p:nvPr/>
        </p:nvSpPr>
        <p:spPr>
          <a:xfrm>
            <a:off x="4140200" y="2565400"/>
            <a:ext cx="1223963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3"/>
            </a:pPr>
            <a:r>
              <a:rPr u="none"/>
              <a:t>3 см</a:t>
            </a:r>
            <a:endParaRPr u="none"/>
          </a:p>
        </p:txBody>
      </p:sp>
      <p:sp>
        <p:nvSpPr>
          <p:cNvPr id="20497" name="Text Box 55"/>
          <p:cNvSpPr/>
          <p:nvPr/>
        </p:nvSpPr>
        <p:spPr>
          <a:xfrm>
            <a:off x="5940425" y="2565400"/>
            <a:ext cx="1152525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4"/>
            </a:pP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5 см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sp>
        <p:nvSpPr>
          <p:cNvPr id="20498" name="Text Box 56"/>
          <p:cNvSpPr txBox="1">
            <a:spLocks noChangeArrowheads="1"/>
          </p:cNvSpPr>
          <p:nvPr/>
        </p:nvSpPr>
        <p:spPr bwMode="auto">
          <a:xfrm>
            <a:off x="1908175" y="857250"/>
            <a:ext cx="5183188" cy="58420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2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Треугольник</a:t>
            </a:r>
          </a:p>
        </p:txBody>
      </p:sp>
      <p:sp>
        <p:nvSpPr>
          <p:cNvPr id="20499" name="AutoShape 57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0500" name="AutoShape 58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0501" name="AutoShape 59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cxnSp>
        <p:nvCxnSpPr>
          <p:cNvPr id="20502" name="Line 60"/>
          <p:cNvCxnSpPr/>
          <p:nvPr/>
        </p:nvCxnSpPr>
        <p:spPr>
          <a:xfrm>
            <a:off x="1908175" y="3500438"/>
            <a:ext cx="144463" cy="0"/>
          </a:xfrm>
          <a:prstGeom prst="line">
            <a:avLst/>
          </a:prstGeom>
          <a:noFill/>
          <a:ln>
            <a:solidFill>
              <a:schemeClr val="hlink"/>
            </a:solidFill>
            <a:miter lim="800000"/>
          </a:ln>
        </p:spPr>
      </p:cxnSp>
      <p:cxnSp>
        <p:nvCxnSpPr>
          <p:cNvPr id="20503" name="Line 61"/>
          <p:cNvCxnSpPr/>
          <p:nvPr/>
        </p:nvCxnSpPr>
        <p:spPr>
          <a:xfrm>
            <a:off x="3203575" y="3500438"/>
            <a:ext cx="144463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20504" name="Line 62"/>
          <p:cNvCxnSpPr/>
          <p:nvPr/>
        </p:nvCxnSpPr>
        <p:spPr>
          <a:xfrm>
            <a:off x="4859338" y="3500438"/>
            <a:ext cx="144462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20505" name="Line 63"/>
          <p:cNvCxnSpPr/>
          <p:nvPr/>
        </p:nvCxnSpPr>
        <p:spPr>
          <a:xfrm>
            <a:off x="6659563" y="3500438"/>
            <a:ext cx="142875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sp>
        <p:nvSpPr>
          <p:cNvPr id="20506" name="Rectangle 74"/>
          <p:cNvSpPr>
            <a:spLocks noChangeArrowheads="1"/>
          </p:cNvSpPr>
          <p:nvPr/>
        </p:nvSpPr>
        <p:spPr bwMode="auto">
          <a:xfrm>
            <a:off x="395288" y="3933825"/>
            <a:ext cx="7993062" cy="915988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 startAt="7"/>
              <a:defRPr/>
            </a:pP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Длины  катетов  прямоугольного  треугольника  являются  корнями уравнения     х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Times New Roman" pitchFamily="18" charset="0"/>
              </a:rPr>
              <a:t>²</a:t>
            </a: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Times New Roman" pitchFamily="18" charset="0"/>
              </a:rPr>
              <a:t> - 97х + 13 </a:t>
            </a:r>
            <a:r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Times New Roman" pitchFamily="18" charset="0"/>
              </a:rPr>
              <a:t>*</a:t>
            </a: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Times New Roman" pitchFamily="18" charset="0"/>
              </a:rPr>
              <a:t> 84 = 0 .                                                                           Радиус  вписанной  в  треугольник  окружности  равен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20507" name="Text Box 75"/>
          <p:cNvSpPr/>
          <p:nvPr/>
        </p:nvSpPr>
        <p:spPr>
          <a:xfrm>
            <a:off x="1187450" y="4868863"/>
            <a:ext cx="1008063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/>
            </a:pPr>
            <a:r>
              <a:rPr u="none"/>
              <a:t>3</a:t>
            </a:r>
            <a:endParaRPr u="none">
              <a:ea typeface="Times New Roman" pitchFamily="18" charset="0"/>
            </a:endParaRPr>
          </a:p>
        </p:txBody>
      </p:sp>
      <p:sp>
        <p:nvSpPr>
          <p:cNvPr id="20508" name="Text Box 76"/>
          <p:cNvSpPr/>
          <p:nvPr/>
        </p:nvSpPr>
        <p:spPr>
          <a:xfrm>
            <a:off x="2627313" y="4868863"/>
            <a:ext cx="1081087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2"/>
            </a:pPr>
            <a:r>
              <a:rPr u="none">
                <a:ea typeface="Times New Roman" pitchFamily="18" charset="0"/>
              </a:rPr>
              <a:t>12</a:t>
            </a:r>
            <a:endParaRPr u="none">
              <a:ea typeface="Times New Roman" pitchFamily="18" charset="0"/>
            </a:endParaRPr>
          </a:p>
        </p:txBody>
      </p:sp>
      <p:sp>
        <p:nvSpPr>
          <p:cNvPr id="20509" name="Text Box 77"/>
          <p:cNvSpPr/>
          <p:nvPr/>
        </p:nvSpPr>
        <p:spPr>
          <a:xfrm>
            <a:off x="4140200" y="4868863"/>
            <a:ext cx="1223963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3"/>
            </a:pPr>
            <a:r>
              <a:rPr u="none">
                <a:ea typeface="Times New Roman" pitchFamily="18" charset="0"/>
              </a:rPr>
              <a:t>8</a:t>
            </a:r>
            <a:endParaRPr u="none">
              <a:ea typeface="Times New Roman" pitchFamily="18" charset="0"/>
            </a:endParaRPr>
          </a:p>
        </p:txBody>
      </p:sp>
      <p:sp>
        <p:nvSpPr>
          <p:cNvPr id="20510" name="Text Box 78"/>
          <p:cNvSpPr/>
          <p:nvPr/>
        </p:nvSpPr>
        <p:spPr>
          <a:xfrm>
            <a:off x="5940425" y="4868863"/>
            <a:ext cx="1152525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4"/>
            </a:pP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6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cxnSp>
        <p:nvCxnSpPr>
          <p:cNvPr id="20511" name="Line 79"/>
          <p:cNvCxnSpPr/>
          <p:nvPr/>
        </p:nvCxnSpPr>
        <p:spPr>
          <a:xfrm>
            <a:off x="1763713" y="6092825"/>
            <a:ext cx="287337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20512" name="Line 80"/>
          <p:cNvCxnSpPr/>
          <p:nvPr/>
        </p:nvCxnSpPr>
        <p:spPr>
          <a:xfrm>
            <a:off x="3635375" y="6092825"/>
            <a:ext cx="287338" cy="0"/>
          </a:xfrm>
          <a:prstGeom prst="line">
            <a:avLst/>
          </a:prstGeom>
          <a:noFill/>
          <a:ln>
            <a:solidFill>
              <a:schemeClr val="hlink"/>
            </a:solidFill>
            <a:miter lim="800000"/>
          </a:ln>
        </p:spPr>
      </p:cxnSp>
      <p:cxnSp>
        <p:nvCxnSpPr>
          <p:cNvPr id="20513" name="Line 81"/>
          <p:cNvCxnSpPr/>
          <p:nvPr/>
        </p:nvCxnSpPr>
        <p:spPr>
          <a:xfrm>
            <a:off x="5003800" y="6092825"/>
            <a:ext cx="287338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20514" name="Line 82"/>
          <p:cNvCxnSpPr/>
          <p:nvPr/>
        </p:nvCxnSpPr>
        <p:spPr>
          <a:xfrm>
            <a:off x="6659563" y="6092825"/>
            <a:ext cx="360362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/>
      <p:bldP spid="20484" grpId="0"/>
      <p:bldP spid="20485" grpId="0"/>
      <p:bldP spid="20486" grpId="0"/>
      <p:bldP spid="20487" grpId="0"/>
      <p:bldP spid="20488" grpId="0"/>
      <p:bldP spid="20489" grpId="0"/>
      <p:bldP spid="20490" grpId="0"/>
      <p:bldP spid="20491" grpId="0"/>
      <p:bldP spid="20492" grpId="0"/>
      <p:bldP spid="20493" grpId="0"/>
      <p:bldP spid="20494" grpId="0"/>
      <p:bldP spid="20495" grpId="0"/>
      <p:bldP spid="20496" grpId="0"/>
      <p:bldP spid="20497" grpId="0"/>
      <p:bldP spid="20499" grpId="0"/>
      <p:bldP spid="20500" grpId="0"/>
      <p:bldP spid="20501" grpId="0"/>
      <p:bldP spid="20506" grpId="0"/>
      <p:bldP spid="20507" grpId="0"/>
      <p:bldP spid="20508" grpId="0"/>
      <p:bldP spid="20509" grpId="0"/>
      <p:bldP spid="205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21506" name="Rectangle 91"/>
          <p:cNvSpPr/>
          <p:nvPr/>
        </p:nvSpPr>
        <p:spPr>
          <a:xfrm>
            <a:off x="395288" y="1700213"/>
            <a:ext cx="8208962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9"/>
            </a:pPr>
            <a:r>
              <a:rPr u="none">
                <a:latin typeface="Calibri" pitchFamily="34" charset="0"/>
              </a:rPr>
              <a:t>В треугольнике две стороны, равные √2 и 3, образуют с третьей стороной углы 85 </a:t>
            </a:r>
            <a:r>
              <a:rPr lang="ar-SA" altLang="en-US" u="none">
                <a:latin typeface="Calibri" pitchFamily="34" charset="0"/>
              </a:rPr>
              <a:t>۫</a:t>
            </a:r>
            <a:r>
              <a:rPr u="none">
                <a:latin typeface="Calibri" pitchFamily="34" charset="0"/>
              </a:rPr>
              <a:t> и  и 50 </a:t>
            </a:r>
            <a:r>
              <a:rPr lang="ar-SA" altLang="en-US" u="none">
                <a:latin typeface="Calibri" pitchFamily="34" charset="0"/>
              </a:rPr>
              <a:t>۫</a:t>
            </a:r>
            <a:r>
              <a:rPr u="none">
                <a:latin typeface="Calibri" pitchFamily="34" charset="0"/>
              </a:rPr>
              <a:t>. Третья сторона  равна</a:t>
            </a:r>
            <a:endParaRPr u="none">
              <a:latin typeface="Calibri" pitchFamily="34" charset="0"/>
            </a:endParaRPr>
          </a:p>
        </p:txBody>
      </p:sp>
      <p:sp>
        <p:nvSpPr>
          <p:cNvPr id="21507" name="Text Box 92"/>
          <p:cNvSpPr/>
          <p:nvPr/>
        </p:nvSpPr>
        <p:spPr>
          <a:xfrm>
            <a:off x="1258888" y="2492375"/>
            <a:ext cx="1008062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/>
            </a:pPr>
            <a:r>
              <a:rPr u="none">
                <a:ea typeface="Times New Roman" pitchFamily="18" charset="0"/>
              </a:rPr>
              <a:t>3</a:t>
            </a:r>
            <a:endParaRPr u="none">
              <a:ea typeface="Times New Roman" pitchFamily="18" charset="0"/>
            </a:endParaRPr>
          </a:p>
        </p:txBody>
      </p:sp>
      <p:sp>
        <p:nvSpPr>
          <p:cNvPr id="21508" name="Text Box 93"/>
          <p:cNvSpPr/>
          <p:nvPr/>
        </p:nvSpPr>
        <p:spPr>
          <a:xfrm>
            <a:off x="2700338" y="2492375"/>
            <a:ext cx="1295400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2"/>
            </a:pPr>
            <a:r>
              <a:rPr u="none">
                <a:ea typeface="Times New Roman" pitchFamily="18" charset="0"/>
              </a:rPr>
              <a:t>√6</a:t>
            </a:r>
            <a:endParaRPr u="none">
              <a:ea typeface="Times New Roman" pitchFamily="18" charset="0"/>
            </a:endParaRPr>
          </a:p>
        </p:txBody>
      </p:sp>
      <p:sp>
        <p:nvSpPr>
          <p:cNvPr id="21509" name="Text Box 94"/>
          <p:cNvSpPr/>
          <p:nvPr/>
        </p:nvSpPr>
        <p:spPr>
          <a:xfrm>
            <a:off x="4211638" y="2492375"/>
            <a:ext cx="1223962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3"/>
            </a:pPr>
            <a:r>
              <a:rPr u="none"/>
              <a:t>2</a:t>
            </a:r>
            <a:r>
              <a:rPr u="none">
                <a:ea typeface="Times New Roman" pitchFamily="18" charset="0"/>
              </a:rPr>
              <a:t>√3</a:t>
            </a:r>
            <a:endParaRPr u="none">
              <a:ea typeface="Times New Roman" pitchFamily="18" charset="0"/>
            </a:endParaRPr>
          </a:p>
        </p:txBody>
      </p:sp>
      <p:sp>
        <p:nvSpPr>
          <p:cNvPr id="21510" name="Text Box 95"/>
          <p:cNvSpPr/>
          <p:nvPr/>
        </p:nvSpPr>
        <p:spPr>
          <a:xfrm>
            <a:off x="6011863" y="2492375"/>
            <a:ext cx="1152525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4"/>
            </a:pP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√5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sp>
        <p:nvSpPr>
          <p:cNvPr id="21511" name="Rectangle 96"/>
          <p:cNvSpPr/>
          <p:nvPr/>
        </p:nvSpPr>
        <p:spPr>
          <a:xfrm>
            <a:off x="323850" y="2851150"/>
            <a:ext cx="8424863" cy="9159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10"/>
            </a:pPr>
            <a:r>
              <a:rPr u="none"/>
              <a:t> </a:t>
            </a:r>
            <a:r>
              <a:rPr u="none">
                <a:latin typeface="Calibri" pitchFamily="34" charset="0"/>
              </a:rPr>
              <a:t>Медиана, проведенная к боковой стороне равнобедренного треугольника, образует с основанием угол 45. Тангенс угла при основании треугольника равен</a:t>
            </a:r>
            <a:endParaRPr u="none">
              <a:latin typeface="Calibri" pitchFamily="34" charset="0"/>
            </a:endParaRPr>
          </a:p>
        </p:txBody>
      </p:sp>
      <p:sp>
        <p:nvSpPr>
          <p:cNvPr id="21512" name="Text Box 97"/>
          <p:cNvSpPr/>
          <p:nvPr/>
        </p:nvSpPr>
        <p:spPr>
          <a:xfrm>
            <a:off x="1257300" y="3933825"/>
            <a:ext cx="1008063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/>
            </a:pPr>
            <a:r>
              <a:rPr u="none">
                <a:ea typeface="Times New Roman" pitchFamily="18" charset="0"/>
              </a:rPr>
              <a:t>√10</a:t>
            </a:r>
            <a:endParaRPr u="none">
              <a:ea typeface="Times New Roman" pitchFamily="18" charset="0"/>
            </a:endParaRPr>
          </a:p>
        </p:txBody>
      </p:sp>
      <p:sp>
        <p:nvSpPr>
          <p:cNvPr id="21513" name="Text Box 98"/>
          <p:cNvSpPr/>
          <p:nvPr/>
        </p:nvSpPr>
        <p:spPr>
          <a:xfrm>
            <a:off x="2698750" y="3932238"/>
            <a:ext cx="1295400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2"/>
            </a:pPr>
            <a:r>
              <a:rPr u="none">
                <a:ea typeface="Times New Roman" pitchFamily="18" charset="0"/>
              </a:rPr>
              <a:t>2,5</a:t>
            </a:r>
            <a:endParaRPr u="none">
              <a:ea typeface="Times New Roman" pitchFamily="18" charset="0"/>
            </a:endParaRPr>
          </a:p>
        </p:txBody>
      </p:sp>
      <p:sp>
        <p:nvSpPr>
          <p:cNvPr id="21514" name="Text Box 99"/>
          <p:cNvSpPr/>
          <p:nvPr/>
        </p:nvSpPr>
        <p:spPr>
          <a:xfrm>
            <a:off x="4211638" y="3932238"/>
            <a:ext cx="1223962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3"/>
            </a:pP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3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sp>
        <p:nvSpPr>
          <p:cNvPr id="21515" name="Text Box 100"/>
          <p:cNvSpPr/>
          <p:nvPr/>
        </p:nvSpPr>
        <p:spPr>
          <a:xfrm>
            <a:off x="6011863" y="3932238"/>
            <a:ext cx="1152525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4"/>
            </a:pPr>
            <a:r>
              <a:rPr u="none">
                <a:ea typeface="Times New Roman" pitchFamily="18" charset="0"/>
              </a:rPr>
              <a:t>4</a:t>
            </a:r>
            <a:endParaRPr u="none">
              <a:ea typeface="Times New Roman" pitchFamily="18" charset="0"/>
            </a:endParaRPr>
          </a:p>
        </p:txBody>
      </p:sp>
      <p:sp>
        <p:nvSpPr>
          <p:cNvPr id="21516" name="Rectangle 101"/>
          <p:cNvSpPr>
            <a:spLocks noChangeArrowheads="1"/>
          </p:cNvSpPr>
          <p:nvPr/>
        </p:nvSpPr>
        <p:spPr bwMode="auto">
          <a:xfrm>
            <a:off x="755650" y="190500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Тренировочные задания</a:t>
            </a:r>
          </a:p>
        </p:txBody>
      </p:sp>
      <p:sp>
        <p:nvSpPr>
          <p:cNvPr id="21517" name="Text Box 102"/>
          <p:cNvSpPr txBox="1">
            <a:spLocks noChangeArrowheads="1"/>
          </p:cNvSpPr>
          <p:nvPr/>
        </p:nvSpPr>
        <p:spPr bwMode="auto">
          <a:xfrm>
            <a:off x="2643188" y="908050"/>
            <a:ext cx="4376737" cy="58420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2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Треугольник</a:t>
            </a:r>
          </a:p>
        </p:txBody>
      </p:sp>
      <p:sp>
        <p:nvSpPr>
          <p:cNvPr id="21518" name="AutoShape 103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1519" name="AutoShape 104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1520" name="AutoShape 105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cxnSp>
        <p:nvCxnSpPr>
          <p:cNvPr id="21521" name="Line 110"/>
          <p:cNvCxnSpPr/>
          <p:nvPr/>
        </p:nvCxnSpPr>
        <p:spPr>
          <a:xfrm>
            <a:off x="3276600" y="2492375"/>
            <a:ext cx="215900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21522" name="Line 111"/>
          <p:cNvCxnSpPr/>
          <p:nvPr/>
        </p:nvCxnSpPr>
        <p:spPr>
          <a:xfrm>
            <a:off x="4924425" y="2492375"/>
            <a:ext cx="219075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21523" name="Line 112"/>
          <p:cNvCxnSpPr/>
          <p:nvPr/>
        </p:nvCxnSpPr>
        <p:spPr>
          <a:xfrm>
            <a:off x="6588125" y="2492375"/>
            <a:ext cx="215900" cy="0"/>
          </a:xfrm>
          <a:prstGeom prst="line">
            <a:avLst/>
          </a:prstGeom>
          <a:noFill/>
          <a:ln>
            <a:solidFill>
              <a:schemeClr val="hlink"/>
            </a:solidFill>
            <a:miter lim="800000"/>
          </a:ln>
        </p:spPr>
      </p:cxnSp>
      <p:cxnSp>
        <p:nvCxnSpPr>
          <p:cNvPr id="21524" name="Line 113"/>
          <p:cNvCxnSpPr/>
          <p:nvPr/>
        </p:nvCxnSpPr>
        <p:spPr>
          <a:xfrm>
            <a:off x="1835150" y="3932238"/>
            <a:ext cx="288925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21525" name="Line 114"/>
          <p:cNvCxnSpPr/>
          <p:nvPr/>
        </p:nvCxnSpPr>
        <p:spPr>
          <a:xfrm>
            <a:off x="5364163" y="1771650"/>
            <a:ext cx="215900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sp>
        <p:nvSpPr>
          <p:cNvPr id="21526" name="Rectangle 115"/>
          <p:cNvSpPr/>
          <p:nvPr/>
        </p:nvSpPr>
        <p:spPr>
          <a:xfrm>
            <a:off x="322263" y="4292600"/>
            <a:ext cx="8424862" cy="7016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11"/>
            </a:pPr>
            <a:r>
              <a:rPr u="none"/>
              <a:t> </a:t>
            </a:r>
            <a:r>
              <a:rPr u="none">
                <a:latin typeface="Calibri" pitchFamily="34" charset="0"/>
              </a:rPr>
              <a:t>Биссектриса угла в правильном треугольнике с площадью ( 16</a:t>
            </a:r>
            <a:r>
              <a:rPr sz="2400" u="none">
                <a:latin typeface="Calibri" pitchFamily="34" charset="0"/>
              </a:rPr>
              <a:t>√</a:t>
            </a:r>
            <a:r>
              <a:rPr u="none">
                <a:latin typeface="Calibri" pitchFamily="34" charset="0"/>
              </a:rPr>
              <a:t>3)/3 равна </a:t>
            </a:r>
            <a:endParaRPr u="none">
              <a:latin typeface="Calibri" pitchFamily="34" charset="0"/>
            </a:endParaRPr>
          </a:p>
        </p:txBody>
      </p:sp>
      <p:sp>
        <p:nvSpPr>
          <p:cNvPr id="21527" name="Text Box 116"/>
          <p:cNvSpPr/>
          <p:nvPr/>
        </p:nvSpPr>
        <p:spPr>
          <a:xfrm>
            <a:off x="1258888" y="4941888"/>
            <a:ext cx="1008062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/>
            </a:pPr>
            <a:r>
              <a:rPr u="none">
                <a:ea typeface="Times New Roman" pitchFamily="18" charset="0"/>
              </a:rPr>
              <a:t>8</a:t>
            </a:r>
            <a:endParaRPr u="none">
              <a:ea typeface="Times New Roman" pitchFamily="18" charset="0"/>
            </a:endParaRPr>
          </a:p>
        </p:txBody>
      </p:sp>
      <p:sp>
        <p:nvSpPr>
          <p:cNvPr id="21528" name="Text Box 117"/>
          <p:cNvSpPr/>
          <p:nvPr/>
        </p:nvSpPr>
        <p:spPr>
          <a:xfrm>
            <a:off x="2700338" y="4941888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4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sp>
        <p:nvSpPr>
          <p:cNvPr id="21529" name="Text Box 118"/>
          <p:cNvSpPr/>
          <p:nvPr/>
        </p:nvSpPr>
        <p:spPr>
          <a:xfrm>
            <a:off x="4211638" y="4941888"/>
            <a:ext cx="1223962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3"/>
            </a:pPr>
            <a:r>
              <a:rPr u="none">
                <a:ea typeface="Times New Roman" pitchFamily="18" charset="0"/>
              </a:rPr>
              <a:t>4√3</a:t>
            </a:r>
            <a:endParaRPr u="none">
              <a:ea typeface="Times New Roman" pitchFamily="18" charset="0"/>
            </a:endParaRPr>
          </a:p>
        </p:txBody>
      </p:sp>
      <p:sp>
        <p:nvSpPr>
          <p:cNvPr id="21530" name="Text Box 119"/>
          <p:cNvSpPr/>
          <p:nvPr/>
        </p:nvSpPr>
        <p:spPr>
          <a:xfrm>
            <a:off x="6011863" y="4941888"/>
            <a:ext cx="1152525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4"/>
            </a:pPr>
            <a:r>
              <a:rPr u="none">
                <a:ea typeface="Times New Roman" pitchFamily="18" charset="0"/>
              </a:rPr>
              <a:t>6</a:t>
            </a:r>
            <a:endParaRPr u="none">
              <a:ea typeface="Times New Roman" pitchFamily="18" charset="0"/>
            </a:endParaRPr>
          </a:p>
        </p:txBody>
      </p:sp>
      <p:cxnSp>
        <p:nvCxnSpPr>
          <p:cNvPr id="21531" name="Line 120"/>
          <p:cNvCxnSpPr/>
          <p:nvPr/>
        </p:nvCxnSpPr>
        <p:spPr>
          <a:xfrm>
            <a:off x="4926013" y="4941888"/>
            <a:ext cx="217487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21532" name="Line 121"/>
          <p:cNvCxnSpPr/>
          <p:nvPr/>
        </p:nvCxnSpPr>
        <p:spPr>
          <a:xfrm>
            <a:off x="8210550" y="4357688"/>
            <a:ext cx="219075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sp>
        <p:nvSpPr>
          <p:cNvPr id="21533" name="Rectangle 122"/>
          <p:cNvSpPr/>
          <p:nvPr/>
        </p:nvSpPr>
        <p:spPr>
          <a:xfrm>
            <a:off x="395288" y="5373688"/>
            <a:ext cx="8208962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12"/>
            </a:pPr>
            <a:r>
              <a:rPr u="none"/>
              <a:t> </a:t>
            </a:r>
            <a:r>
              <a:rPr u="none">
                <a:latin typeface="Calibri" pitchFamily="34" charset="0"/>
              </a:rPr>
              <a:t>В треугольнике две стороны равны 11 и 23, а медиана, проведенная к третьей стороне, равна 10. Длина третьей стороны равна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1534" name="Text Box 123"/>
          <p:cNvSpPr/>
          <p:nvPr/>
        </p:nvSpPr>
        <p:spPr>
          <a:xfrm>
            <a:off x="1187450" y="6092825"/>
            <a:ext cx="1008063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/>
            </a:pPr>
            <a:r>
              <a:rPr u="none"/>
              <a:t>20</a:t>
            </a:r>
            <a:endParaRPr u="none">
              <a:ea typeface="Times New Roman" pitchFamily="18" charset="0"/>
            </a:endParaRPr>
          </a:p>
        </p:txBody>
      </p:sp>
      <p:sp>
        <p:nvSpPr>
          <p:cNvPr id="21535" name="Text Box 124"/>
          <p:cNvSpPr/>
          <p:nvPr/>
        </p:nvSpPr>
        <p:spPr>
          <a:xfrm>
            <a:off x="2627313" y="6092825"/>
            <a:ext cx="1081087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2"/>
            </a:pPr>
            <a:r>
              <a:rPr u="none">
                <a:ea typeface="Times New Roman" pitchFamily="18" charset="0"/>
              </a:rPr>
              <a:t>15</a:t>
            </a:r>
            <a:endParaRPr u="none">
              <a:ea typeface="Times New Roman" pitchFamily="18" charset="0"/>
            </a:endParaRPr>
          </a:p>
        </p:txBody>
      </p:sp>
      <p:sp>
        <p:nvSpPr>
          <p:cNvPr id="21536" name="Text Box 125"/>
          <p:cNvSpPr/>
          <p:nvPr/>
        </p:nvSpPr>
        <p:spPr>
          <a:xfrm>
            <a:off x="4140200" y="6092825"/>
            <a:ext cx="1223963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3"/>
            </a:pP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30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sp>
        <p:nvSpPr>
          <p:cNvPr id="21537" name="Text Box 126"/>
          <p:cNvSpPr/>
          <p:nvPr/>
        </p:nvSpPr>
        <p:spPr>
          <a:xfrm>
            <a:off x="5940425" y="6092825"/>
            <a:ext cx="1152525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4"/>
            </a:pPr>
            <a:r>
              <a:rPr u="none">
                <a:ea typeface="Times New Roman" pitchFamily="18" charset="0"/>
              </a:rPr>
              <a:t>10</a:t>
            </a:r>
            <a:endParaRPr u="none">
              <a:ea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/>
      <p:bldP spid="21508" grpId="0"/>
      <p:bldP spid="21509" grpId="0"/>
      <p:bldP spid="21510" grpId="0"/>
      <p:bldP spid="21511" grpId="0"/>
      <p:bldP spid="21512" grpId="0"/>
      <p:bldP spid="21513" grpId="0"/>
      <p:bldP spid="21514" grpId="0"/>
      <p:bldP spid="21515" grpId="0"/>
      <p:bldP spid="21518" grpId="0"/>
      <p:bldP spid="21519" grpId="0"/>
      <p:bldP spid="21520" grpId="0"/>
      <p:bldP spid="21526" grpId="0"/>
      <p:bldP spid="21527" grpId="0"/>
      <p:bldP spid="21528" grpId="0"/>
      <p:bldP spid="21529" grpId="0"/>
      <p:bldP spid="21530" grpId="0"/>
      <p:bldP spid="21533" grpId="0"/>
      <p:bldP spid="21534" grpId="0"/>
      <p:bldP spid="21535" grpId="0"/>
      <p:bldP spid="21536" grpId="0"/>
      <p:bldP spid="215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pic>
        <p:nvPicPr>
          <p:cNvPr id="4098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0" y="571500"/>
            <a:ext cx="7524750" cy="5643563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p:transition/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22530" name="Rectangle 41"/>
          <p:cNvSpPr>
            <a:spLocks noChangeArrowheads="1"/>
          </p:cNvSpPr>
          <p:nvPr/>
        </p:nvSpPr>
        <p:spPr bwMode="auto">
          <a:xfrm>
            <a:off x="755650" y="0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Тренировочные задания</a:t>
            </a:r>
          </a:p>
        </p:txBody>
      </p:sp>
      <p:sp>
        <p:nvSpPr>
          <p:cNvPr id="22531" name="Rectangle 47"/>
          <p:cNvSpPr/>
          <p:nvPr/>
        </p:nvSpPr>
        <p:spPr>
          <a:xfrm>
            <a:off x="395288" y="1844675"/>
            <a:ext cx="7848600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90000"/>
              </a:lnSpc>
              <a:buAutoNum type="arabicPeriod"/>
            </a:pPr>
            <a:r>
              <a:rPr u="none">
                <a:latin typeface="Calibri" pitchFamily="34" charset="0"/>
              </a:rPr>
              <a:t>Диагонали трапеции перпендикулярны и равны 12 и 16.        Высота трапеции равна</a:t>
            </a:r>
            <a:endParaRPr u="none">
              <a:latin typeface="Calibri" pitchFamily="34" charset="0"/>
            </a:endParaRPr>
          </a:p>
        </p:txBody>
      </p:sp>
      <p:sp>
        <p:nvSpPr>
          <p:cNvPr id="22532" name="Text Box 48"/>
          <p:cNvSpPr/>
          <p:nvPr/>
        </p:nvSpPr>
        <p:spPr>
          <a:xfrm>
            <a:off x="1187450" y="2565400"/>
            <a:ext cx="108108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/>
              <a:t>10</a:t>
            </a:r>
            <a:endParaRPr u="none">
              <a:ea typeface="Times New Roman" pitchFamily="18" charset="0"/>
            </a:endParaRPr>
          </a:p>
        </p:txBody>
      </p:sp>
      <p:sp>
        <p:nvSpPr>
          <p:cNvPr id="22533" name="Text Box 49"/>
          <p:cNvSpPr/>
          <p:nvPr/>
        </p:nvSpPr>
        <p:spPr>
          <a:xfrm>
            <a:off x="2627313" y="2565400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/>
              <a:t>2,4</a:t>
            </a:r>
            <a:endParaRPr u="none">
              <a:ea typeface="Times New Roman" pitchFamily="18" charset="0"/>
            </a:endParaRPr>
          </a:p>
        </p:txBody>
      </p:sp>
      <p:sp>
        <p:nvSpPr>
          <p:cNvPr id="22534" name="Text Box 50"/>
          <p:cNvSpPr/>
          <p:nvPr/>
        </p:nvSpPr>
        <p:spPr>
          <a:xfrm>
            <a:off x="4140200" y="2565400"/>
            <a:ext cx="1223963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3"/>
            </a:pPr>
            <a:r>
              <a:rPr u="none">
                <a:ea typeface="Times New Roman" pitchFamily="18" charset="0"/>
              </a:rPr>
              <a:t>4,8</a:t>
            </a:r>
            <a:endParaRPr u="none">
              <a:ea typeface="Times New Roman" pitchFamily="18" charset="0"/>
            </a:endParaRPr>
          </a:p>
        </p:txBody>
      </p:sp>
      <p:sp>
        <p:nvSpPr>
          <p:cNvPr id="22535" name="Text Box 51"/>
          <p:cNvSpPr/>
          <p:nvPr/>
        </p:nvSpPr>
        <p:spPr>
          <a:xfrm>
            <a:off x="5940425" y="2565400"/>
            <a:ext cx="1295400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4"/>
            </a:pP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9,6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sp>
        <p:nvSpPr>
          <p:cNvPr id="22536" name="Text Box 57"/>
          <p:cNvSpPr/>
          <p:nvPr/>
        </p:nvSpPr>
        <p:spPr>
          <a:xfrm>
            <a:off x="5975350" y="4941888"/>
            <a:ext cx="863600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 startAt="4"/>
            </a:pP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2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sp>
        <p:nvSpPr>
          <p:cNvPr id="22537" name="Text Box 58"/>
          <p:cNvSpPr/>
          <p:nvPr/>
        </p:nvSpPr>
        <p:spPr>
          <a:xfrm>
            <a:off x="4102100" y="4941888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/>
              <a:t>3</a:t>
            </a:r>
            <a:endParaRPr u="none"/>
          </a:p>
        </p:txBody>
      </p:sp>
      <p:sp>
        <p:nvSpPr>
          <p:cNvPr id="22538" name="Text Box 59"/>
          <p:cNvSpPr/>
          <p:nvPr/>
        </p:nvSpPr>
        <p:spPr>
          <a:xfrm>
            <a:off x="2590800" y="4941888"/>
            <a:ext cx="12255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/>
              <a:t>1,5</a:t>
            </a:r>
            <a:endParaRPr u="none"/>
          </a:p>
        </p:txBody>
      </p:sp>
      <p:sp>
        <p:nvSpPr>
          <p:cNvPr id="22539" name="Rectangle 60"/>
          <p:cNvSpPr/>
          <p:nvPr/>
        </p:nvSpPr>
        <p:spPr>
          <a:xfrm>
            <a:off x="1187450" y="4941888"/>
            <a:ext cx="6540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eaLnBrk="1" hangingPunct="1">
              <a:lnSpc>
                <a:spcPct val="80000"/>
              </a:lnSpc>
              <a:buAutoNum type="arabicParenR"/>
            </a:pPr>
            <a:r>
              <a:rPr u="none"/>
              <a:t>1</a:t>
            </a:r>
            <a:endParaRPr u="none"/>
          </a:p>
        </p:txBody>
      </p:sp>
      <p:sp>
        <p:nvSpPr>
          <p:cNvPr id="22540" name="Rectangle 61"/>
          <p:cNvSpPr/>
          <p:nvPr/>
        </p:nvSpPr>
        <p:spPr>
          <a:xfrm>
            <a:off x="395288" y="4292600"/>
            <a:ext cx="7921625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3"/>
            </a:pPr>
            <a:r>
              <a:rPr u="none">
                <a:latin typeface="Calibri" pitchFamily="34" charset="0"/>
              </a:rPr>
              <a:t>В трапеции большее основание равно 10, отрезок, соединяющий середины диагоналей, равен 4см.    Меньшее основание равно</a:t>
            </a:r>
            <a:endParaRPr u="none">
              <a:latin typeface="Calibri" pitchFamily="34" charset="0"/>
            </a:endParaRPr>
          </a:p>
        </p:txBody>
      </p:sp>
      <p:sp>
        <p:nvSpPr>
          <p:cNvPr id="22541" name="Text Box 82"/>
          <p:cNvSpPr txBox="1">
            <a:spLocks noChangeArrowheads="1"/>
          </p:cNvSpPr>
          <p:nvPr/>
        </p:nvSpPr>
        <p:spPr bwMode="auto">
          <a:xfrm>
            <a:off x="571500" y="857250"/>
            <a:ext cx="8104188" cy="7905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Четырехугольники  и                                     правильные  многоугольники</a:t>
            </a:r>
          </a:p>
        </p:txBody>
      </p:sp>
      <p:sp>
        <p:nvSpPr>
          <p:cNvPr id="22542" name="AutoShape 83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2543" name="AutoShape 84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2544" name="AutoShape 85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2545" name="Rectangle 88"/>
          <p:cNvSpPr/>
          <p:nvPr/>
        </p:nvSpPr>
        <p:spPr>
          <a:xfrm>
            <a:off x="395288" y="2997200"/>
            <a:ext cx="7848600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2"/>
            </a:pPr>
            <a:r>
              <a:rPr u="none">
                <a:latin typeface="Calibri" pitchFamily="34" charset="0"/>
              </a:rPr>
              <a:t>В равнобедренной трапеции основания и боковая сторона соответственно равны 10, 24, 25.    Площадь трапеции равна</a:t>
            </a:r>
            <a:endParaRPr u="none">
              <a:latin typeface="Calibri" pitchFamily="34" charset="0"/>
            </a:endParaRPr>
          </a:p>
        </p:txBody>
      </p:sp>
      <p:sp>
        <p:nvSpPr>
          <p:cNvPr id="22546" name="Text Box 89"/>
          <p:cNvSpPr/>
          <p:nvPr/>
        </p:nvSpPr>
        <p:spPr>
          <a:xfrm>
            <a:off x="1187450" y="3789363"/>
            <a:ext cx="108108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/>
              <a:t>816</a:t>
            </a:r>
            <a:endParaRPr u="none">
              <a:ea typeface="Times New Roman" pitchFamily="18" charset="0"/>
            </a:endParaRPr>
          </a:p>
        </p:txBody>
      </p:sp>
      <p:sp>
        <p:nvSpPr>
          <p:cNvPr id="22547" name="Text Box 90"/>
          <p:cNvSpPr/>
          <p:nvPr/>
        </p:nvSpPr>
        <p:spPr>
          <a:xfrm>
            <a:off x="2627313" y="3789363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/>
              <a:t>204</a:t>
            </a:r>
            <a:endParaRPr u="none">
              <a:ea typeface="Times New Roman" pitchFamily="18" charset="0"/>
            </a:endParaRPr>
          </a:p>
        </p:txBody>
      </p:sp>
      <p:sp>
        <p:nvSpPr>
          <p:cNvPr id="22548" name="Text Box 91"/>
          <p:cNvSpPr/>
          <p:nvPr/>
        </p:nvSpPr>
        <p:spPr>
          <a:xfrm>
            <a:off x="4140200" y="3789363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408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sp>
        <p:nvSpPr>
          <p:cNvPr id="22549" name="Text Box 92"/>
          <p:cNvSpPr/>
          <p:nvPr/>
        </p:nvSpPr>
        <p:spPr>
          <a:xfrm>
            <a:off x="5940425" y="3789363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/>
              <a:t>612</a:t>
            </a:r>
            <a:endParaRPr u="none"/>
          </a:p>
        </p:txBody>
      </p:sp>
      <p:sp>
        <p:nvSpPr>
          <p:cNvPr id="22550" name="Rectangle 93"/>
          <p:cNvSpPr/>
          <p:nvPr/>
        </p:nvSpPr>
        <p:spPr>
          <a:xfrm>
            <a:off x="468313" y="5373688"/>
            <a:ext cx="7991475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4"/>
            </a:pPr>
            <a:r>
              <a:rPr u="none">
                <a:latin typeface="Calibri" pitchFamily="34" charset="0"/>
              </a:rPr>
              <a:t>В ромбе сторона равна 6, один из углов 60 </a:t>
            </a:r>
            <a:r>
              <a:rPr lang="ar-SA" altLang="en-US" u="none">
                <a:latin typeface="Calibri" pitchFamily="34" charset="0"/>
              </a:rPr>
              <a:t>۫</a:t>
            </a:r>
            <a:r>
              <a:rPr u="none">
                <a:latin typeface="Calibri" pitchFamily="34" charset="0"/>
              </a:rPr>
              <a:t>. Радиус окружности, касающейся сторон и меньшей диагонали равен</a:t>
            </a:r>
            <a:endParaRPr u="none">
              <a:latin typeface="Calibri" pitchFamily="34" charset="0"/>
            </a:endParaRPr>
          </a:p>
        </p:txBody>
      </p:sp>
      <p:sp>
        <p:nvSpPr>
          <p:cNvPr id="22551" name="Text Box 94"/>
          <p:cNvSpPr/>
          <p:nvPr/>
        </p:nvSpPr>
        <p:spPr>
          <a:xfrm>
            <a:off x="2555875" y="6092825"/>
            <a:ext cx="8636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√3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sp>
        <p:nvSpPr>
          <p:cNvPr id="22552" name="Text Box 95"/>
          <p:cNvSpPr/>
          <p:nvPr/>
        </p:nvSpPr>
        <p:spPr>
          <a:xfrm>
            <a:off x="4067175" y="6092825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/>
              <a:t>4</a:t>
            </a:r>
            <a:endParaRPr u="none"/>
          </a:p>
        </p:txBody>
      </p:sp>
      <p:sp>
        <p:nvSpPr>
          <p:cNvPr id="22553" name="Text Box 96"/>
          <p:cNvSpPr/>
          <p:nvPr/>
        </p:nvSpPr>
        <p:spPr>
          <a:xfrm>
            <a:off x="5940425" y="6092825"/>
            <a:ext cx="12255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/>
              <a:t>2</a:t>
            </a:r>
            <a:r>
              <a:rPr u="none">
                <a:ea typeface="Times New Roman" pitchFamily="18" charset="0"/>
              </a:rPr>
              <a:t>√3</a:t>
            </a:r>
            <a:endParaRPr u="none">
              <a:ea typeface="Times New Roman" pitchFamily="18" charset="0"/>
            </a:endParaRPr>
          </a:p>
        </p:txBody>
      </p:sp>
      <p:sp>
        <p:nvSpPr>
          <p:cNvPr id="22554" name="Rectangle 97"/>
          <p:cNvSpPr/>
          <p:nvPr/>
        </p:nvSpPr>
        <p:spPr>
          <a:xfrm>
            <a:off x="1174750" y="6054725"/>
            <a:ext cx="6540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eaLnBrk="1" hangingPunct="1">
              <a:lnSpc>
                <a:spcPct val="80000"/>
              </a:lnSpc>
              <a:buAutoNum type="arabicParenR"/>
            </a:pPr>
            <a:r>
              <a:rPr u="none"/>
              <a:t>3</a:t>
            </a:r>
            <a:endParaRPr u="none"/>
          </a:p>
        </p:txBody>
      </p:sp>
      <p:cxnSp>
        <p:nvCxnSpPr>
          <p:cNvPr id="22555" name="Line 98"/>
          <p:cNvCxnSpPr/>
          <p:nvPr/>
        </p:nvCxnSpPr>
        <p:spPr>
          <a:xfrm>
            <a:off x="3132138" y="6092825"/>
            <a:ext cx="215900" cy="0"/>
          </a:xfrm>
          <a:prstGeom prst="line">
            <a:avLst/>
          </a:prstGeom>
          <a:noFill/>
          <a:ln>
            <a:solidFill>
              <a:schemeClr val="hlink"/>
            </a:solidFill>
            <a:miter lim="800000"/>
          </a:ln>
        </p:spPr>
      </p:cxnSp>
      <p:cxnSp>
        <p:nvCxnSpPr>
          <p:cNvPr id="22556" name="Line 99"/>
          <p:cNvCxnSpPr/>
          <p:nvPr/>
        </p:nvCxnSpPr>
        <p:spPr>
          <a:xfrm>
            <a:off x="6659563" y="6092825"/>
            <a:ext cx="217487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  <p:bldP spid="22532" grpId="0"/>
      <p:bldP spid="22533" grpId="0"/>
      <p:bldP spid="22534" grpId="0"/>
      <p:bldP spid="22535" grpId="0"/>
      <p:bldP spid="22536" grpId="0"/>
      <p:bldP spid="22537" grpId="0"/>
      <p:bldP spid="22538" grpId="0"/>
      <p:bldP spid="22539" grpId="0"/>
      <p:bldP spid="22540" grpId="0"/>
      <p:bldP spid="22541" grpId="0"/>
      <p:bldP spid="22542" grpId="0"/>
      <p:bldP spid="22543" grpId="0"/>
      <p:bldP spid="22544" grpId="0"/>
      <p:bldP spid="22545" grpId="0"/>
      <p:bldP spid="22546" grpId="0"/>
      <p:bldP spid="22547" grpId="0"/>
      <p:bldP spid="22548" grpId="0"/>
      <p:bldP spid="22549" grpId="0"/>
      <p:bldP spid="22550" grpId="0"/>
      <p:bldP spid="22551" grpId="0"/>
      <p:bldP spid="22552" grpId="0"/>
      <p:bldP spid="22553" grpId="0"/>
      <p:bldP spid="2255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23554" name="Rectangle 9"/>
          <p:cNvSpPr/>
          <p:nvPr/>
        </p:nvSpPr>
        <p:spPr>
          <a:xfrm>
            <a:off x="323850" y="1700213"/>
            <a:ext cx="7848600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5"/>
            </a:pPr>
            <a:r>
              <a:rPr u="none">
                <a:latin typeface="Calibri" pitchFamily="34" charset="0"/>
              </a:rPr>
              <a:t>В параллелограмме, имеющем угол 60°, периметр 22 см и меньшую диагональ 7, большая сторона  равна</a:t>
            </a:r>
            <a:endParaRPr u="none">
              <a:latin typeface="Calibri" pitchFamily="34" charset="0"/>
            </a:endParaRPr>
          </a:p>
        </p:txBody>
      </p:sp>
      <p:sp>
        <p:nvSpPr>
          <p:cNvPr id="23555" name="Text Box 10"/>
          <p:cNvSpPr/>
          <p:nvPr/>
        </p:nvSpPr>
        <p:spPr>
          <a:xfrm>
            <a:off x="2555875" y="2420938"/>
            <a:ext cx="10001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/>
              <a:t>4</a:t>
            </a:r>
            <a:endParaRPr u="none">
              <a:ea typeface="Times New Roman" pitchFamily="18" charset="0"/>
            </a:endParaRPr>
          </a:p>
        </p:txBody>
      </p:sp>
      <p:sp>
        <p:nvSpPr>
          <p:cNvPr id="23556" name="Text Box 11"/>
          <p:cNvSpPr/>
          <p:nvPr/>
        </p:nvSpPr>
        <p:spPr>
          <a:xfrm>
            <a:off x="4213225" y="2420938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/>
              <a:t>6</a:t>
            </a:r>
            <a:endParaRPr u="none"/>
          </a:p>
        </p:txBody>
      </p:sp>
      <p:sp>
        <p:nvSpPr>
          <p:cNvPr id="23557" name="Text Box 12"/>
          <p:cNvSpPr/>
          <p:nvPr/>
        </p:nvSpPr>
        <p:spPr>
          <a:xfrm>
            <a:off x="5940425" y="2420938"/>
            <a:ext cx="12255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/>
              <a:t>3</a:t>
            </a:r>
            <a:endParaRPr u="none"/>
          </a:p>
        </p:txBody>
      </p:sp>
      <p:sp>
        <p:nvSpPr>
          <p:cNvPr id="23558" name="Rectangle 13"/>
          <p:cNvSpPr/>
          <p:nvPr/>
        </p:nvSpPr>
        <p:spPr>
          <a:xfrm>
            <a:off x="1174750" y="2382838"/>
            <a:ext cx="654050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/>
            </a:pP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8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sp>
        <p:nvSpPr>
          <p:cNvPr id="23559" name="Rectangle 14"/>
          <p:cNvSpPr/>
          <p:nvPr/>
        </p:nvSpPr>
        <p:spPr>
          <a:xfrm>
            <a:off x="323850" y="3213100"/>
            <a:ext cx="7921625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6"/>
            </a:pPr>
            <a:r>
              <a:rPr u="none">
                <a:latin typeface="Calibri" pitchFamily="34" charset="0"/>
              </a:rPr>
              <a:t>Диагонали ромба относятся как 1 : 3. Тангенс острого угла ромба  равен</a:t>
            </a:r>
            <a:endParaRPr u="none">
              <a:latin typeface="Calibri" pitchFamily="34" charset="0"/>
            </a:endParaRPr>
          </a:p>
        </p:txBody>
      </p:sp>
      <p:sp>
        <p:nvSpPr>
          <p:cNvPr id="23560" name="Text Box 15"/>
          <p:cNvSpPr/>
          <p:nvPr/>
        </p:nvSpPr>
        <p:spPr>
          <a:xfrm>
            <a:off x="1116013" y="3862388"/>
            <a:ext cx="10080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/>
              <a:t>3/2</a:t>
            </a:r>
            <a:endParaRPr u="none"/>
          </a:p>
        </p:txBody>
      </p:sp>
      <p:sp>
        <p:nvSpPr>
          <p:cNvPr id="23561" name="Text Box 16"/>
          <p:cNvSpPr/>
          <p:nvPr/>
        </p:nvSpPr>
        <p:spPr>
          <a:xfrm>
            <a:off x="2555875" y="3862388"/>
            <a:ext cx="108108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/>
              <a:t>2/3</a:t>
            </a:r>
            <a:endParaRPr u="none"/>
          </a:p>
        </p:txBody>
      </p:sp>
      <p:sp>
        <p:nvSpPr>
          <p:cNvPr id="23562" name="Text Box 17"/>
          <p:cNvSpPr/>
          <p:nvPr/>
        </p:nvSpPr>
        <p:spPr>
          <a:xfrm>
            <a:off x="4068763" y="3862388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3/4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sp>
        <p:nvSpPr>
          <p:cNvPr id="23563" name="Text Box 18"/>
          <p:cNvSpPr/>
          <p:nvPr/>
        </p:nvSpPr>
        <p:spPr>
          <a:xfrm>
            <a:off x="5868988" y="3862388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/>
              <a:t>4/3</a:t>
            </a:r>
            <a:endParaRPr u="none"/>
          </a:p>
        </p:txBody>
      </p:sp>
      <p:sp>
        <p:nvSpPr>
          <p:cNvPr id="23564" name="Rectangle 19"/>
          <p:cNvSpPr/>
          <p:nvPr/>
        </p:nvSpPr>
        <p:spPr>
          <a:xfrm>
            <a:off x="323850" y="4581525"/>
            <a:ext cx="7993063" cy="8366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0000"/>
              </a:lnSpc>
              <a:buAutoNum type="arabicPeriod" startAt="7"/>
            </a:pPr>
            <a:r>
              <a:rPr u="none">
                <a:latin typeface="Calibri" pitchFamily="34" charset="0"/>
              </a:rPr>
              <a:t>Диагонали ромба относятся как 2 : 3 и образуют с каждой стороной ромба треугольник, площадь которого равна12. Сторона ромба равна</a:t>
            </a:r>
            <a:endParaRPr u="none">
              <a:latin typeface="Calibri" pitchFamily="34" charset="0"/>
            </a:endParaRPr>
          </a:p>
        </p:txBody>
      </p:sp>
      <p:sp>
        <p:nvSpPr>
          <p:cNvPr id="23565" name="Text Box 20"/>
          <p:cNvSpPr/>
          <p:nvPr/>
        </p:nvSpPr>
        <p:spPr>
          <a:xfrm>
            <a:off x="1116013" y="5445125"/>
            <a:ext cx="10080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/>
              <a:t>10</a:t>
            </a:r>
            <a:endParaRPr u="none"/>
          </a:p>
        </p:txBody>
      </p:sp>
      <p:sp>
        <p:nvSpPr>
          <p:cNvPr id="23566" name="Text Box 21"/>
          <p:cNvSpPr/>
          <p:nvPr/>
        </p:nvSpPr>
        <p:spPr>
          <a:xfrm>
            <a:off x="2555875" y="5445125"/>
            <a:ext cx="108108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/>
              <a:t>16</a:t>
            </a:r>
            <a:endParaRPr u="none"/>
          </a:p>
        </p:txBody>
      </p:sp>
      <p:sp>
        <p:nvSpPr>
          <p:cNvPr id="23567" name="Text Box 22"/>
          <p:cNvSpPr/>
          <p:nvPr/>
        </p:nvSpPr>
        <p:spPr>
          <a:xfrm>
            <a:off x="4068763" y="5445125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/>
              <a:t>8</a:t>
            </a:r>
            <a:endParaRPr u="none"/>
          </a:p>
        </p:txBody>
      </p:sp>
      <p:sp>
        <p:nvSpPr>
          <p:cNvPr id="23568" name="Text Box 23"/>
          <p:cNvSpPr/>
          <p:nvPr/>
        </p:nvSpPr>
        <p:spPr>
          <a:xfrm>
            <a:off x="5868988" y="5445125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b="1" u="none">
                <a:solidFill>
                  <a:schemeClr val="hlink"/>
                </a:solidFill>
                <a:ea typeface="Times New Roman" pitchFamily="18" charset="0"/>
              </a:rPr>
              <a:t>2√13</a:t>
            </a:r>
            <a:endParaRPr b="1" u="none">
              <a:solidFill>
                <a:schemeClr val="hlink"/>
              </a:solidFill>
              <a:ea typeface="Times New Roman" pitchFamily="18" charset="0"/>
            </a:endParaRPr>
          </a:p>
        </p:txBody>
      </p:sp>
      <p:sp>
        <p:nvSpPr>
          <p:cNvPr id="23569" name="Text Box 24"/>
          <p:cNvSpPr txBox="1">
            <a:spLocks noChangeArrowheads="1"/>
          </p:cNvSpPr>
          <p:nvPr/>
        </p:nvSpPr>
        <p:spPr bwMode="auto">
          <a:xfrm>
            <a:off x="1285875" y="908050"/>
            <a:ext cx="6526213" cy="7905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  Четырехугольники и                                правильные многоугольники</a:t>
            </a:r>
          </a:p>
        </p:txBody>
      </p:sp>
      <p:sp>
        <p:nvSpPr>
          <p:cNvPr id="23570" name="Rectangle 25"/>
          <p:cNvSpPr>
            <a:spLocks noChangeArrowheads="1"/>
          </p:cNvSpPr>
          <p:nvPr/>
        </p:nvSpPr>
        <p:spPr bwMode="auto">
          <a:xfrm>
            <a:off x="755650" y="71438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Тренировочные задания</a:t>
            </a:r>
          </a:p>
        </p:txBody>
      </p:sp>
      <p:sp>
        <p:nvSpPr>
          <p:cNvPr id="23571" name="AutoShape 26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3572" name="AutoShape 27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3573" name="AutoShape 28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cxnSp>
        <p:nvCxnSpPr>
          <p:cNvPr id="23574" name="Line 31"/>
          <p:cNvCxnSpPr/>
          <p:nvPr/>
        </p:nvCxnSpPr>
        <p:spPr>
          <a:xfrm>
            <a:off x="6569075" y="5445125"/>
            <a:ext cx="288925" cy="0"/>
          </a:xfrm>
          <a:prstGeom prst="line">
            <a:avLst/>
          </a:prstGeom>
          <a:noFill/>
          <a:ln>
            <a:solidFill>
              <a:schemeClr val="hlink"/>
            </a:solidFill>
            <a:miter lim="800000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/>
      <p:bldP spid="23556" grpId="0"/>
      <p:bldP spid="23557" grpId="0"/>
      <p:bldP spid="23558" grpId="0"/>
      <p:bldP spid="23559" grpId="0"/>
      <p:bldP spid="23560" grpId="0"/>
      <p:bldP spid="23561" grpId="0"/>
      <p:bldP spid="23562" grpId="0"/>
      <p:bldP spid="23563" grpId="0"/>
      <p:bldP spid="23564" grpId="0"/>
      <p:bldP spid="23565" grpId="0"/>
      <p:bldP spid="23566" grpId="0"/>
      <p:bldP spid="23567" grpId="0"/>
      <p:bldP spid="23568" grpId="0"/>
      <p:bldP spid="23571" grpId="0"/>
      <p:bldP spid="23572" grpId="0"/>
      <p:bldP spid="2357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24578" name="Rectangle 11"/>
          <p:cNvSpPr>
            <a:spLocks noChangeArrowheads="1"/>
          </p:cNvSpPr>
          <p:nvPr/>
        </p:nvSpPr>
        <p:spPr bwMode="auto">
          <a:xfrm>
            <a:off x="755650" y="0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Тренировочные задания</a:t>
            </a:r>
          </a:p>
        </p:txBody>
      </p:sp>
      <p:sp>
        <p:nvSpPr>
          <p:cNvPr id="24579" name="Text Box 12"/>
          <p:cNvSpPr/>
          <p:nvPr/>
        </p:nvSpPr>
        <p:spPr>
          <a:xfrm>
            <a:off x="395288" y="1628775"/>
            <a:ext cx="8135937" cy="6175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eriod"/>
            </a:pPr>
            <a:r>
              <a:rPr u="none">
                <a:latin typeface="Calibri" pitchFamily="34" charset="0"/>
              </a:rPr>
              <a:t>Прямая, параллельная хорде АВ, касается окружности в точке С. Вид треугольника - </a:t>
            </a:r>
            <a:endParaRPr u="none">
              <a:latin typeface="Calibri" pitchFamily="34" charset="0"/>
            </a:endParaRPr>
          </a:p>
        </p:txBody>
      </p:sp>
      <p:sp>
        <p:nvSpPr>
          <p:cNvPr id="24580" name="Text Box 13"/>
          <p:cNvSpPr/>
          <p:nvPr/>
        </p:nvSpPr>
        <p:spPr>
          <a:xfrm>
            <a:off x="468313" y="2276475"/>
            <a:ext cx="2016125" cy="3143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sz="1800" u="none">
                <a:latin typeface="Calibri" pitchFamily="34" charset="0"/>
              </a:rPr>
              <a:t>правильный</a:t>
            </a:r>
            <a:endParaRPr sz="1800" u="none">
              <a:latin typeface="Calibri" pitchFamily="34" charset="0"/>
            </a:endParaRPr>
          </a:p>
        </p:txBody>
      </p:sp>
      <p:sp>
        <p:nvSpPr>
          <p:cNvPr id="24581" name="Text Box 14"/>
          <p:cNvSpPr/>
          <p:nvPr/>
        </p:nvSpPr>
        <p:spPr>
          <a:xfrm>
            <a:off x="2268538" y="2276475"/>
            <a:ext cx="2374900" cy="3143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sz="1800" u="none">
                <a:latin typeface="Calibri" pitchFamily="34" charset="0"/>
              </a:rPr>
              <a:t>прямоугольный</a:t>
            </a:r>
            <a:endParaRPr sz="1800" u="none">
              <a:latin typeface="Calibri" pitchFamily="34" charset="0"/>
            </a:endParaRPr>
          </a:p>
        </p:txBody>
      </p:sp>
      <p:sp>
        <p:nvSpPr>
          <p:cNvPr id="24582" name="Text Box 15"/>
          <p:cNvSpPr/>
          <p:nvPr/>
        </p:nvSpPr>
        <p:spPr>
          <a:xfrm>
            <a:off x="4572000" y="2276475"/>
            <a:ext cx="2376488" cy="3143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sz="1800" u="none">
                <a:solidFill>
                  <a:schemeClr val="hlink"/>
                </a:solidFill>
                <a:latin typeface="Calibri" pitchFamily="34" charset="0"/>
                <a:ea typeface="Times New Roman" pitchFamily="18" charset="0"/>
              </a:rPr>
              <a:t>равнобедренный</a:t>
            </a:r>
            <a:endParaRPr sz="1800" u="none">
              <a:solidFill>
                <a:schemeClr val="hlink"/>
              </a:solidFill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4583" name="Text Box 16"/>
          <p:cNvSpPr/>
          <p:nvPr/>
        </p:nvSpPr>
        <p:spPr>
          <a:xfrm>
            <a:off x="6910388" y="2276475"/>
            <a:ext cx="2233612" cy="3190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sz="1800" u="none">
                <a:latin typeface="Calibri" pitchFamily="34" charset="0"/>
              </a:rPr>
              <a:t>тупоугольный</a:t>
            </a:r>
            <a:endParaRPr sz="1800" u="none">
              <a:latin typeface="Calibri" pitchFamily="34" charset="0"/>
            </a:endParaRPr>
          </a:p>
        </p:txBody>
      </p:sp>
      <p:sp>
        <p:nvSpPr>
          <p:cNvPr id="24584" name="Rectangle 17"/>
          <p:cNvSpPr/>
          <p:nvPr/>
        </p:nvSpPr>
        <p:spPr>
          <a:xfrm>
            <a:off x="395288" y="2924175"/>
            <a:ext cx="8064500" cy="609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eriod" startAt="2"/>
            </a:pPr>
            <a:r>
              <a:rPr u="none">
                <a:latin typeface="Calibri" pitchFamily="34" charset="0"/>
              </a:rPr>
              <a:t>У окружности, дуга которой равна 157 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º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 </a:t>
            </a:r>
            <a:r>
              <a:rPr u="none">
                <a:latin typeface="Calibri" pitchFamily="34" charset="0"/>
              </a:rPr>
              <a:t>30 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`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 имеет длину 3,5, радиус равен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4585" name="Text Box 18"/>
          <p:cNvSpPr/>
          <p:nvPr/>
        </p:nvSpPr>
        <p:spPr>
          <a:xfrm>
            <a:off x="1042988" y="3573463"/>
            <a:ext cx="1152525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5000"/>
              </a:lnSpc>
              <a:buAutoNum type="arabicParenR"/>
            </a:pPr>
            <a:r>
              <a:rPr u="none">
                <a:solidFill>
                  <a:schemeClr val="hlink"/>
                </a:solidFill>
                <a:latin typeface="Calibri" pitchFamily="34" charset="0"/>
                <a:ea typeface="Times New Roman" pitchFamily="18" charset="0"/>
              </a:rPr>
              <a:t>4 / </a:t>
            </a:r>
            <a:r>
              <a:rPr lang="el-GR" altLang="en-US" u="none">
                <a:solidFill>
                  <a:schemeClr val="hlink"/>
                </a:solidFill>
                <a:latin typeface="Calibri" pitchFamily="34" charset="0"/>
                <a:ea typeface="Times New Roman" pitchFamily="18" charset="0"/>
              </a:rPr>
              <a:t>π</a:t>
            </a:r>
            <a:endParaRPr lang="el-GR" altLang="en-US" u="none">
              <a:solidFill>
                <a:schemeClr val="hlink"/>
              </a:solidFill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4586" name="Text Box 19"/>
          <p:cNvSpPr/>
          <p:nvPr/>
        </p:nvSpPr>
        <p:spPr>
          <a:xfrm>
            <a:off x="2482850" y="3573463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4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4587" name="Text Box 20"/>
          <p:cNvSpPr/>
          <p:nvPr/>
        </p:nvSpPr>
        <p:spPr>
          <a:xfrm>
            <a:off x="4067175" y="3571875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</a:rPr>
              <a:t>2</a:t>
            </a:r>
            <a:endParaRPr u="none">
              <a:latin typeface="Calibri" pitchFamily="34" charset="0"/>
            </a:endParaRPr>
          </a:p>
        </p:txBody>
      </p:sp>
      <p:sp>
        <p:nvSpPr>
          <p:cNvPr id="24588" name="Text Box 21"/>
          <p:cNvSpPr/>
          <p:nvPr/>
        </p:nvSpPr>
        <p:spPr>
          <a:xfrm>
            <a:off x="5795963" y="3573463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3 / </a:t>
            </a:r>
            <a:r>
              <a:rPr lang="el-GR" altLang="en-US" u="none">
                <a:latin typeface="Calibri" pitchFamily="34" charset="0"/>
                <a:ea typeface="Times New Roman" pitchFamily="18" charset="0"/>
              </a:rPr>
              <a:t>π</a:t>
            </a:r>
            <a:endParaRPr lang="el-GR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4589" name="Text Box 27"/>
          <p:cNvSpPr/>
          <p:nvPr/>
        </p:nvSpPr>
        <p:spPr>
          <a:xfrm>
            <a:off x="2484438" y="4797425"/>
            <a:ext cx="10096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solidFill>
                  <a:schemeClr val="hlink"/>
                </a:solidFill>
                <a:latin typeface="Calibri" pitchFamily="34" charset="0"/>
                <a:cs typeface="Times New Roman" pitchFamily="18" charset="0"/>
              </a:rPr>
              <a:t>130 </a:t>
            </a:r>
            <a:r>
              <a:rPr lang="ar-SA" altLang="en-US" u="none">
                <a:solidFill>
                  <a:schemeClr val="hlink"/>
                </a:solidFill>
                <a:latin typeface="Calibri" pitchFamily="34" charset="0"/>
                <a:cs typeface="Times New Roman" pitchFamily="18" charset="0"/>
              </a:rPr>
              <a:t>۫</a:t>
            </a:r>
            <a:endParaRPr lang="ar-SA" altLang="en-US" u="none">
              <a:solidFill>
                <a:schemeClr val="hlink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4590" name="Text Box 28"/>
          <p:cNvSpPr/>
          <p:nvPr/>
        </p:nvSpPr>
        <p:spPr>
          <a:xfrm>
            <a:off x="4068763" y="4797425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</a:rPr>
              <a:t>140 </a:t>
            </a:r>
            <a:r>
              <a:rPr lang="ar-SA" altLang="en-US" u="none">
                <a:latin typeface="Calibri" pitchFamily="34" charset="0"/>
              </a:rPr>
              <a:t>۫</a:t>
            </a:r>
            <a:endParaRPr lang="ar-SA" altLang="en-US" u="none">
              <a:latin typeface="Calibri" pitchFamily="34" charset="0"/>
            </a:endParaRPr>
          </a:p>
        </p:txBody>
      </p:sp>
      <p:sp>
        <p:nvSpPr>
          <p:cNvPr id="24591" name="Text Box 29"/>
          <p:cNvSpPr/>
          <p:nvPr/>
        </p:nvSpPr>
        <p:spPr>
          <a:xfrm>
            <a:off x="5868988" y="4797425"/>
            <a:ext cx="12255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120 </a:t>
            </a:r>
            <a:r>
              <a:rPr lang="ar-SA" altLang="en-US" u="none">
                <a:latin typeface="Calibri" pitchFamily="34" charset="0"/>
              </a:rPr>
              <a:t>۫</a:t>
            </a:r>
            <a:endParaRPr lang="ar-SA" altLang="en-US" u="none">
              <a:latin typeface="Calibri" pitchFamily="34" charset="0"/>
            </a:endParaRPr>
          </a:p>
        </p:txBody>
      </p:sp>
      <p:sp>
        <p:nvSpPr>
          <p:cNvPr id="24592" name="Rectangle 30"/>
          <p:cNvSpPr/>
          <p:nvPr/>
        </p:nvSpPr>
        <p:spPr>
          <a:xfrm>
            <a:off x="1039813" y="4835525"/>
            <a:ext cx="10128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</a:rPr>
              <a:t>260 </a:t>
            </a:r>
            <a:r>
              <a:rPr lang="ar-SA" altLang="en-US" u="none">
                <a:latin typeface="Calibri" pitchFamily="34" charset="0"/>
              </a:rPr>
              <a:t>۫</a:t>
            </a:r>
            <a:endParaRPr lang="ar-SA" altLang="en-US" u="none">
              <a:latin typeface="Calibri" pitchFamily="34" charset="0"/>
            </a:endParaRPr>
          </a:p>
        </p:txBody>
      </p:sp>
      <p:sp>
        <p:nvSpPr>
          <p:cNvPr id="24593" name="Rectangle 31"/>
          <p:cNvSpPr/>
          <p:nvPr/>
        </p:nvSpPr>
        <p:spPr>
          <a:xfrm>
            <a:off x="395288" y="4076700"/>
            <a:ext cx="8280400" cy="6175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eriod" startAt="3"/>
            </a:pPr>
            <a:r>
              <a:rPr u="none">
                <a:latin typeface="Calibri" pitchFamily="34" charset="0"/>
              </a:rPr>
              <a:t>Хорда делит окружность в отношении 13 : 5. Больший вписанный в окружность угол, опирающийся на эту хорду равен</a:t>
            </a:r>
            <a:endParaRPr u="none">
              <a:latin typeface="Calibri" pitchFamily="34" charset="0"/>
            </a:endParaRPr>
          </a:p>
        </p:txBody>
      </p:sp>
      <p:sp>
        <p:nvSpPr>
          <p:cNvPr id="24594" name="Text Box 52"/>
          <p:cNvSpPr txBox="1">
            <a:spLocks noChangeArrowheads="1"/>
          </p:cNvSpPr>
          <p:nvPr/>
        </p:nvSpPr>
        <p:spPr bwMode="auto">
          <a:xfrm>
            <a:off x="1285875" y="857250"/>
            <a:ext cx="6843713" cy="58420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2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Окружность,  круг,  линии,  углы</a:t>
            </a:r>
          </a:p>
        </p:txBody>
      </p:sp>
      <p:sp>
        <p:nvSpPr>
          <p:cNvPr id="24595" name="AutoShape 53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4596" name="AutoShape 54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4597" name="AutoShape 55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4598" name="Rectangle 57"/>
          <p:cNvSpPr/>
          <p:nvPr/>
        </p:nvSpPr>
        <p:spPr>
          <a:xfrm>
            <a:off x="395288" y="5229225"/>
            <a:ext cx="8353425" cy="609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eriod" startAt="4"/>
            </a:pPr>
            <a:r>
              <a:rPr u="none">
                <a:latin typeface="Calibri" pitchFamily="34" charset="0"/>
              </a:rPr>
              <a:t>Расстояние от центра окружности до хорды равно (5</a:t>
            </a:r>
            <a:r>
              <a:rPr u="none">
                <a:latin typeface="Calibri" pitchFamily="34" charset="0"/>
                <a:ea typeface="Times New Roman" pitchFamily="18" charset="0"/>
              </a:rPr>
              <a:t>√3)/2 и вдвое меньше радиуса.  Длина хорды равна</a:t>
            </a:r>
            <a:r>
              <a:rPr u="none">
                <a:latin typeface="Calibri" pitchFamily="34" charset="0"/>
              </a:rPr>
              <a:t> </a:t>
            </a:r>
            <a:endParaRPr u="none">
              <a:latin typeface="Calibri" pitchFamily="34" charset="0"/>
            </a:endParaRPr>
          </a:p>
        </p:txBody>
      </p:sp>
      <p:sp>
        <p:nvSpPr>
          <p:cNvPr id="24599" name="Text Box 58"/>
          <p:cNvSpPr/>
          <p:nvPr/>
        </p:nvSpPr>
        <p:spPr>
          <a:xfrm>
            <a:off x="2482850" y="5876925"/>
            <a:ext cx="8636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  <a:ea typeface="Times New Roman" pitchFamily="18" charset="0"/>
              </a:rPr>
              <a:t>20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4600" name="Text Box 59"/>
          <p:cNvSpPr/>
          <p:nvPr/>
        </p:nvSpPr>
        <p:spPr>
          <a:xfrm>
            <a:off x="4140200" y="5876925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solidFill>
                  <a:schemeClr val="hlink"/>
                </a:solidFill>
                <a:latin typeface="Calibri" pitchFamily="34" charset="0"/>
                <a:ea typeface="Times New Roman" pitchFamily="18" charset="0"/>
              </a:rPr>
              <a:t>15</a:t>
            </a:r>
            <a:endParaRPr u="none">
              <a:solidFill>
                <a:schemeClr val="hlink"/>
              </a:solidFill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4601" name="Text Box 60"/>
          <p:cNvSpPr/>
          <p:nvPr/>
        </p:nvSpPr>
        <p:spPr>
          <a:xfrm>
            <a:off x="5867400" y="5876925"/>
            <a:ext cx="1225550" cy="3444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25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4602" name="Rectangle 61"/>
          <p:cNvSpPr/>
          <p:nvPr/>
        </p:nvSpPr>
        <p:spPr>
          <a:xfrm>
            <a:off x="1012825" y="5838825"/>
            <a:ext cx="790575" cy="3381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</a:rPr>
              <a:t>10</a:t>
            </a:r>
            <a:endParaRPr u="none">
              <a:latin typeface="Calibri" pitchFamily="34" charset="0"/>
            </a:endParaRPr>
          </a:p>
        </p:txBody>
      </p:sp>
      <p:cxnSp>
        <p:nvCxnSpPr>
          <p:cNvPr id="24603" name="Line 62"/>
          <p:cNvCxnSpPr/>
          <p:nvPr/>
        </p:nvCxnSpPr>
        <p:spPr>
          <a:xfrm>
            <a:off x="7235825" y="5229225"/>
            <a:ext cx="217488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  <p:bldP spid="24580" grpId="0"/>
      <p:bldP spid="24581" grpId="0"/>
      <p:bldP spid="24582" grpId="0"/>
      <p:bldP spid="24583" grpId="0"/>
      <p:bldP spid="24584" grpId="0"/>
      <p:bldP spid="24585" grpId="0"/>
      <p:bldP spid="24586" grpId="0"/>
      <p:bldP spid="24587" grpId="0"/>
      <p:bldP spid="24588" grpId="0"/>
      <p:bldP spid="24589" grpId="0"/>
      <p:bldP spid="24590" grpId="0"/>
      <p:bldP spid="24591" grpId="0"/>
      <p:bldP spid="24592" grpId="0"/>
      <p:bldP spid="24593" grpId="0"/>
      <p:bldP spid="24594" grpId="0"/>
      <p:bldP spid="24595" grpId="0"/>
      <p:bldP spid="24596" grpId="0"/>
      <p:bldP spid="24597" grpId="0"/>
      <p:bldP spid="24598" grpId="0"/>
      <p:bldP spid="24599" grpId="0"/>
      <p:bldP spid="24600" grpId="0"/>
      <p:bldP spid="24601" grpId="0"/>
      <p:bldP spid="2460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25602" name="Rectangle 4"/>
          <p:cNvSpPr>
            <a:spLocks noChangeArrowheads="1"/>
          </p:cNvSpPr>
          <p:nvPr/>
        </p:nvSpPr>
        <p:spPr bwMode="auto">
          <a:xfrm>
            <a:off x="755650" y="0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Тренировочные задания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1071563" y="908050"/>
            <a:ext cx="7272337" cy="58420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2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Окружность,  круг,  линии,  углы</a:t>
            </a:r>
          </a:p>
        </p:txBody>
      </p:sp>
      <p:sp>
        <p:nvSpPr>
          <p:cNvPr id="25604" name="Rectangle 11"/>
          <p:cNvSpPr/>
          <p:nvPr/>
        </p:nvSpPr>
        <p:spPr>
          <a:xfrm>
            <a:off x="468313" y="2924175"/>
            <a:ext cx="8064500" cy="11382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eriod" startAt="6"/>
            </a:pPr>
            <a:r>
              <a:rPr u="none">
                <a:latin typeface="Calibri" pitchFamily="34" charset="0"/>
              </a:rPr>
              <a:t>В прямой угол вписана окружность радиуса </a:t>
            </a:r>
            <a:r>
              <a:rPr lang="en-US" altLang="en-US" u="none">
                <a:latin typeface="Calibri" pitchFamily="34" charset="0"/>
              </a:rPr>
              <a:t>R</a:t>
            </a:r>
            <a:r>
              <a:rPr lang="en-US" altLang="en-US" u="none">
                <a:latin typeface="Calibri" pitchFamily="34" charset="0"/>
              </a:rPr>
              <a:t>, касающаяся сторон угла в точках А и В. Через некоторую точку на меньшей дуге АВ окружности проведена касательная, отсекающая от данного угла треугольник. Периметр этого треугольника равен</a:t>
            </a:r>
            <a:endParaRPr lang="en-US" altLang="en-US" u="none">
              <a:latin typeface="Calibri" pitchFamily="34" charset="0"/>
            </a:endParaRPr>
          </a:p>
        </p:txBody>
      </p:sp>
      <p:sp>
        <p:nvSpPr>
          <p:cNvPr id="25605" name="Text Box 12"/>
          <p:cNvSpPr/>
          <p:nvPr/>
        </p:nvSpPr>
        <p:spPr>
          <a:xfrm>
            <a:off x="2627313" y="4292600"/>
            <a:ext cx="10001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lang="en-US" altLang="en-US" u="none">
                <a:latin typeface="Calibri" pitchFamily="34" charset="0"/>
              </a:rPr>
              <a:t>4R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5606" name="Text Box 13"/>
          <p:cNvSpPr/>
          <p:nvPr/>
        </p:nvSpPr>
        <p:spPr>
          <a:xfrm>
            <a:off x="4284663" y="4292600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  <a:ea typeface="Times New Roman" pitchFamily="18" charset="0"/>
              </a:rPr>
              <a:t>√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2R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5607" name="Text Box 14"/>
          <p:cNvSpPr/>
          <p:nvPr/>
        </p:nvSpPr>
        <p:spPr>
          <a:xfrm>
            <a:off x="6011863" y="4292600"/>
            <a:ext cx="1225550" cy="3444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lang="en-US" altLang="en-US" u="none">
                <a:latin typeface="Calibri" pitchFamily="34" charset="0"/>
              </a:rPr>
              <a:t>3R</a:t>
            </a:r>
            <a:endParaRPr lang="en-US" altLang="en-US" u="none">
              <a:latin typeface="Calibri" pitchFamily="34" charset="0"/>
            </a:endParaRPr>
          </a:p>
        </p:txBody>
      </p:sp>
      <p:sp>
        <p:nvSpPr>
          <p:cNvPr id="25608" name="Rectangle 15"/>
          <p:cNvSpPr/>
          <p:nvPr/>
        </p:nvSpPr>
        <p:spPr>
          <a:xfrm>
            <a:off x="1162050" y="4254500"/>
            <a:ext cx="82391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lang="en-US" altLang="en-US" u="none">
                <a:solidFill>
                  <a:schemeClr val="hlink"/>
                </a:solidFill>
                <a:latin typeface="Calibri" pitchFamily="34" charset="0"/>
                <a:ea typeface="Times New Roman" pitchFamily="18" charset="0"/>
              </a:rPr>
              <a:t>2R</a:t>
            </a:r>
            <a:endParaRPr lang="en-US" altLang="en-US" u="none">
              <a:solidFill>
                <a:schemeClr val="hlink"/>
              </a:solidFill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5609" name="AutoShape 16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5610" name="AutoShape 17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5611" name="AutoShape 18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cxnSp>
        <p:nvCxnSpPr>
          <p:cNvPr id="25612" name="Line 19"/>
          <p:cNvCxnSpPr/>
          <p:nvPr/>
        </p:nvCxnSpPr>
        <p:spPr>
          <a:xfrm flipV="1">
            <a:off x="4786313" y="4292600"/>
            <a:ext cx="142875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sp>
        <p:nvSpPr>
          <p:cNvPr id="25613" name="Text Box 20"/>
          <p:cNvSpPr/>
          <p:nvPr/>
        </p:nvSpPr>
        <p:spPr>
          <a:xfrm>
            <a:off x="468313" y="1700213"/>
            <a:ext cx="8135937" cy="581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eriod" startAt="5"/>
            </a:pPr>
            <a:r>
              <a:rPr u="none">
                <a:latin typeface="Calibri" pitchFamily="34" charset="0"/>
              </a:rPr>
              <a:t>Расстояние от центра окружности радиуса 10 до хорды, равной 12, равно</a:t>
            </a:r>
            <a:endParaRPr u="none">
              <a:latin typeface="Calibri" pitchFamily="34" charset="0"/>
            </a:endParaRPr>
          </a:p>
        </p:txBody>
      </p:sp>
      <p:sp>
        <p:nvSpPr>
          <p:cNvPr id="25614" name="Text Box 21"/>
          <p:cNvSpPr/>
          <p:nvPr/>
        </p:nvSpPr>
        <p:spPr>
          <a:xfrm>
            <a:off x="1258888" y="2276475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</a:rPr>
              <a:t>16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5615" name="Text Box 22"/>
          <p:cNvSpPr/>
          <p:nvPr/>
        </p:nvSpPr>
        <p:spPr>
          <a:xfrm>
            <a:off x="4211638" y="2276475"/>
            <a:ext cx="14398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</a:rPr>
              <a:t>4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5616" name="Text Box 23"/>
          <p:cNvSpPr/>
          <p:nvPr/>
        </p:nvSpPr>
        <p:spPr>
          <a:xfrm>
            <a:off x="2698750" y="2276475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solidFill>
                  <a:schemeClr val="hlink"/>
                </a:solidFill>
                <a:latin typeface="Calibri" pitchFamily="34" charset="0"/>
                <a:ea typeface="Times New Roman" pitchFamily="18" charset="0"/>
              </a:rPr>
              <a:t>8</a:t>
            </a:r>
            <a:endParaRPr lang="en-US" altLang="en-US" u="none">
              <a:solidFill>
                <a:schemeClr val="hlink"/>
              </a:solidFill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5617" name="Text Box 24"/>
          <p:cNvSpPr/>
          <p:nvPr/>
        </p:nvSpPr>
        <p:spPr>
          <a:xfrm>
            <a:off x="6011863" y="2278063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2</a:t>
            </a:r>
            <a:r>
              <a:rPr u="none">
                <a:latin typeface="Calibri" pitchFamily="34" charset="0"/>
                <a:ea typeface="Times New Roman" pitchFamily="18" charset="0"/>
              </a:rPr>
              <a:t>√2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cxnSp>
        <p:nvCxnSpPr>
          <p:cNvPr id="25618" name="Line 25"/>
          <p:cNvCxnSpPr/>
          <p:nvPr/>
        </p:nvCxnSpPr>
        <p:spPr>
          <a:xfrm>
            <a:off x="6715125" y="2286000"/>
            <a:ext cx="144463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/>
      <p:bldP spid="25606" grpId="0"/>
      <p:bldP spid="25607" grpId="0"/>
      <p:bldP spid="25608" grpId="0"/>
      <p:bldP spid="25609" grpId="0"/>
      <p:bldP spid="25610" grpId="0"/>
      <p:bldP spid="25611" grpId="0"/>
      <p:bldP spid="25613" grpId="0"/>
      <p:bldP spid="25614" grpId="0"/>
      <p:bldP spid="25615" grpId="0"/>
      <p:bldP spid="25616" grpId="0"/>
      <p:bldP spid="2561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26626" name="Rectangle 9"/>
          <p:cNvSpPr>
            <a:spLocks noChangeArrowheads="1"/>
          </p:cNvSpPr>
          <p:nvPr/>
        </p:nvSpPr>
        <p:spPr bwMode="auto">
          <a:xfrm>
            <a:off x="755650" y="71438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Тренировочные задания</a:t>
            </a:r>
          </a:p>
        </p:txBody>
      </p:sp>
      <p:sp>
        <p:nvSpPr>
          <p:cNvPr id="26627" name="Rectangle 15"/>
          <p:cNvSpPr/>
          <p:nvPr/>
        </p:nvSpPr>
        <p:spPr>
          <a:xfrm>
            <a:off x="395288" y="1700213"/>
            <a:ext cx="7921625" cy="609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eriod"/>
            </a:pPr>
            <a:r>
              <a:rPr u="none">
                <a:latin typeface="Calibri" pitchFamily="34" charset="0"/>
              </a:rPr>
              <a:t>Радиус окружности, описанной около треугольника со сторонами 13, 14 и 15, равен</a:t>
            </a:r>
            <a:endParaRPr u="none">
              <a:latin typeface="Calibri" pitchFamily="34" charset="0"/>
            </a:endParaRPr>
          </a:p>
        </p:txBody>
      </p:sp>
      <p:sp>
        <p:nvSpPr>
          <p:cNvPr id="26628" name="Text Box 16"/>
          <p:cNvSpPr/>
          <p:nvPr/>
        </p:nvSpPr>
        <p:spPr>
          <a:xfrm>
            <a:off x="1187450" y="2349500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</a:rPr>
              <a:t>70 / 8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6629" name="Text Box 17"/>
          <p:cNvSpPr/>
          <p:nvPr/>
        </p:nvSpPr>
        <p:spPr>
          <a:xfrm>
            <a:off x="2627313" y="2349500"/>
            <a:ext cx="14398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130 / 8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6630" name="Text Box 18"/>
          <p:cNvSpPr/>
          <p:nvPr/>
        </p:nvSpPr>
        <p:spPr>
          <a:xfrm>
            <a:off x="4140200" y="2349500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solidFill>
                  <a:schemeClr val="hlink"/>
                </a:solidFill>
                <a:latin typeface="Calibri" pitchFamily="34" charset="0"/>
                <a:ea typeface="Times New Roman" pitchFamily="18" charset="0"/>
              </a:rPr>
              <a:t>65 / 8</a:t>
            </a:r>
            <a:endParaRPr u="none">
              <a:solidFill>
                <a:schemeClr val="hlink"/>
              </a:solidFill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6631" name="Text Box 19"/>
          <p:cNvSpPr/>
          <p:nvPr/>
        </p:nvSpPr>
        <p:spPr>
          <a:xfrm>
            <a:off x="5940425" y="2349500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65 / 4</a:t>
            </a:r>
            <a:endParaRPr u="none">
              <a:latin typeface="Calibri" pitchFamily="34" charset="0"/>
            </a:endParaRPr>
          </a:p>
        </p:txBody>
      </p:sp>
      <p:sp>
        <p:nvSpPr>
          <p:cNvPr id="26632" name="Text Box 25"/>
          <p:cNvSpPr/>
          <p:nvPr/>
        </p:nvSpPr>
        <p:spPr>
          <a:xfrm>
            <a:off x="2627313" y="3644900"/>
            <a:ext cx="101441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6,5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6633" name="Text Box 26"/>
          <p:cNvSpPr/>
          <p:nvPr/>
        </p:nvSpPr>
        <p:spPr>
          <a:xfrm>
            <a:off x="4213225" y="3644900"/>
            <a:ext cx="143827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</a:rPr>
              <a:t>57,5</a:t>
            </a:r>
            <a:endParaRPr u="none">
              <a:latin typeface="Calibri" pitchFamily="34" charset="0"/>
            </a:endParaRPr>
          </a:p>
        </p:txBody>
      </p:sp>
      <p:sp>
        <p:nvSpPr>
          <p:cNvPr id="26634" name="Text Box 27"/>
          <p:cNvSpPr/>
          <p:nvPr/>
        </p:nvSpPr>
        <p:spPr>
          <a:xfrm>
            <a:off x="5940425" y="3644900"/>
            <a:ext cx="14398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5</a:t>
            </a:r>
            <a:r>
              <a:rPr u="none">
                <a:latin typeface="Calibri" pitchFamily="34" charset="0"/>
                <a:ea typeface="Times New Roman" pitchFamily="18" charset="0"/>
              </a:rPr>
              <a:t>√2-√3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6635" name="Rectangle 28"/>
          <p:cNvSpPr/>
          <p:nvPr/>
        </p:nvSpPr>
        <p:spPr>
          <a:xfrm>
            <a:off x="1187450" y="3644900"/>
            <a:ext cx="13303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eaLnBrk="1" hangingPunct="1">
              <a:lnSpc>
                <a:spcPct val="80000"/>
              </a:lnSpc>
              <a:buAutoNum type="arabicParenR"/>
            </a:pPr>
            <a:r>
              <a:rPr u="none">
                <a:solidFill>
                  <a:schemeClr val="hlink"/>
                </a:solidFill>
                <a:latin typeface="Calibri" pitchFamily="34" charset="0"/>
                <a:ea typeface="Times New Roman" pitchFamily="18" charset="0"/>
              </a:rPr>
              <a:t>5√2+√3</a:t>
            </a:r>
            <a:endParaRPr u="none">
              <a:solidFill>
                <a:schemeClr val="hlink"/>
              </a:solidFill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6636" name="Rectangle 29"/>
          <p:cNvSpPr/>
          <p:nvPr/>
        </p:nvSpPr>
        <p:spPr>
          <a:xfrm>
            <a:off x="395288" y="2924175"/>
            <a:ext cx="8064500" cy="6159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eriod" startAt="2"/>
            </a:pPr>
            <a:r>
              <a:rPr u="none">
                <a:latin typeface="Calibri" pitchFamily="34" charset="0"/>
              </a:rPr>
              <a:t>В треугольнике, имеющем углы 60</a:t>
            </a:r>
            <a:r>
              <a:rPr b="1" u="none" baseline="30000">
                <a:latin typeface="Calibri" pitchFamily="34" charset="0"/>
              </a:rPr>
              <a:t>0</a:t>
            </a:r>
            <a:r>
              <a:rPr u="none">
                <a:latin typeface="Calibri" pitchFamily="34" charset="0"/>
              </a:rPr>
              <a:t> и 40</a:t>
            </a:r>
            <a:r>
              <a:rPr b="1" u="none" baseline="30000">
                <a:latin typeface="Calibri" pitchFamily="34" charset="0"/>
              </a:rPr>
              <a:t>0</a:t>
            </a:r>
            <a:r>
              <a:rPr u="none">
                <a:latin typeface="Calibri" pitchFamily="34" charset="0"/>
              </a:rPr>
              <a:t>, радиус описанной окружности составляет 5.  Большая сторона треугольника равна</a:t>
            </a:r>
            <a:endParaRPr lang="ar-SA" altLang="en-US" u="none">
              <a:latin typeface="Calibri" pitchFamily="34" charset="0"/>
            </a:endParaRPr>
          </a:p>
        </p:txBody>
      </p:sp>
      <p:sp>
        <p:nvSpPr>
          <p:cNvPr id="26637" name="Rectangle 30"/>
          <p:cNvSpPr/>
          <p:nvPr/>
        </p:nvSpPr>
        <p:spPr>
          <a:xfrm>
            <a:off x="395288" y="4149725"/>
            <a:ext cx="8353425" cy="609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eriod" startAt="3"/>
            </a:pPr>
            <a:r>
              <a:rPr u="none">
                <a:latin typeface="Calibri" pitchFamily="34" charset="0"/>
              </a:rPr>
              <a:t>В окружность вписан квадрат со стороной 2. Сторона вписанного в эту окружность правильного треугольника равна</a:t>
            </a:r>
            <a:endParaRPr u="none">
              <a:latin typeface="Calibri" pitchFamily="34" charset="0"/>
            </a:endParaRPr>
          </a:p>
        </p:txBody>
      </p:sp>
      <p:sp>
        <p:nvSpPr>
          <p:cNvPr id="26638" name="Text Box 31"/>
          <p:cNvSpPr/>
          <p:nvPr/>
        </p:nvSpPr>
        <p:spPr>
          <a:xfrm>
            <a:off x="2555875" y="4867275"/>
            <a:ext cx="8636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4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6639" name="Text Box 32"/>
          <p:cNvSpPr/>
          <p:nvPr/>
        </p:nvSpPr>
        <p:spPr>
          <a:xfrm>
            <a:off x="1187450" y="4867275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</a:rPr>
              <a:t>0,5</a:t>
            </a:r>
            <a:r>
              <a:rPr u="none">
                <a:latin typeface="Calibri" pitchFamily="34" charset="0"/>
                <a:ea typeface="Times New Roman" pitchFamily="18" charset="0"/>
              </a:rPr>
              <a:t>√6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6640" name="Text Box 33"/>
          <p:cNvSpPr/>
          <p:nvPr/>
        </p:nvSpPr>
        <p:spPr>
          <a:xfrm>
            <a:off x="5940425" y="4868863"/>
            <a:ext cx="12255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3</a:t>
            </a:r>
            <a:endParaRPr u="none">
              <a:latin typeface="Calibri" pitchFamily="34" charset="0"/>
            </a:endParaRPr>
          </a:p>
        </p:txBody>
      </p:sp>
      <p:sp>
        <p:nvSpPr>
          <p:cNvPr id="26641" name="Rectangle 34"/>
          <p:cNvSpPr/>
          <p:nvPr/>
        </p:nvSpPr>
        <p:spPr>
          <a:xfrm>
            <a:off x="4213225" y="4829175"/>
            <a:ext cx="7937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solidFill>
                  <a:schemeClr val="hlink"/>
                </a:solidFill>
                <a:latin typeface="Calibri" pitchFamily="34" charset="0"/>
                <a:ea typeface="Times New Roman" pitchFamily="18" charset="0"/>
              </a:rPr>
              <a:t>√6</a:t>
            </a:r>
            <a:endParaRPr u="none">
              <a:solidFill>
                <a:schemeClr val="hlink"/>
              </a:solidFill>
              <a:latin typeface="Calibri" pitchFamily="34" charset="0"/>
              <a:ea typeface="Times New Roman" pitchFamily="18" charset="0"/>
            </a:endParaRPr>
          </a:p>
        </p:txBody>
      </p:sp>
      <p:cxnSp>
        <p:nvCxnSpPr>
          <p:cNvPr id="26642" name="Line 45"/>
          <p:cNvCxnSpPr/>
          <p:nvPr/>
        </p:nvCxnSpPr>
        <p:spPr>
          <a:xfrm>
            <a:off x="1857375" y="3643313"/>
            <a:ext cx="571500" cy="0"/>
          </a:xfrm>
          <a:prstGeom prst="line">
            <a:avLst/>
          </a:prstGeom>
          <a:noFill/>
          <a:ln>
            <a:solidFill>
              <a:schemeClr val="hlink"/>
            </a:solidFill>
            <a:miter lim="800000"/>
          </a:ln>
        </p:spPr>
      </p:cxnSp>
      <p:cxnSp>
        <p:nvCxnSpPr>
          <p:cNvPr id="26643" name="Line 46"/>
          <p:cNvCxnSpPr/>
          <p:nvPr/>
        </p:nvCxnSpPr>
        <p:spPr>
          <a:xfrm>
            <a:off x="6715125" y="3641725"/>
            <a:ext cx="500063" cy="1588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sp>
        <p:nvSpPr>
          <p:cNvPr id="26644" name="Text Box 47"/>
          <p:cNvSpPr txBox="1">
            <a:spLocks noChangeArrowheads="1"/>
          </p:cNvSpPr>
          <p:nvPr/>
        </p:nvSpPr>
        <p:spPr bwMode="auto">
          <a:xfrm>
            <a:off x="1214438" y="908050"/>
            <a:ext cx="7272337" cy="58420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2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Комбинированные</a:t>
            </a:r>
          </a:p>
        </p:txBody>
      </p:sp>
      <p:sp>
        <p:nvSpPr>
          <p:cNvPr id="26645" name="AutoShape 48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6646" name="AutoShape 49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6647" name="AutoShape 50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cxnSp>
        <p:nvCxnSpPr>
          <p:cNvPr id="26648" name="Line 53"/>
          <p:cNvCxnSpPr/>
          <p:nvPr/>
        </p:nvCxnSpPr>
        <p:spPr>
          <a:xfrm>
            <a:off x="2071688" y="4857750"/>
            <a:ext cx="217487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26649" name="Line 54"/>
          <p:cNvCxnSpPr/>
          <p:nvPr/>
        </p:nvCxnSpPr>
        <p:spPr>
          <a:xfrm>
            <a:off x="4783138" y="4857750"/>
            <a:ext cx="217487" cy="0"/>
          </a:xfrm>
          <a:prstGeom prst="line">
            <a:avLst/>
          </a:prstGeom>
          <a:noFill/>
          <a:ln>
            <a:solidFill>
              <a:schemeClr val="hlink"/>
            </a:solidFill>
            <a:miter lim="800000"/>
          </a:ln>
        </p:spPr>
      </p:cxnSp>
      <p:sp>
        <p:nvSpPr>
          <p:cNvPr id="26650" name="Rectangle 55"/>
          <p:cNvSpPr/>
          <p:nvPr/>
        </p:nvSpPr>
        <p:spPr>
          <a:xfrm>
            <a:off x="323850" y="5300663"/>
            <a:ext cx="8496300" cy="581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eriod" startAt="4"/>
            </a:pPr>
            <a:r>
              <a:rPr u="none">
                <a:latin typeface="Calibri" pitchFamily="34" charset="0"/>
              </a:rPr>
              <a:t>В равнобочную трапецию, верхнее основание которой равно 1, вписана окружность с радиусом 1. Площадь трапеции равна</a:t>
            </a:r>
            <a:endParaRPr u="none">
              <a:latin typeface="Calibri" pitchFamily="34" charset="0"/>
            </a:endParaRPr>
          </a:p>
        </p:txBody>
      </p:sp>
      <p:sp>
        <p:nvSpPr>
          <p:cNvPr id="26651" name="Text Box 56"/>
          <p:cNvSpPr/>
          <p:nvPr/>
        </p:nvSpPr>
        <p:spPr>
          <a:xfrm>
            <a:off x="2555875" y="6021388"/>
            <a:ext cx="10001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3,5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6652" name="Text Box 57"/>
          <p:cNvSpPr/>
          <p:nvPr/>
        </p:nvSpPr>
        <p:spPr>
          <a:xfrm>
            <a:off x="4213225" y="6021388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</a:rPr>
              <a:t>2,5</a:t>
            </a:r>
            <a:endParaRPr u="none">
              <a:latin typeface="Calibri" pitchFamily="34" charset="0"/>
            </a:endParaRPr>
          </a:p>
        </p:txBody>
      </p:sp>
      <p:sp>
        <p:nvSpPr>
          <p:cNvPr id="26653" name="Text Box 58"/>
          <p:cNvSpPr/>
          <p:nvPr/>
        </p:nvSpPr>
        <p:spPr>
          <a:xfrm>
            <a:off x="5940425" y="6021388"/>
            <a:ext cx="12255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7,5</a:t>
            </a:r>
            <a:endParaRPr u="none">
              <a:latin typeface="Calibri" pitchFamily="34" charset="0"/>
            </a:endParaRPr>
          </a:p>
        </p:txBody>
      </p:sp>
      <p:sp>
        <p:nvSpPr>
          <p:cNvPr id="26654" name="Rectangle 59"/>
          <p:cNvSpPr/>
          <p:nvPr/>
        </p:nvSpPr>
        <p:spPr>
          <a:xfrm>
            <a:off x="1184275" y="5983288"/>
            <a:ext cx="660400" cy="3381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eaLnBrk="1" hangingPunct="1">
              <a:lnSpc>
                <a:spcPct val="80000"/>
              </a:lnSpc>
              <a:buAutoNum type="arabicParenR"/>
            </a:pPr>
            <a:r>
              <a:rPr u="none">
                <a:solidFill>
                  <a:schemeClr val="hlink"/>
                </a:solidFill>
                <a:latin typeface="Calibri" pitchFamily="34" charset="0"/>
                <a:ea typeface="Times New Roman" pitchFamily="18" charset="0"/>
              </a:rPr>
              <a:t>5</a:t>
            </a:r>
            <a:endParaRPr u="none">
              <a:solidFill>
                <a:schemeClr val="hlink"/>
              </a:solidFill>
              <a:latin typeface="Calibri" pitchFamily="34" charset="0"/>
              <a:ea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6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28" grpId="0"/>
      <p:bldP spid="26629" grpId="0"/>
      <p:bldP spid="26630" grpId="0"/>
      <p:bldP spid="26631" grpId="0"/>
      <p:bldP spid="26632" grpId="0"/>
      <p:bldP spid="26633" grpId="0"/>
      <p:bldP spid="26634" grpId="0"/>
      <p:bldP spid="26635" grpId="0"/>
      <p:bldP spid="26636" grpId="0"/>
      <p:bldP spid="26637" grpId="0"/>
      <p:bldP spid="26638" grpId="0"/>
      <p:bldP spid="26639" grpId="0"/>
      <p:bldP spid="26640" grpId="0"/>
      <p:bldP spid="26641" grpId="0"/>
      <p:bldP spid="26644" grpId="0"/>
      <p:bldP spid="26645" grpId="0"/>
      <p:bldP spid="26646" grpId="0"/>
      <p:bldP spid="26647" grpId="0"/>
      <p:bldP spid="26650" grpId="0"/>
      <p:bldP spid="26651" grpId="0"/>
      <p:bldP spid="26652" grpId="0"/>
      <p:bldP spid="26653" grpId="0"/>
      <p:bldP spid="2665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27650" name="Rectangle 4"/>
          <p:cNvSpPr>
            <a:spLocks noChangeArrowheads="1"/>
          </p:cNvSpPr>
          <p:nvPr/>
        </p:nvSpPr>
        <p:spPr bwMode="auto">
          <a:xfrm>
            <a:off x="755650" y="0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Тренировочные задания</a:t>
            </a:r>
          </a:p>
        </p:txBody>
      </p:sp>
      <p:sp>
        <p:nvSpPr>
          <p:cNvPr id="27651" name="Rectangle 10"/>
          <p:cNvSpPr/>
          <p:nvPr/>
        </p:nvSpPr>
        <p:spPr>
          <a:xfrm>
            <a:off x="395288" y="4241800"/>
            <a:ext cx="8748712" cy="8302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eriod" startAt="7"/>
            </a:pPr>
            <a:r>
              <a:rPr u="none">
                <a:latin typeface="Calibri" pitchFamily="34" charset="0"/>
              </a:rPr>
              <a:t>В прямоугольный треугольник, синус угла которого равен 0,6, вписан</a:t>
            </a:r>
            <a:r>
              <a:rPr lang="en-US" altLang="en-US" u="none">
                <a:latin typeface="Calibri" pitchFamily="34" charset="0"/>
              </a:rPr>
              <a:t>            </a:t>
            </a:r>
            <a:r>
              <a:rPr lang="en-US" altLang="en-US" u="none">
                <a:latin typeface="Calibri" pitchFamily="34" charset="0"/>
              </a:rPr>
              <a:t> в круг с площадью 25</a:t>
            </a:r>
            <a:r>
              <a:rPr lang="el-GR" altLang="en-US" u="none">
                <a:latin typeface="Calibri" pitchFamily="34" charset="0"/>
                <a:ea typeface="Times New Roman" pitchFamily="18" charset="0"/>
              </a:rPr>
              <a:t>π</a:t>
            </a:r>
            <a:r>
              <a:rPr lang="el-GR" altLang="en-US" u="none">
                <a:latin typeface="Calibri" pitchFamily="34" charset="0"/>
                <a:ea typeface="Times New Roman" pitchFamily="18" charset="0"/>
              </a:rPr>
              <a:t>. Высота треугольника, проведенная к гипотенузе, равна</a:t>
            </a:r>
            <a:endParaRPr lang="el-GR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7652" name="Rectangle 11"/>
          <p:cNvSpPr/>
          <p:nvPr/>
        </p:nvSpPr>
        <p:spPr>
          <a:xfrm>
            <a:off x="395288" y="2924175"/>
            <a:ext cx="8208962" cy="14462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eriod" startAt="6"/>
            </a:pPr>
            <a:r>
              <a:rPr u="none">
                <a:latin typeface="Calibri" pitchFamily="34" charset="0"/>
              </a:rPr>
              <a:t>Площадь части круга радиуса </a:t>
            </a:r>
            <a:r>
              <a:rPr lang="en-US" altLang="en-US" u="none">
                <a:latin typeface="Calibri" pitchFamily="34" charset="0"/>
              </a:rPr>
              <a:t>R</a:t>
            </a:r>
            <a:r>
              <a:rPr lang="en-US" altLang="en-US" u="none">
                <a:latin typeface="Calibri" pitchFamily="34" charset="0"/>
              </a:rPr>
              <a:t>, расположенной вне вписанного в него квадрата равна</a:t>
            </a:r>
            <a:endParaRPr lang="en-US" altLang="en-US" u="none">
              <a:latin typeface="Calibri" pitchFamily="34" charset="0"/>
            </a:endParaRPr>
          </a:p>
          <a:p>
            <a:pPr marL="342900" lvl="0" indent="-342900" algn="just" eaLnBrk="1" hangingPunct="1">
              <a:lnSpc>
                <a:spcPct val="85000"/>
              </a:lnSpc>
              <a:buAutoNum type="arabicPeriod" startAt="6"/>
            </a:pPr>
            <a:endParaRPr u="none"/>
          </a:p>
          <a:p>
            <a:pPr marL="342900" lvl="0" indent="-342900" algn="just" eaLnBrk="1" hangingPunct="1">
              <a:lnSpc>
                <a:spcPct val="85000"/>
              </a:lnSpc>
              <a:buAutoNum type="arabicPeriod" startAt="6"/>
            </a:pPr>
            <a:endParaRPr u="none">
              <a:latin typeface="Calibri" pitchFamily="34" charset="0"/>
            </a:endParaRPr>
          </a:p>
        </p:txBody>
      </p:sp>
      <p:sp>
        <p:nvSpPr>
          <p:cNvPr id="27653" name="Text Box 12"/>
          <p:cNvSpPr/>
          <p:nvPr/>
        </p:nvSpPr>
        <p:spPr>
          <a:xfrm>
            <a:off x="1114425" y="3571875"/>
            <a:ext cx="14398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solidFill>
                  <a:schemeClr val="hlink"/>
                </a:solidFill>
                <a:latin typeface="Calibri" pitchFamily="34" charset="0"/>
                <a:ea typeface="Times New Roman" pitchFamily="18" charset="0"/>
              </a:rPr>
              <a:t>(</a:t>
            </a:r>
            <a:r>
              <a:rPr lang="el-GR" altLang="en-US" u="none">
                <a:solidFill>
                  <a:schemeClr val="hlink"/>
                </a:solidFill>
                <a:latin typeface="Calibri" pitchFamily="34" charset="0"/>
                <a:ea typeface="Times New Roman" pitchFamily="18" charset="0"/>
              </a:rPr>
              <a:t>π</a:t>
            </a:r>
            <a:r>
              <a:rPr lang="el-GR" altLang="en-US" u="none">
                <a:solidFill>
                  <a:schemeClr val="hlink"/>
                </a:solidFill>
                <a:latin typeface="Calibri" pitchFamily="34" charset="0"/>
                <a:ea typeface="Times New Roman" pitchFamily="18" charset="0"/>
              </a:rPr>
              <a:t>-2)</a:t>
            </a:r>
            <a:r>
              <a:rPr lang="en-US" altLang="en-US" u="none">
                <a:solidFill>
                  <a:schemeClr val="hlink"/>
                </a:solidFill>
                <a:latin typeface="Calibri" pitchFamily="34" charset="0"/>
                <a:ea typeface="Times New Roman" pitchFamily="18" charset="0"/>
              </a:rPr>
              <a:t>R²</a:t>
            </a:r>
            <a:endParaRPr lang="en-US" altLang="en-US" u="none">
              <a:solidFill>
                <a:schemeClr val="hlink"/>
              </a:solidFill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7654" name="Text Box 13"/>
          <p:cNvSpPr/>
          <p:nvPr/>
        </p:nvSpPr>
        <p:spPr>
          <a:xfrm>
            <a:off x="2554288" y="3571875"/>
            <a:ext cx="129698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(</a:t>
            </a:r>
            <a:r>
              <a:rPr lang="el-GR" altLang="en-US" u="none">
                <a:latin typeface="Calibri" pitchFamily="34" charset="0"/>
              </a:rPr>
              <a:t>π</a:t>
            </a:r>
            <a:r>
              <a:rPr lang="el-GR" altLang="en-US" u="none">
                <a:latin typeface="Calibri" pitchFamily="34" charset="0"/>
              </a:rPr>
              <a:t>-</a:t>
            </a:r>
            <a:r>
              <a:rPr lang="en-US" altLang="en-US" u="none">
                <a:latin typeface="Calibri" pitchFamily="34" charset="0"/>
              </a:rPr>
              <a:t>4</a:t>
            </a:r>
            <a:r>
              <a:rPr lang="en-US" altLang="en-US" u="none">
                <a:latin typeface="Calibri" pitchFamily="34" charset="0"/>
              </a:rPr>
              <a:t>)</a:t>
            </a:r>
            <a:r>
              <a:rPr lang="en-US" altLang="en-US" u="none">
                <a:latin typeface="Calibri" pitchFamily="34" charset="0"/>
              </a:rPr>
              <a:t>R²</a:t>
            </a:r>
            <a:endParaRPr lang="en-US" altLang="en-US" u="none">
              <a:latin typeface="Calibri" pitchFamily="34" charset="0"/>
            </a:endParaRPr>
          </a:p>
        </p:txBody>
      </p:sp>
      <p:sp>
        <p:nvSpPr>
          <p:cNvPr id="27655" name="Text Box 14"/>
          <p:cNvSpPr/>
          <p:nvPr/>
        </p:nvSpPr>
        <p:spPr>
          <a:xfrm>
            <a:off x="4067175" y="3571875"/>
            <a:ext cx="13684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</a:rPr>
              <a:t>(</a:t>
            </a:r>
            <a:r>
              <a:rPr lang="el-GR" altLang="en-US" u="none">
                <a:latin typeface="Calibri" pitchFamily="34" charset="0"/>
              </a:rPr>
              <a:t>π</a:t>
            </a:r>
            <a:r>
              <a:rPr lang="el-GR" altLang="en-US" u="none">
                <a:latin typeface="Calibri" pitchFamily="34" charset="0"/>
              </a:rPr>
              <a:t>-</a:t>
            </a:r>
            <a:r>
              <a:rPr lang="en-US" altLang="en-US" u="none">
                <a:latin typeface="Calibri" pitchFamily="34" charset="0"/>
              </a:rPr>
              <a:t>3</a:t>
            </a:r>
            <a:r>
              <a:rPr lang="en-US" altLang="en-US" u="none">
                <a:latin typeface="Calibri" pitchFamily="34" charset="0"/>
              </a:rPr>
              <a:t>)</a:t>
            </a:r>
            <a:r>
              <a:rPr lang="en-US" altLang="en-US" u="none">
                <a:latin typeface="Calibri" pitchFamily="34" charset="0"/>
              </a:rPr>
              <a:t>R²</a:t>
            </a:r>
            <a:endParaRPr lang="en-US" altLang="en-US" u="none">
              <a:latin typeface="Calibri" pitchFamily="34" charset="0"/>
            </a:endParaRPr>
          </a:p>
        </p:txBody>
      </p:sp>
      <p:sp>
        <p:nvSpPr>
          <p:cNvPr id="27656" name="Text Box 15"/>
          <p:cNvSpPr/>
          <p:nvPr/>
        </p:nvSpPr>
        <p:spPr>
          <a:xfrm>
            <a:off x="5867400" y="3571875"/>
            <a:ext cx="15113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(</a:t>
            </a:r>
            <a:r>
              <a:rPr lang="el-GR" altLang="en-US" u="none">
                <a:latin typeface="Calibri" pitchFamily="34" charset="0"/>
              </a:rPr>
              <a:t>π</a:t>
            </a:r>
            <a:r>
              <a:rPr lang="el-GR" altLang="en-US" u="none">
                <a:latin typeface="Calibri" pitchFamily="34" charset="0"/>
              </a:rPr>
              <a:t>-</a:t>
            </a:r>
            <a:r>
              <a:rPr lang="en-US" altLang="en-US" u="none">
                <a:latin typeface="Calibri" pitchFamily="34" charset="0"/>
              </a:rPr>
              <a:t>1</a:t>
            </a:r>
            <a:r>
              <a:rPr lang="en-US" altLang="en-US" u="none">
                <a:latin typeface="Calibri" pitchFamily="34" charset="0"/>
              </a:rPr>
              <a:t>)</a:t>
            </a:r>
            <a:r>
              <a:rPr lang="en-US" altLang="en-US" u="none">
                <a:latin typeface="Calibri" pitchFamily="34" charset="0"/>
              </a:rPr>
              <a:t>R²</a:t>
            </a:r>
            <a:endParaRPr lang="en-US" altLang="en-US" u="none">
              <a:latin typeface="Calibri" pitchFamily="34" charset="0"/>
            </a:endParaRPr>
          </a:p>
        </p:txBody>
      </p:sp>
      <p:sp>
        <p:nvSpPr>
          <p:cNvPr id="27657" name="Text Box 16"/>
          <p:cNvSpPr/>
          <p:nvPr/>
        </p:nvSpPr>
        <p:spPr>
          <a:xfrm>
            <a:off x="1187450" y="5307013"/>
            <a:ext cx="10080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</a:rPr>
              <a:t>2,4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7658" name="Text Box 17"/>
          <p:cNvSpPr/>
          <p:nvPr/>
        </p:nvSpPr>
        <p:spPr>
          <a:xfrm>
            <a:off x="2627313" y="5307013"/>
            <a:ext cx="108108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solidFill>
                  <a:schemeClr val="hlink"/>
                </a:solidFill>
                <a:latin typeface="Calibri" pitchFamily="34" charset="0"/>
                <a:ea typeface="Times New Roman" pitchFamily="18" charset="0"/>
              </a:rPr>
              <a:t>4,8</a:t>
            </a:r>
            <a:endParaRPr u="none">
              <a:solidFill>
                <a:schemeClr val="hlink"/>
              </a:solidFill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7659" name="Text Box 18"/>
          <p:cNvSpPr/>
          <p:nvPr/>
        </p:nvSpPr>
        <p:spPr>
          <a:xfrm>
            <a:off x="4140200" y="5307013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</a:rPr>
              <a:t>3,6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7660" name="Text Box 19"/>
          <p:cNvSpPr/>
          <p:nvPr/>
        </p:nvSpPr>
        <p:spPr>
          <a:xfrm>
            <a:off x="5940425" y="5307013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1,2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7661" name="Rectangle 45"/>
          <p:cNvSpPr/>
          <p:nvPr/>
        </p:nvSpPr>
        <p:spPr>
          <a:xfrm>
            <a:off x="395288" y="1700213"/>
            <a:ext cx="8208962" cy="581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eriod" startAt="5"/>
            </a:pPr>
            <a:r>
              <a:rPr u="none">
                <a:latin typeface="Calibri" pitchFamily="34" charset="0"/>
              </a:rPr>
              <a:t>Четырехугольник со сторонами АВ=4, ВС=5, </a:t>
            </a:r>
            <a:r>
              <a:rPr lang="en-US" altLang="en-US" u="none">
                <a:latin typeface="Calibri" pitchFamily="34" charset="0"/>
              </a:rPr>
              <a:t>CD</a:t>
            </a:r>
            <a:r>
              <a:rPr u="none"/>
              <a:t>=6, </a:t>
            </a:r>
            <a:r>
              <a:rPr lang="en-US" altLang="en-US" u="none"/>
              <a:t>AD</a:t>
            </a:r>
            <a:r>
              <a:rPr lang="en-US" altLang="en-US" u="none"/>
              <a:t>=3 вписан в окружность.  Косинус угла АВС равен</a:t>
            </a:r>
            <a:endParaRPr lang="en-US" altLang="en-US" u="none"/>
          </a:p>
        </p:txBody>
      </p:sp>
      <p:sp>
        <p:nvSpPr>
          <p:cNvPr id="27662" name="Text Box 46"/>
          <p:cNvSpPr/>
          <p:nvPr/>
        </p:nvSpPr>
        <p:spPr>
          <a:xfrm>
            <a:off x="1114425" y="2392363"/>
            <a:ext cx="12255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</a:rPr>
              <a:t>1 / 19</a:t>
            </a:r>
            <a:endParaRPr u="none">
              <a:latin typeface="Calibri" pitchFamily="34" charset="0"/>
            </a:endParaRPr>
          </a:p>
        </p:txBody>
      </p:sp>
      <p:sp>
        <p:nvSpPr>
          <p:cNvPr id="27663" name="Text Box 47"/>
          <p:cNvSpPr/>
          <p:nvPr/>
        </p:nvSpPr>
        <p:spPr>
          <a:xfrm>
            <a:off x="2554288" y="2392363"/>
            <a:ext cx="180181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(6</a:t>
            </a:r>
            <a:r>
              <a:rPr u="none">
                <a:latin typeface="Calibri" pitchFamily="34" charset="0"/>
                <a:ea typeface="Times New Roman" pitchFamily="18" charset="0"/>
              </a:rPr>
              <a:t>√10) / 19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7664" name="Text Box 48"/>
          <p:cNvSpPr/>
          <p:nvPr/>
        </p:nvSpPr>
        <p:spPr>
          <a:xfrm>
            <a:off x="4211638" y="2392363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solidFill>
                  <a:schemeClr val="hlink"/>
                </a:solidFill>
                <a:latin typeface="Calibri" pitchFamily="34" charset="0"/>
                <a:ea typeface="Times New Roman" pitchFamily="18" charset="0"/>
              </a:rPr>
              <a:t>-1 / 19</a:t>
            </a:r>
            <a:endParaRPr u="none">
              <a:solidFill>
                <a:schemeClr val="hlink"/>
              </a:solidFill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7665" name="Text Box 49"/>
          <p:cNvSpPr/>
          <p:nvPr/>
        </p:nvSpPr>
        <p:spPr>
          <a:xfrm>
            <a:off x="5867400" y="2419350"/>
            <a:ext cx="194468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- (6√10) / 19</a:t>
            </a:r>
            <a:endParaRPr u="none">
              <a:latin typeface="Calibri" pitchFamily="34" charset="0"/>
            </a:endParaRPr>
          </a:p>
        </p:txBody>
      </p:sp>
      <p:sp>
        <p:nvSpPr>
          <p:cNvPr id="27666" name="Text Box 55"/>
          <p:cNvSpPr txBox="1">
            <a:spLocks noChangeArrowheads="1"/>
          </p:cNvSpPr>
          <p:nvPr/>
        </p:nvSpPr>
        <p:spPr bwMode="auto">
          <a:xfrm>
            <a:off x="1214438" y="857250"/>
            <a:ext cx="7272337" cy="58420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2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Комбинированные</a:t>
            </a:r>
          </a:p>
        </p:txBody>
      </p:sp>
      <p:sp>
        <p:nvSpPr>
          <p:cNvPr id="27667" name="AutoShape 56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7668" name="AutoShape 57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7669" name="AutoShape 58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cxnSp>
        <p:nvCxnSpPr>
          <p:cNvPr id="27670" name="Line 59"/>
          <p:cNvCxnSpPr/>
          <p:nvPr/>
        </p:nvCxnSpPr>
        <p:spPr>
          <a:xfrm>
            <a:off x="3286125" y="2419350"/>
            <a:ext cx="357188" cy="9525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27671" name="Line 60"/>
          <p:cNvCxnSpPr/>
          <p:nvPr/>
        </p:nvCxnSpPr>
        <p:spPr>
          <a:xfrm>
            <a:off x="6715125" y="2419350"/>
            <a:ext cx="217488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  <p:bldP spid="27652" grpId="0"/>
      <p:bldP spid="27653" grpId="0"/>
      <p:bldP spid="27654" grpId="0"/>
      <p:bldP spid="27655" grpId="0"/>
      <p:bldP spid="27656" grpId="0"/>
      <p:bldP spid="27657" grpId="0"/>
      <p:bldP spid="27658" grpId="0"/>
      <p:bldP spid="27659" grpId="0"/>
      <p:bldP spid="27660" grpId="0"/>
      <p:bldP spid="27661" grpId="0"/>
      <p:bldP spid="27662" grpId="0"/>
      <p:bldP spid="27663" grpId="0"/>
      <p:bldP spid="27664" grpId="0"/>
      <p:bldP spid="27665" grpId="0"/>
      <p:bldP spid="27667" grpId="0"/>
      <p:bldP spid="27668" grpId="0"/>
      <p:bldP spid="2766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755650" y="476250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Контрольный тест</a:t>
            </a:r>
          </a:p>
        </p:txBody>
      </p:sp>
      <p:sp>
        <p:nvSpPr>
          <p:cNvPr id="28675" name="Text Box 5"/>
          <p:cNvSpPr/>
          <p:nvPr/>
        </p:nvSpPr>
        <p:spPr>
          <a:xfrm>
            <a:off x="395288" y="1700213"/>
            <a:ext cx="8135937" cy="609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eriod"/>
            </a:pPr>
            <a:r>
              <a:rPr u="none">
                <a:latin typeface="Calibri" pitchFamily="34" charset="0"/>
              </a:rPr>
              <a:t>Стороны прямоугольника с периметром 40 относятся как 2 : 3. Площадь прямоугольника равна</a:t>
            </a:r>
            <a:endParaRPr u="none">
              <a:latin typeface="Calibri" pitchFamily="34" charset="0"/>
            </a:endParaRPr>
          </a:p>
        </p:txBody>
      </p:sp>
      <p:sp>
        <p:nvSpPr>
          <p:cNvPr id="28676" name="Text Box 6"/>
          <p:cNvSpPr/>
          <p:nvPr/>
        </p:nvSpPr>
        <p:spPr>
          <a:xfrm>
            <a:off x="1187450" y="2347913"/>
            <a:ext cx="1223963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arenR"/>
            </a:pPr>
            <a:r>
              <a:rPr u="none">
                <a:latin typeface="Calibri" pitchFamily="34" charset="0"/>
              </a:rPr>
              <a:t>96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77" name="Text Box 7"/>
          <p:cNvSpPr/>
          <p:nvPr/>
        </p:nvSpPr>
        <p:spPr>
          <a:xfrm>
            <a:off x="2627313" y="2347913"/>
            <a:ext cx="1439862" cy="3508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384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78" name="Text Box 8"/>
          <p:cNvSpPr/>
          <p:nvPr/>
        </p:nvSpPr>
        <p:spPr>
          <a:xfrm>
            <a:off x="4140200" y="2349500"/>
            <a:ext cx="1439863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arenR" startAt="3"/>
            </a:pPr>
            <a:r>
              <a:rPr u="none">
                <a:latin typeface="Calibri" pitchFamily="34" charset="0"/>
                <a:ea typeface="Times New Roman" pitchFamily="18" charset="0"/>
              </a:rPr>
              <a:t>48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79" name="Text Box 9"/>
          <p:cNvSpPr/>
          <p:nvPr/>
        </p:nvSpPr>
        <p:spPr>
          <a:xfrm>
            <a:off x="5940425" y="2349500"/>
            <a:ext cx="1655763" cy="350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80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80" name="Text Box 10"/>
          <p:cNvSpPr/>
          <p:nvPr/>
        </p:nvSpPr>
        <p:spPr>
          <a:xfrm>
            <a:off x="395288" y="3789363"/>
            <a:ext cx="813593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eriod" startAt="3"/>
            </a:pPr>
            <a:r>
              <a:rPr u="none">
                <a:latin typeface="Calibri" pitchFamily="34" charset="0"/>
              </a:rPr>
              <a:t>Стороны треугольника равны 3, 4, 6. Вид треугольника - </a:t>
            </a:r>
            <a:endParaRPr u="none">
              <a:latin typeface="Calibri" pitchFamily="34" charset="0"/>
            </a:endParaRPr>
          </a:p>
        </p:txBody>
      </p:sp>
      <p:sp>
        <p:nvSpPr>
          <p:cNvPr id="28681" name="Text Box 11"/>
          <p:cNvSpPr/>
          <p:nvPr/>
        </p:nvSpPr>
        <p:spPr>
          <a:xfrm>
            <a:off x="250825" y="4222750"/>
            <a:ext cx="23050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</a:rPr>
              <a:t>прямоугольный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82" name="Text Box 12"/>
          <p:cNvSpPr/>
          <p:nvPr/>
        </p:nvSpPr>
        <p:spPr>
          <a:xfrm>
            <a:off x="2484438" y="4221163"/>
            <a:ext cx="23034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остроугольный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83" name="Text Box 13"/>
          <p:cNvSpPr/>
          <p:nvPr/>
        </p:nvSpPr>
        <p:spPr>
          <a:xfrm>
            <a:off x="4643438" y="4222750"/>
            <a:ext cx="233838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  <a:ea typeface="Times New Roman" pitchFamily="18" charset="0"/>
              </a:rPr>
              <a:t>тупоугольный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84" name="Text Box 14"/>
          <p:cNvSpPr/>
          <p:nvPr/>
        </p:nvSpPr>
        <p:spPr>
          <a:xfrm>
            <a:off x="6624638" y="4222750"/>
            <a:ext cx="25193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равнобедренный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85" name="Text Box 15"/>
          <p:cNvSpPr/>
          <p:nvPr/>
        </p:nvSpPr>
        <p:spPr>
          <a:xfrm>
            <a:off x="395288" y="2781300"/>
            <a:ext cx="8135937" cy="581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eriod" startAt="2"/>
            </a:pPr>
            <a:r>
              <a:rPr u="none">
                <a:latin typeface="Calibri" pitchFamily="34" charset="0"/>
              </a:rPr>
              <a:t>В правильном многоугольнике сумма внутренних углов составляет 1620 </a:t>
            </a:r>
            <a:r>
              <a:rPr lang="en-US" altLang="en-US" u="none">
                <a:latin typeface="Calibri" pitchFamily="34" charset="0"/>
              </a:rPr>
              <a:t>°</a:t>
            </a:r>
            <a:r>
              <a:rPr lang="en-US" altLang="en-US" u="none">
                <a:latin typeface="Calibri" pitchFamily="34" charset="0"/>
              </a:rPr>
              <a:t>. Число сторон его равно</a:t>
            </a:r>
            <a:endParaRPr lang="en-US" altLang="en-US" u="none">
              <a:latin typeface="Calibri" pitchFamily="34" charset="0"/>
            </a:endParaRPr>
          </a:p>
        </p:txBody>
      </p:sp>
      <p:sp>
        <p:nvSpPr>
          <p:cNvPr id="28686" name="Text Box 16"/>
          <p:cNvSpPr/>
          <p:nvPr/>
        </p:nvSpPr>
        <p:spPr>
          <a:xfrm>
            <a:off x="1187450" y="3427413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</a:rPr>
              <a:t>9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87" name="Text Box 17"/>
          <p:cNvSpPr/>
          <p:nvPr/>
        </p:nvSpPr>
        <p:spPr>
          <a:xfrm>
            <a:off x="2627313" y="3427413"/>
            <a:ext cx="14398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10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88" name="Text Box 18"/>
          <p:cNvSpPr/>
          <p:nvPr/>
        </p:nvSpPr>
        <p:spPr>
          <a:xfrm>
            <a:off x="5940425" y="3429000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  <a:ea typeface="Times New Roman" pitchFamily="18" charset="0"/>
              </a:rPr>
              <a:t>11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89" name="Text Box 19"/>
          <p:cNvSpPr/>
          <p:nvPr/>
        </p:nvSpPr>
        <p:spPr>
          <a:xfrm>
            <a:off x="4140200" y="3429000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</a:rPr>
              <a:t>12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90" name="Text Box 20"/>
          <p:cNvSpPr/>
          <p:nvPr/>
        </p:nvSpPr>
        <p:spPr>
          <a:xfrm>
            <a:off x="395288" y="4940300"/>
            <a:ext cx="8135937" cy="609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eriod" startAt="4"/>
            </a:pPr>
            <a:r>
              <a:rPr u="none">
                <a:latin typeface="Calibri" pitchFamily="34" charset="0"/>
              </a:rPr>
              <a:t>В прямоугольнике с периметром 16</a:t>
            </a:r>
            <a:r>
              <a:rPr u="none">
                <a:latin typeface="Calibri" pitchFamily="34" charset="0"/>
                <a:ea typeface="Times New Roman" pitchFamily="18" charset="0"/>
              </a:rPr>
              <a:t>√3 одна сторона на 2√3 больше другой. Площадь прямоугольника равна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91" name="Text Box 21"/>
          <p:cNvSpPr/>
          <p:nvPr/>
        </p:nvSpPr>
        <p:spPr>
          <a:xfrm>
            <a:off x="1187450" y="5588000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</a:rPr>
              <a:t>22,5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92" name="Text Box 22"/>
          <p:cNvSpPr/>
          <p:nvPr/>
        </p:nvSpPr>
        <p:spPr>
          <a:xfrm>
            <a:off x="2627313" y="5588000"/>
            <a:ext cx="14398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45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93" name="Text Box 23"/>
          <p:cNvSpPr/>
          <p:nvPr/>
        </p:nvSpPr>
        <p:spPr>
          <a:xfrm>
            <a:off x="4140200" y="5588000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  <a:ea typeface="Times New Roman" pitchFamily="18" charset="0"/>
              </a:rPr>
              <a:t>90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94" name="Text Box 24"/>
          <p:cNvSpPr/>
          <p:nvPr/>
        </p:nvSpPr>
        <p:spPr>
          <a:xfrm>
            <a:off x="5940425" y="5589588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36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8695" name="AutoShape 45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8696" name="AutoShape 46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8697" name="AutoShape 47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cxnSp>
        <p:nvCxnSpPr>
          <p:cNvPr id="28698" name="Line 54"/>
          <p:cNvCxnSpPr/>
          <p:nvPr/>
        </p:nvCxnSpPr>
        <p:spPr>
          <a:xfrm>
            <a:off x="4999038" y="4929188"/>
            <a:ext cx="215900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28699" name="Line 55"/>
          <p:cNvCxnSpPr/>
          <p:nvPr/>
        </p:nvCxnSpPr>
        <p:spPr>
          <a:xfrm>
            <a:off x="7380288" y="4941888"/>
            <a:ext cx="215900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/>
      <p:bldP spid="28676" grpId="0"/>
      <p:bldP spid="28677" grpId="0"/>
      <p:bldP spid="28678" grpId="0"/>
      <p:bldP spid="28679" grpId="0"/>
      <p:bldP spid="28680" grpId="0"/>
      <p:bldP spid="28681" grpId="0"/>
      <p:bldP spid="28682" grpId="0"/>
      <p:bldP spid="28683" grpId="0"/>
      <p:bldP spid="28684" grpId="0"/>
      <p:bldP spid="28685" grpId="0"/>
      <p:bldP spid="28686" grpId="0"/>
      <p:bldP spid="28687" grpId="0"/>
      <p:bldP spid="28688" grpId="0"/>
      <p:bldP spid="28689" grpId="0"/>
      <p:bldP spid="28690" grpId="0"/>
      <p:bldP spid="28691" grpId="0"/>
      <p:bldP spid="28692" grpId="0"/>
      <p:bldP spid="28693" grpId="0"/>
      <p:bldP spid="28694" grpId="0"/>
      <p:bldP spid="28695" grpId="0"/>
      <p:bldP spid="28696" grpId="0"/>
      <p:bldP spid="2869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29698" name="Rectangle 4"/>
          <p:cNvSpPr>
            <a:spLocks noChangeArrowheads="1"/>
          </p:cNvSpPr>
          <p:nvPr/>
        </p:nvSpPr>
        <p:spPr bwMode="auto">
          <a:xfrm>
            <a:off x="755650" y="476250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Контрольный тест</a:t>
            </a:r>
          </a:p>
        </p:txBody>
      </p:sp>
      <p:sp>
        <p:nvSpPr>
          <p:cNvPr id="29699" name="Text Box 30"/>
          <p:cNvSpPr/>
          <p:nvPr/>
        </p:nvSpPr>
        <p:spPr>
          <a:xfrm>
            <a:off x="468313" y="2779713"/>
            <a:ext cx="8135937" cy="3667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6"/>
            </a:pPr>
            <a:r>
              <a:rPr u="none">
                <a:latin typeface="Calibri" pitchFamily="34" charset="0"/>
              </a:rPr>
              <a:t>Треугольник со сторонами 6, 8, 10 имеет площадь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00" name="Text Box 31"/>
          <p:cNvSpPr/>
          <p:nvPr/>
        </p:nvSpPr>
        <p:spPr>
          <a:xfrm>
            <a:off x="4067175" y="3213100"/>
            <a:ext cx="13684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</a:rPr>
              <a:t>60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01" name="Text Box 32"/>
          <p:cNvSpPr/>
          <p:nvPr/>
        </p:nvSpPr>
        <p:spPr>
          <a:xfrm>
            <a:off x="2554288" y="3211513"/>
            <a:ext cx="14398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24</a:t>
            </a:r>
            <a:endParaRPr lang="en-US" altLang="en-US" u="none">
              <a:latin typeface="Calibri" pitchFamily="34" charset="0"/>
            </a:endParaRPr>
          </a:p>
        </p:txBody>
      </p:sp>
      <p:sp>
        <p:nvSpPr>
          <p:cNvPr id="29702" name="Text Box 33"/>
          <p:cNvSpPr/>
          <p:nvPr/>
        </p:nvSpPr>
        <p:spPr>
          <a:xfrm>
            <a:off x="1114425" y="3213100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  <a:ea typeface="Times New Roman" pitchFamily="18" charset="0"/>
              </a:rPr>
              <a:t>48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03" name="Text Box 34"/>
          <p:cNvSpPr/>
          <p:nvPr/>
        </p:nvSpPr>
        <p:spPr>
          <a:xfrm>
            <a:off x="5867400" y="3213100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40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04" name="Text Box 35"/>
          <p:cNvSpPr/>
          <p:nvPr/>
        </p:nvSpPr>
        <p:spPr>
          <a:xfrm>
            <a:off x="468313" y="3789363"/>
            <a:ext cx="8135937" cy="7016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buAutoNum type="arabicPeriod" startAt="7"/>
            </a:pPr>
            <a:r>
              <a:rPr u="none">
                <a:latin typeface="Calibri" pitchFamily="34" charset="0"/>
              </a:rPr>
              <a:t>Длины катетов прямоугольного треугольника совпадают с корнями уравнения  х 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²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 - 2√5 х + 3 = 0. Площадь треугольника равна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05" name="Text Box 36"/>
          <p:cNvSpPr/>
          <p:nvPr/>
        </p:nvSpPr>
        <p:spPr>
          <a:xfrm>
            <a:off x="1258888" y="4592638"/>
            <a:ext cx="13684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</a:rPr>
              <a:t>3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06" name="Text Box 37"/>
          <p:cNvSpPr/>
          <p:nvPr/>
        </p:nvSpPr>
        <p:spPr>
          <a:xfrm>
            <a:off x="2698750" y="4592638"/>
            <a:ext cx="14398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2</a:t>
            </a:r>
            <a:endParaRPr lang="en-US" altLang="en-US" u="none">
              <a:latin typeface="Calibri" pitchFamily="34" charset="0"/>
            </a:endParaRPr>
          </a:p>
        </p:txBody>
      </p:sp>
      <p:sp>
        <p:nvSpPr>
          <p:cNvPr id="29707" name="Text Box 38"/>
          <p:cNvSpPr/>
          <p:nvPr/>
        </p:nvSpPr>
        <p:spPr>
          <a:xfrm>
            <a:off x="4211638" y="4592638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  <a:ea typeface="Times New Roman" pitchFamily="18" charset="0"/>
              </a:rPr>
              <a:t>1,5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08" name="Text Box 39"/>
          <p:cNvSpPr/>
          <p:nvPr/>
        </p:nvSpPr>
        <p:spPr>
          <a:xfrm>
            <a:off x="6011863" y="4592638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2</a:t>
            </a:r>
            <a:r>
              <a:rPr u="none">
                <a:latin typeface="Calibri" pitchFamily="34" charset="0"/>
                <a:ea typeface="Times New Roman" pitchFamily="18" charset="0"/>
              </a:rPr>
              <a:t>√5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09" name="Text Box 40"/>
          <p:cNvSpPr/>
          <p:nvPr/>
        </p:nvSpPr>
        <p:spPr>
          <a:xfrm>
            <a:off x="468313" y="5013325"/>
            <a:ext cx="8207375" cy="609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eriod" startAt="8"/>
            </a:pPr>
            <a:r>
              <a:rPr u="none">
                <a:latin typeface="Calibri" pitchFamily="34" charset="0"/>
              </a:rPr>
              <a:t>Боковые стороны и меньшее основание прямоугольной трапеции соответственно равны  8, 10, 10. Ее большее основание равно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10" name="Text Box 41"/>
          <p:cNvSpPr/>
          <p:nvPr/>
        </p:nvSpPr>
        <p:spPr>
          <a:xfrm>
            <a:off x="1258888" y="5948363"/>
            <a:ext cx="13684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</a:rPr>
              <a:t>18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11" name="Text Box 42"/>
          <p:cNvSpPr/>
          <p:nvPr/>
        </p:nvSpPr>
        <p:spPr>
          <a:xfrm>
            <a:off x="2700338" y="5949950"/>
            <a:ext cx="14398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16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12" name="Text Box 43"/>
          <p:cNvSpPr/>
          <p:nvPr/>
        </p:nvSpPr>
        <p:spPr>
          <a:xfrm>
            <a:off x="4211638" y="5948363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  <a:ea typeface="Times New Roman" pitchFamily="18" charset="0"/>
              </a:rPr>
              <a:t>12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13" name="Text Box 44"/>
          <p:cNvSpPr/>
          <p:nvPr/>
        </p:nvSpPr>
        <p:spPr>
          <a:xfrm>
            <a:off x="6011863" y="5949950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14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14" name="AutoShape 45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9715" name="AutoShape 46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9716" name="AutoShape 47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29717" name="Text Box 51"/>
          <p:cNvSpPr/>
          <p:nvPr/>
        </p:nvSpPr>
        <p:spPr>
          <a:xfrm>
            <a:off x="468313" y="1700213"/>
            <a:ext cx="8135937" cy="581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0000"/>
              </a:lnSpc>
              <a:buAutoNum type="arabicPeriod" startAt="5"/>
            </a:pPr>
            <a:r>
              <a:rPr u="none">
                <a:latin typeface="Calibri" pitchFamily="34" charset="0"/>
              </a:rPr>
              <a:t>Сумма внутренних углов правильного многоугольника составляет 1800 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º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. Величина одного угла равна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18" name="Text Box 52"/>
          <p:cNvSpPr/>
          <p:nvPr/>
        </p:nvSpPr>
        <p:spPr>
          <a:xfrm>
            <a:off x="1116013" y="2349500"/>
            <a:ext cx="16557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</a:rPr>
              <a:t>120 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º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19" name="Text Box 53"/>
          <p:cNvSpPr/>
          <p:nvPr/>
        </p:nvSpPr>
        <p:spPr>
          <a:xfrm>
            <a:off x="2698750" y="2347913"/>
            <a:ext cx="158591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100 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º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20" name="Text Box 54"/>
          <p:cNvSpPr/>
          <p:nvPr/>
        </p:nvSpPr>
        <p:spPr>
          <a:xfrm>
            <a:off x="4427538" y="2349500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  <a:ea typeface="Times New Roman" pitchFamily="18" charset="0"/>
              </a:rPr>
              <a:t>160 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º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9721" name="Text Box 55"/>
          <p:cNvSpPr/>
          <p:nvPr/>
        </p:nvSpPr>
        <p:spPr>
          <a:xfrm>
            <a:off x="6011863" y="2349500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150 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º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cxnSp>
        <p:nvCxnSpPr>
          <p:cNvPr id="29722" name="Line 60"/>
          <p:cNvCxnSpPr/>
          <p:nvPr/>
        </p:nvCxnSpPr>
        <p:spPr>
          <a:xfrm>
            <a:off x="2857500" y="4149725"/>
            <a:ext cx="215900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29723" name="Line 61"/>
          <p:cNvCxnSpPr/>
          <p:nvPr/>
        </p:nvCxnSpPr>
        <p:spPr>
          <a:xfrm>
            <a:off x="6715125" y="4572000"/>
            <a:ext cx="215900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/>
      <p:bldP spid="29700" grpId="0"/>
      <p:bldP spid="29701" grpId="0"/>
      <p:bldP spid="29702" grpId="0"/>
      <p:bldP spid="29703" grpId="0"/>
      <p:bldP spid="29704" grpId="0"/>
      <p:bldP spid="29705" grpId="0"/>
      <p:bldP spid="29706" grpId="0"/>
      <p:bldP spid="29707" grpId="0"/>
      <p:bldP spid="29708" grpId="0"/>
      <p:bldP spid="29709" grpId="0"/>
      <p:bldP spid="29710" grpId="0"/>
      <p:bldP spid="29711" grpId="0"/>
      <p:bldP spid="29712" grpId="0"/>
      <p:bldP spid="29713" grpId="0"/>
      <p:bldP spid="29714" grpId="0"/>
      <p:bldP spid="29715" grpId="0"/>
      <p:bldP spid="29716" grpId="0"/>
      <p:bldP spid="29717" grpId="0"/>
      <p:bldP spid="29718" grpId="0"/>
      <p:bldP spid="29719" grpId="0"/>
      <p:bldP spid="29720" grpId="0"/>
      <p:bldP spid="2972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30722" name="Rectangle 4"/>
          <p:cNvSpPr/>
          <p:nvPr/>
        </p:nvSpPr>
        <p:spPr>
          <a:xfrm>
            <a:off x="395288" y="2852738"/>
            <a:ext cx="874871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eriod" startAt="10"/>
            </a:pPr>
            <a:r>
              <a:rPr u="none"/>
              <a:t> </a:t>
            </a:r>
            <a:r>
              <a:rPr u="none">
                <a:latin typeface="Calibri" pitchFamily="34" charset="0"/>
              </a:rPr>
              <a:t>В ромбе с диагоналями 6 и 8 радиус вписанной окружности равен</a:t>
            </a:r>
            <a:endParaRPr u="none">
              <a:latin typeface="Calibri" pitchFamily="34" charset="0"/>
            </a:endParaRPr>
          </a:p>
        </p:txBody>
      </p:sp>
      <p:sp>
        <p:nvSpPr>
          <p:cNvPr id="30723" name="Text Box 5"/>
          <p:cNvSpPr/>
          <p:nvPr/>
        </p:nvSpPr>
        <p:spPr>
          <a:xfrm>
            <a:off x="1187450" y="3357563"/>
            <a:ext cx="10080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  <a:ea typeface="Times New Roman" pitchFamily="18" charset="0"/>
              </a:rPr>
              <a:t>2,4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0724" name="Text Box 6"/>
          <p:cNvSpPr/>
          <p:nvPr/>
        </p:nvSpPr>
        <p:spPr>
          <a:xfrm>
            <a:off x="2627313" y="3357563"/>
            <a:ext cx="14398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  <a:ea typeface="Times New Roman" pitchFamily="18" charset="0"/>
              </a:rPr>
              <a:t>1,2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0725" name="Text Box 7"/>
          <p:cNvSpPr/>
          <p:nvPr/>
        </p:nvSpPr>
        <p:spPr>
          <a:xfrm>
            <a:off x="4140200" y="3357563"/>
            <a:ext cx="158273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</a:rPr>
              <a:t>4,8</a:t>
            </a:r>
            <a:endParaRPr u="none">
              <a:latin typeface="Calibri" pitchFamily="34" charset="0"/>
            </a:endParaRPr>
          </a:p>
        </p:txBody>
      </p:sp>
      <p:sp>
        <p:nvSpPr>
          <p:cNvPr id="30726" name="Text Box 8"/>
          <p:cNvSpPr/>
          <p:nvPr/>
        </p:nvSpPr>
        <p:spPr>
          <a:xfrm>
            <a:off x="5940425" y="3357563"/>
            <a:ext cx="15113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  <a:ea typeface="Times New Roman" pitchFamily="18" charset="0"/>
              </a:rPr>
              <a:t>2,5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0727" name="Rectangle 19"/>
          <p:cNvSpPr>
            <a:spLocks noChangeArrowheads="1"/>
          </p:cNvSpPr>
          <p:nvPr/>
        </p:nvSpPr>
        <p:spPr bwMode="auto">
          <a:xfrm>
            <a:off x="755650" y="476250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Контрольный тест</a:t>
            </a:r>
          </a:p>
        </p:txBody>
      </p:sp>
      <p:sp>
        <p:nvSpPr>
          <p:cNvPr id="30728" name="AutoShape 30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30729" name="AutoShape 31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30730" name="AutoShape 32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30731" name="Rectangle 41"/>
          <p:cNvSpPr/>
          <p:nvPr/>
        </p:nvSpPr>
        <p:spPr>
          <a:xfrm>
            <a:off x="395288" y="1700213"/>
            <a:ext cx="8137525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9"/>
            </a:pPr>
            <a:r>
              <a:rPr u="none">
                <a:latin typeface="Calibri" pitchFamily="34" charset="0"/>
              </a:rPr>
              <a:t>Трапеция имеет высоту 3 и площадь 60. Основания ее относятся </a:t>
            </a:r>
            <a:r>
              <a:rPr lang="en-US" altLang="en-US" u="none">
                <a:latin typeface="Calibri" pitchFamily="34" charset="0"/>
              </a:rPr>
              <a:t>                   </a:t>
            </a:r>
            <a:r>
              <a:rPr lang="en-US" altLang="en-US" u="none">
                <a:latin typeface="Calibri" pitchFamily="34" charset="0"/>
              </a:rPr>
              <a:t>как 1 : 4. Меньшее основание трапеции равно</a:t>
            </a:r>
            <a:endParaRPr lang="en-US" altLang="en-US" u="none">
              <a:latin typeface="Calibri" pitchFamily="34" charset="0"/>
            </a:endParaRPr>
          </a:p>
        </p:txBody>
      </p:sp>
      <p:sp>
        <p:nvSpPr>
          <p:cNvPr id="30732" name="Text Box 42"/>
          <p:cNvSpPr/>
          <p:nvPr/>
        </p:nvSpPr>
        <p:spPr>
          <a:xfrm>
            <a:off x="1187450" y="2419350"/>
            <a:ext cx="10080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</a:rPr>
              <a:t>16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0733" name="Text Box 43"/>
          <p:cNvSpPr/>
          <p:nvPr/>
        </p:nvSpPr>
        <p:spPr>
          <a:xfrm>
            <a:off x="5940425" y="2347913"/>
            <a:ext cx="108108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  <a:ea typeface="Times New Roman" pitchFamily="18" charset="0"/>
              </a:rPr>
              <a:t>8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0734" name="Text Box 44"/>
          <p:cNvSpPr/>
          <p:nvPr/>
        </p:nvSpPr>
        <p:spPr>
          <a:xfrm>
            <a:off x="4140200" y="2419350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</a:rPr>
              <a:t>6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0735" name="Text Box 45"/>
          <p:cNvSpPr/>
          <p:nvPr/>
        </p:nvSpPr>
        <p:spPr>
          <a:xfrm>
            <a:off x="2555875" y="2419350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4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0736" name="Rectangle 46"/>
          <p:cNvSpPr/>
          <p:nvPr/>
        </p:nvSpPr>
        <p:spPr>
          <a:xfrm>
            <a:off x="395288" y="3789363"/>
            <a:ext cx="8424862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11"/>
            </a:pPr>
            <a:r>
              <a:rPr u="none">
                <a:latin typeface="Calibri" pitchFamily="34" charset="0"/>
              </a:rPr>
              <a:t>Хорда делит окружность в отношении 5 : 7. Величина меньшего вписанного в окружность угла, опирающегося на эту хорду, равна</a:t>
            </a:r>
            <a:endParaRPr lang="el-GR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0737" name="Text Box 47"/>
          <p:cNvSpPr/>
          <p:nvPr/>
        </p:nvSpPr>
        <p:spPr>
          <a:xfrm>
            <a:off x="1258888" y="4506913"/>
            <a:ext cx="12255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  <a:ea typeface="Times New Roman" pitchFamily="18" charset="0"/>
              </a:rPr>
              <a:t>105 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º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0738" name="Text Box 48"/>
          <p:cNvSpPr/>
          <p:nvPr/>
        </p:nvSpPr>
        <p:spPr>
          <a:xfrm>
            <a:off x="2698750" y="4506913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  <a:ea typeface="Times New Roman" pitchFamily="18" charset="0"/>
              </a:rPr>
              <a:t>150 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º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0739" name="Text Box 49"/>
          <p:cNvSpPr/>
          <p:nvPr/>
        </p:nvSpPr>
        <p:spPr>
          <a:xfrm>
            <a:off x="6083300" y="4508500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</a:rPr>
              <a:t>75 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º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0740" name="Text Box 50"/>
          <p:cNvSpPr/>
          <p:nvPr/>
        </p:nvSpPr>
        <p:spPr>
          <a:xfrm>
            <a:off x="4210050" y="4508500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  <a:ea typeface="Times New Roman" pitchFamily="18" charset="0"/>
              </a:rPr>
              <a:t>60 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º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0741" name="Rectangle 51"/>
          <p:cNvSpPr/>
          <p:nvPr/>
        </p:nvSpPr>
        <p:spPr>
          <a:xfrm>
            <a:off x="395288" y="5157788"/>
            <a:ext cx="8135937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12"/>
            </a:pPr>
            <a:r>
              <a:rPr u="none">
                <a:latin typeface="Calibri" pitchFamily="34" charset="0"/>
              </a:rPr>
              <a:t>Периметр равнобедренного треугольника составляет 32, основание относится к боковой стороне как 6 : 5. Площадь треугольника равна</a:t>
            </a:r>
            <a:endParaRPr u="none">
              <a:latin typeface="Calibri" pitchFamily="34" charset="0"/>
            </a:endParaRPr>
          </a:p>
        </p:txBody>
      </p:sp>
      <p:sp>
        <p:nvSpPr>
          <p:cNvPr id="30742" name="Text Box 52"/>
          <p:cNvSpPr/>
          <p:nvPr/>
        </p:nvSpPr>
        <p:spPr>
          <a:xfrm>
            <a:off x="1258888" y="5878513"/>
            <a:ext cx="10080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  <a:ea typeface="Times New Roman" pitchFamily="18" charset="0"/>
              </a:rPr>
              <a:t>24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0743" name="Text Box 53"/>
          <p:cNvSpPr/>
          <p:nvPr/>
        </p:nvSpPr>
        <p:spPr>
          <a:xfrm>
            <a:off x="2698750" y="5878513"/>
            <a:ext cx="14398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  <a:ea typeface="Times New Roman" pitchFamily="18" charset="0"/>
              </a:rPr>
              <a:t>48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0744" name="Text Box 54"/>
          <p:cNvSpPr/>
          <p:nvPr/>
        </p:nvSpPr>
        <p:spPr>
          <a:xfrm>
            <a:off x="4211638" y="5878513"/>
            <a:ext cx="158273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</a:rPr>
              <a:t>96</a:t>
            </a:r>
            <a:endParaRPr u="none">
              <a:latin typeface="Calibri" pitchFamily="34" charset="0"/>
            </a:endParaRPr>
          </a:p>
        </p:txBody>
      </p:sp>
      <p:sp>
        <p:nvSpPr>
          <p:cNvPr id="30745" name="Text Box 55"/>
          <p:cNvSpPr/>
          <p:nvPr/>
        </p:nvSpPr>
        <p:spPr>
          <a:xfrm>
            <a:off x="6011863" y="5878513"/>
            <a:ext cx="15113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  <a:ea typeface="Times New Roman" pitchFamily="18" charset="0"/>
              </a:rPr>
              <a:t>98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/>
      <p:bldP spid="30724" grpId="0"/>
      <p:bldP spid="30725" grpId="0"/>
      <p:bldP spid="30726" grpId="0"/>
      <p:bldP spid="30728" grpId="0"/>
      <p:bldP spid="30729" grpId="0"/>
      <p:bldP spid="30730" grpId="0"/>
      <p:bldP spid="30731" grpId="0"/>
      <p:bldP spid="30732" grpId="0"/>
      <p:bldP spid="30733" grpId="0"/>
      <p:bldP spid="30734" grpId="0"/>
      <p:bldP spid="30735" grpId="0"/>
      <p:bldP spid="30736" grpId="0"/>
      <p:bldP spid="30737" grpId="0"/>
      <p:bldP spid="30738" grpId="0"/>
      <p:bldP spid="30739" grpId="0"/>
      <p:bldP spid="30740" grpId="0"/>
      <p:bldP spid="30741" grpId="0"/>
      <p:bldP spid="30742" grpId="0"/>
      <p:bldP spid="30743" grpId="0"/>
      <p:bldP spid="30744" grpId="0"/>
      <p:bldP spid="3074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31746" name="Rectangle 29"/>
          <p:cNvSpPr>
            <a:spLocks noChangeArrowheads="1"/>
          </p:cNvSpPr>
          <p:nvPr/>
        </p:nvSpPr>
        <p:spPr bwMode="auto">
          <a:xfrm>
            <a:off x="755650" y="333375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Контрольный тест</a:t>
            </a:r>
          </a:p>
        </p:txBody>
      </p:sp>
      <p:sp>
        <p:nvSpPr>
          <p:cNvPr id="31747" name="AutoShape 30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31748" name="AutoShape 31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31749" name="AutoShape 32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31750" name="Rectangle 55"/>
          <p:cNvSpPr/>
          <p:nvPr/>
        </p:nvSpPr>
        <p:spPr>
          <a:xfrm>
            <a:off x="395288" y="1700213"/>
            <a:ext cx="8424862" cy="6159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5000"/>
              </a:lnSpc>
              <a:buAutoNum type="arabicPeriod" startAt="13"/>
            </a:pPr>
            <a:r>
              <a:rPr u="none">
                <a:latin typeface="Calibri" pitchFamily="34" charset="0"/>
              </a:rPr>
              <a:t>Треугольник вписан в окружность радиуса 5. Его сторона, лежащая против угла 45</a:t>
            </a:r>
            <a:r>
              <a:rPr u="none" baseline="30000">
                <a:latin typeface="Calibri" pitchFamily="34" charset="0"/>
              </a:rPr>
              <a:t>0</a:t>
            </a:r>
            <a:r>
              <a:rPr u="none">
                <a:latin typeface="Calibri" pitchFamily="34" charset="0"/>
              </a:rPr>
              <a:t>, равна</a:t>
            </a:r>
            <a:endParaRPr lang="ar-SA" altLang="en-US" u="none">
              <a:latin typeface="Calibri" pitchFamily="34" charset="0"/>
            </a:endParaRPr>
          </a:p>
        </p:txBody>
      </p:sp>
      <p:sp>
        <p:nvSpPr>
          <p:cNvPr id="31751" name="Text Box 56"/>
          <p:cNvSpPr/>
          <p:nvPr/>
        </p:nvSpPr>
        <p:spPr>
          <a:xfrm>
            <a:off x="1331913" y="2349500"/>
            <a:ext cx="10080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  <a:ea typeface="Times New Roman" pitchFamily="18" charset="0"/>
              </a:rPr>
              <a:t>5√3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1752" name="Text Box 57"/>
          <p:cNvSpPr/>
          <p:nvPr/>
        </p:nvSpPr>
        <p:spPr>
          <a:xfrm>
            <a:off x="4284663" y="2349500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  <a:ea typeface="Times New Roman" pitchFamily="18" charset="0"/>
              </a:rPr>
              <a:t>5√2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1753" name="Text Box 58"/>
          <p:cNvSpPr/>
          <p:nvPr/>
        </p:nvSpPr>
        <p:spPr>
          <a:xfrm>
            <a:off x="2771775" y="2349500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</a:rPr>
              <a:t>2,5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1754" name="Text Box 59"/>
          <p:cNvSpPr/>
          <p:nvPr/>
        </p:nvSpPr>
        <p:spPr>
          <a:xfrm>
            <a:off x="6011863" y="2349500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  <a:ea typeface="Times New Roman" pitchFamily="18" charset="0"/>
              </a:rPr>
              <a:t>7,5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cxnSp>
        <p:nvCxnSpPr>
          <p:cNvPr id="31755" name="Line 60"/>
          <p:cNvCxnSpPr/>
          <p:nvPr/>
        </p:nvCxnSpPr>
        <p:spPr>
          <a:xfrm>
            <a:off x="2000250" y="2357438"/>
            <a:ext cx="142875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31756" name="Line 61"/>
          <p:cNvCxnSpPr/>
          <p:nvPr/>
        </p:nvCxnSpPr>
        <p:spPr>
          <a:xfrm>
            <a:off x="4929188" y="2349500"/>
            <a:ext cx="144462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sp>
        <p:nvSpPr>
          <p:cNvPr id="31757" name="Rectangle 69"/>
          <p:cNvSpPr/>
          <p:nvPr/>
        </p:nvSpPr>
        <p:spPr>
          <a:xfrm>
            <a:off x="395288" y="2708275"/>
            <a:ext cx="8208962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14"/>
            </a:pPr>
            <a:r>
              <a:rPr u="none">
                <a:latin typeface="Calibri" pitchFamily="34" charset="0"/>
              </a:rPr>
              <a:t>Стороны треугольника длины 5 и 10 образуют тупой угол, синус которого равен  0,8. Третья сторона треугольника равна</a:t>
            </a:r>
            <a:endParaRPr lang="ar-SA" altLang="en-US" u="none">
              <a:latin typeface="Calibri" pitchFamily="34" charset="0"/>
            </a:endParaRPr>
          </a:p>
        </p:txBody>
      </p:sp>
      <p:sp>
        <p:nvSpPr>
          <p:cNvPr id="31758" name="Text Box 70"/>
          <p:cNvSpPr/>
          <p:nvPr/>
        </p:nvSpPr>
        <p:spPr>
          <a:xfrm>
            <a:off x="1331913" y="3500438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  <a:ea typeface="Times New Roman" pitchFamily="18" charset="0"/>
              </a:rPr>
              <a:t>√185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1759" name="Text Box 71"/>
          <p:cNvSpPr/>
          <p:nvPr/>
        </p:nvSpPr>
        <p:spPr>
          <a:xfrm>
            <a:off x="2771775" y="3500438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  <a:ea typeface="Times New Roman" pitchFamily="18" charset="0"/>
              </a:rPr>
              <a:t>√65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1760" name="Text Box 72"/>
          <p:cNvSpPr/>
          <p:nvPr/>
        </p:nvSpPr>
        <p:spPr>
          <a:xfrm>
            <a:off x="4284663" y="3500438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  <a:ea typeface="Times New Roman" pitchFamily="18" charset="0"/>
              </a:rPr>
              <a:t>√245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1761" name="Text Box 73"/>
          <p:cNvSpPr/>
          <p:nvPr/>
        </p:nvSpPr>
        <p:spPr>
          <a:xfrm>
            <a:off x="6084888" y="3500438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  <a:ea typeface="Times New Roman" pitchFamily="18" charset="0"/>
              </a:rPr>
              <a:t>√155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cxnSp>
        <p:nvCxnSpPr>
          <p:cNvPr id="31762" name="Line 74"/>
          <p:cNvCxnSpPr/>
          <p:nvPr/>
        </p:nvCxnSpPr>
        <p:spPr>
          <a:xfrm flipV="1">
            <a:off x="1906588" y="3500438"/>
            <a:ext cx="433387" cy="1587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31763" name="Line 75"/>
          <p:cNvCxnSpPr/>
          <p:nvPr/>
        </p:nvCxnSpPr>
        <p:spPr>
          <a:xfrm flipV="1">
            <a:off x="3346450" y="3500438"/>
            <a:ext cx="288925" cy="1587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31764" name="Line 76"/>
          <p:cNvCxnSpPr/>
          <p:nvPr/>
        </p:nvCxnSpPr>
        <p:spPr>
          <a:xfrm flipV="1">
            <a:off x="4857750" y="3500438"/>
            <a:ext cx="434975" cy="1587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31765" name="Line 77"/>
          <p:cNvCxnSpPr/>
          <p:nvPr/>
        </p:nvCxnSpPr>
        <p:spPr>
          <a:xfrm>
            <a:off x="6659563" y="3500438"/>
            <a:ext cx="433387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sp>
        <p:nvSpPr>
          <p:cNvPr id="31766" name="Rectangle 78"/>
          <p:cNvSpPr/>
          <p:nvPr/>
        </p:nvSpPr>
        <p:spPr>
          <a:xfrm>
            <a:off x="395288" y="3860800"/>
            <a:ext cx="8424862" cy="9159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15"/>
            </a:pPr>
            <a:r>
              <a:rPr u="none">
                <a:latin typeface="Calibri" pitchFamily="34" charset="0"/>
              </a:rPr>
              <a:t>Радиус окружности равен 20. Из точки М к окружности проведены две касательные МА и МВ. Расстояние от точки М до хорды АВ равно 9. Длина хорды АВ равна</a:t>
            </a:r>
            <a:endParaRPr lang="el-GR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1767" name="Text Box 79"/>
          <p:cNvSpPr/>
          <p:nvPr/>
        </p:nvSpPr>
        <p:spPr>
          <a:xfrm>
            <a:off x="1331913" y="4797425"/>
            <a:ext cx="10080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  <a:ea typeface="Times New Roman" pitchFamily="18" charset="0"/>
              </a:rPr>
              <a:t>16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1768" name="Text Box 80"/>
          <p:cNvSpPr/>
          <p:nvPr/>
        </p:nvSpPr>
        <p:spPr>
          <a:xfrm>
            <a:off x="2771775" y="4797425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  <a:ea typeface="Times New Roman" pitchFamily="18" charset="0"/>
              </a:rPr>
              <a:t>12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1769" name="Text Box 81"/>
          <p:cNvSpPr/>
          <p:nvPr/>
        </p:nvSpPr>
        <p:spPr>
          <a:xfrm>
            <a:off x="4284663" y="4797425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</a:rPr>
              <a:t>24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1770" name="Text Box 82"/>
          <p:cNvSpPr/>
          <p:nvPr/>
        </p:nvSpPr>
        <p:spPr>
          <a:xfrm>
            <a:off x="6084888" y="4797425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  <a:ea typeface="Times New Roman" pitchFamily="18" charset="0"/>
              </a:rPr>
              <a:t>20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1771" name="Rectangle 83"/>
          <p:cNvSpPr/>
          <p:nvPr/>
        </p:nvSpPr>
        <p:spPr>
          <a:xfrm>
            <a:off x="395288" y="5300663"/>
            <a:ext cx="8424862" cy="8255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0000"/>
              </a:lnSpc>
              <a:buAutoNum type="arabicPeriod" startAt="16"/>
            </a:pPr>
            <a:r>
              <a:rPr u="none">
                <a:latin typeface="Calibri" pitchFamily="34" charset="0"/>
              </a:rPr>
              <a:t>Окружность, вписанная в равнобедренный треугольник с основанием АС, касается сторон АВ и ВС в точках К и М соответственно. Длина отрезка КМ при  АК = 6  и  ВК = 12 равна</a:t>
            </a:r>
            <a:endParaRPr lang="el-GR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1772" name="Text Box 84"/>
          <p:cNvSpPr/>
          <p:nvPr/>
        </p:nvSpPr>
        <p:spPr>
          <a:xfrm>
            <a:off x="1260475" y="6162675"/>
            <a:ext cx="10080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  <a:ea typeface="Times New Roman" pitchFamily="18" charset="0"/>
              </a:rPr>
              <a:t>8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1773" name="Text Box 85"/>
          <p:cNvSpPr/>
          <p:nvPr/>
        </p:nvSpPr>
        <p:spPr>
          <a:xfrm>
            <a:off x="2700338" y="6162675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  <a:ea typeface="Times New Roman" pitchFamily="18" charset="0"/>
              </a:rPr>
              <a:t>6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1774" name="Text Box 86"/>
          <p:cNvSpPr/>
          <p:nvPr/>
        </p:nvSpPr>
        <p:spPr>
          <a:xfrm>
            <a:off x="4213225" y="6162675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</a:rPr>
              <a:t>12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1775" name="Text Box 87"/>
          <p:cNvSpPr/>
          <p:nvPr/>
        </p:nvSpPr>
        <p:spPr>
          <a:xfrm>
            <a:off x="6013450" y="6162675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  <a:ea typeface="Times New Roman" pitchFamily="18" charset="0"/>
              </a:rPr>
              <a:t>2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1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1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  <p:bldP spid="31748" grpId="0"/>
      <p:bldP spid="31749" grpId="0"/>
      <p:bldP spid="31750" grpId="0"/>
      <p:bldP spid="31751" grpId="0"/>
      <p:bldP spid="31752" grpId="0"/>
      <p:bldP spid="31753" grpId="0"/>
      <p:bldP spid="31754" grpId="0"/>
      <p:bldP spid="31757" grpId="0"/>
      <p:bldP spid="31758" grpId="0"/>
      <p:bldP spid="31759" grpId="0"/>
      <p:bldP spid="31760" grpId="0"/>
      <p:bldP spid="31761" grpId="0"/>
      <p:bldP spid="31766" grpId="0"/>
      <p:bldP spid="31767" grpId="0"/>
      <p:bldP spid="31768" grpId="0"/>
      <p:bldP spid="31769" grpId="0"/>
      <p:bldP spid="31770" grpId="0"/>
      <p:bldP spid="31771" grpId="0"/>
      <p:bldP spid="31772" grpId="0"/>
      <p:bldP spid="31773" grpId="0"/>
      <p:bldP spid="31774" grpId="0"/>
      <p:bldP spid="317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333375"/>
            <a:ext cx="6188075" cy="1036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Основные умения: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70013"/>
            <a:ext cx="8229600" cy="38449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Blip>
                <a:blip r:embed="rId2"/>
              </a:buBlip>
              <a:defRPr/>
            </a:pPr>
            <a:r>
              <a:rPr kumimoji="0" lang="ru-RU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знать определения и свойства плоских геометрических фигур: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Blip>
                <a:blip r:embed="rId2"/>
              </a:buBlip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itchFamily="34" charset="0"/>
              </a:rPr>
              <a:t>треугольников;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Blip>
                <a:blip r:embed="rId2"/>
              </a:buBlip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itchFamily="34" charset="0"/>
              </a:rPr>
              <a:t>четырехугольников (параллелограммов и трапеций);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Blip>
                <a:blip r:embed="rId2"/>
              </a:buBlip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itchFamily="34" charset="0"/>
              </a:rPr>
              <a:t>правильных многоугольников;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Blip>
                <a:blip r:embed="rId2"/>
              </a:buBlip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itchFamily="34" charset="0"/>
              </a:rPr>
              <a:t>окружности;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Blip>
                <a:blip r:embed="rId2"/>
              </a:buBlip>
              <a:defRPr/>
            </a:pPr>
            <a:r>
              <a:rPr kumimoji="0" lang="ru-RU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применять их при решении как типовых задач,     так и задач повышенного уровня сложности;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Blip>
                <a:blip r:embed="rId2"/>
              </a:buBlip>
              <a:defRPr/>
            </a:pPr>
            <a:r>
              <a:rPr kumimoji="0" lang="ru-RU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применять знания планиметрии при изучении стереометрии.</a:t>
            </a:r>
          </a:p>
        </p:txBody>
      </p:sp>
      <p:sp>
        <p:nvSpPr>
          <p:cNvPr id="5124" name="AutoShape 5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5125" name="AutoShape 6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32770" name="Rectangle 9"/>
          <p:cNvSpPr/>
          <p:nvPr/>
        </p:nvSpPr>
        <p:spPr>
          <a:xfrm>
            <a:off x="395288" y="1557338"/>
            <a:ext cx="8208962" cy="9159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17"/>
            </a:pPr>
            <a:r>
              <a:rPr u="none">
                <a:latin typeface="Calibri" pitchFamily="34" charset="0"/>
              </a:rPr>
              <a:t>Около равнобедренного треугольника АВС с основанием АС и углом при основании 75 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º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 описана окружность с центром О. Площадь треугольника ВОС равна 16. Радиус окружности равен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71" name="Text Box 10"/>
          <p:cNvSpPr/>
          <p:nvPr/>
        </p:nvSpPr>
        <p:spPr>
          <a:xfrm>
            <a:off x="1331913" y="2492375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  <a:ea typeface="Times New Roman" pitchFamily="18" charset="0"/>
              </a:rPr>
              <a:t>16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72" name="Text Box 11"/>
          <p:cNvSpPr/>
          <p:nvPr/>
        </p:nvSpPr>
        <p:spPr>
          <a:xfrm>
            <a:off x="2771775" y="2492375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  <a:ea typeface="Times New Roman" pitchFamily="18" charset="0"/>
              </a:rPr>
              <a:t>4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73" name="Text Box 12"/>
          <p:cNvSpPr/>
          <p:nvPr/>
        </p:nvSpPr>
        <p:spPr>
          <a:xfrm>
            <a:off x="4284663" y="2492375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  <a:ea typeface="Times New Roman" pitchFamily="18" charset="0"/>
              </a:rPr>
              <a:t>8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74" name="Text Box 13"/>
          <p:cNvSpPr/>
          <p:nvPr/>
        </p:nvSpPr>
        <p:spPr>
          <a:xfrm>
            <a:off x="6084888" y="2492375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  <a:ea typeface="Times New Roman" pitchFamily="18" charset="0"/>
              </a:rPr>
              <a:t>12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75" name="Rectangle 14"/>
          <p:cNvSpPr/>
          <p:nvPr/>
        </p:nvSpPr>
        <p:spPr>
          <a:xfrm>
            <a:off x="395288" y="2852738"/>
            <a:ext cx="8424862" cy="9159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AutoNum type="arabicPeriod" startAt="18"/>
            </a:pPr>
            <a:r>
              <a:rPr u="none">
                <a:latin typeface="Calibri" pitchFamily="34" charset="0"/>
              </a:rPr>
              <a:t>Около треугольника АВС описана окружность. Медиана треугольника АМ продлена до пересечения с окружностью в точке К. </a:t>
            </a:r>
            <a:r>
              <a:rPr lang="en-US" altLang="en-US" u="none">
                <a:latin typeface="Calibri" pitchFamily="34" charset="0"/>
              </a:rPr>
              <a:t>    </a:t>
            </a:r>
            <a:r>
              <a:rPr lang="en-US" altLang="en-US" u="none">
                <a:latin typeface="Calibri" pitchFamily="34" charset="0"/>
              </a:rPr>
              <a:t>АМ = 18,      МК = 8, </a:t>
            </a:r>
            <a:r>
              <a:rPr lang="en-US" altLang="en-US" u="none">
                <a:latin typeface="Calibri" pitchFamily="34" charset="0"/>
              </a:rPr>
              <a:t>  </a:t>
            </a:r>
            <a:r>
              <a:rPr lang="en-US" altLang="en-US" u="none">
                <a:latin typeface="Calibri" pitchFamily="34" charset="0"/>
              </a:rPr>
              <a:t>ВК = 10. </a:t>
            </a:r>
            <a:r>
              <a:rPr lang="en-US" altLang="en-US" u="none">
                <a:latin typeface="Calibri" pitchFamily="34" charset="0"/>
              </a:rPr>
              <a:t>  </a:t>
            </a:r>
            <a:r>
              <a:rPr lang="en-US" altLang="en-US" u="none">
                <a:latin typeface="Calibri" pitchFamily="34" charset="0"/>
              </a:rPr>
              <a:t>Длина стороны АС равна</a:t>
            </a:r>
            <a:endParaRPr lang="el-GR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76" name="Text Box 15"/>
          <p:cNvSpPr/>
          <p:nvPr/>
        </p:nvSpPr>
        <p:spPr>
          <a:xfrm>
            <a:off x="1331913" y="3789363"/>
            <a:ext cx="10080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  <a:ea typeface="Times New Roman" pitchFamily="18" charset="0"/>
              </a:rPr>
              <a:t>12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77" name="Text Box 16"/>
          <p:cNvSpPr/>
          <p:nvPr/>
        </p:nvSpPr>
        <p:spPr>
          <a:xfrm>
            <a:off x="2771775" y="3789363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  <a:ea typeface="Times New Roman" pitchFamily="18" charset="0"/>
              </a:rPr>
              <a:t>6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78" name="Text Box 17"/>
          <p:cNvSpPr/>
          <p:nvPr/>
        </p:nvSpPr>
        <p:spPr>
          <a:xfrm>
            <a:off x="4284663" y="3789363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</a:rPr>
              <a:t>20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79" name="Text Box 18"/>
          <p:cNvSpPr/>
          <p:nvPr/>
        </p:nvSpPr>
        <p:spPr>
          <a:xfrm>
            <a:off x="6084888" y="3789363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  <a:ea typeface="Times New Roman" pitchFamily="18" charset="0"/>
              </a:rPr>
              <a:t>15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80" name="Rectangle 19"/>
          <p:cNvSpPr/>
          <p:nvPr/>
        </p:nvSpPr>
        <p:spPr>
          <a:xfrm>
            <a:off x="395288" y="4221163"/>
            <a:ext cx="8424862" cy="581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0000"/>
              </a:lnSpc>
              <a:buAutoNum type="arabicPeriod" startAt="19"/>
            </a:pPr>
            <a:r>
              <a:rPr u="none">
                <a:latin typeface="Calibri" pitchFamily="34" charset="0"/>
              </a:rPr>
              <a:t>Сторона треугольника равна 12, противолежащий угол 60 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º</a:t>
            </a:r>
            <a:r>
              <a:rPr lang="en-US" altLang="en-US" u="none">
                <a:latin typeface="Calibri" pitchFamily="34" charset="0"/>
                <a:ea typeface="Times New Roman" pitchFamily="18" charset="0"/>
              </a:rPr>
              <a:t>. Радиус описанной окружности равен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81" name="Text Box 20"/>
          <p:cNvSpPr/>
          <p:nvPr/>
        </p:nvSpPr>
        <p:spPr>
          <a:xfrm>
            <a:off x="4284663" y="4941888"/>
            <a:ext cx="15113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  <a:ea typeface="Times New Roman" pitchFamily="18" charset="0"/>
              </a:rPr>
              <a:t>8√3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82" name="Text Box 21"/>
          <p:cNvSpPr/>
          <p:nvPr/>
        </p:nvSpPr>
        <p:spPr>
          <a:xfrm>
            <a:off x="2698750" y="4941888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  <a:ea typeface="Times New Roman" pitchFamily="18" charset="0"/>
              </a:rPr>
              <a:t>4√3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83" name="Text Box 22"/>
          <p:cNvSpPr/>
          <p:nvPr/>
        </p:nvSpPr>
        <p:spPr>
          <a:xfrm>
            <a:off x="1257300" y="4943475"/>
            <a:ext cx="122396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  <a:ea typeface="Times New Roman" pitchFamily="18" charset="0"/>
              </a:rPr>
              <a:t>√3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84" name="Text Box 23"/>
          <p:cNvSpPr/>
          <p:nvPr/>
        </p:nvSpPr>
        <p:spPr>
          <a:xfrm>
            <a:off x="6011863" y="4941888"/>
            <a:ext cx="15113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  <a:ea typeface="Times New Roman" pitchFamily="18" charset="0"/>
              </a:rPr>
              <a:t>2√3</a:t>
            </a:r>
            <a:endParaRPr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85" name="Rectangle 24"/>
          <p:cNvSpPr/>
          <p:nvPr/>
        </p:nvSpPr>
        <p:spPr>
          <a:xfrm>
            <a:off x="393700" y="5375275"/>
            <a:ext cx="8424863" cy="581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just" eaLnBrk="1" hangingPunct="1">
              <a:lnSpc>
                <a:spcPct val="80000"/>
              </a:lnSpc>
              <a:buAutoNum type="arabicPeriod" startAt="20"/>
            </a:pPr>
            <a:r>
              <a:rPr u="none">
                <a:latin typeface="Calibri" pitchFamily="34" charset="0"/>
              </a:rPr>
              <a:t>Основания трапеции 10 и 31, боковые стороны 20 и 13. Площадь трапеции равна</a:t>
            </a:r>
            <a:endParaRPr lang="el-GR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86" name="Text Box 25"/>
          <p:cNvSpPr/>
          <p:nvPr/>
        </p:nvSpPr>
        <p:spPr>
          <a:xfrm>
            <a:off x="1258888" y="6021388"/>
            <a:ext cx="10080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/>
            </a:pPr>
            <a:r>
              <a:rPr u="none">
                <a:latin typeface="Calibri" pitchFamily="34" charset="0"/>
                <a:ea typeface="Times New Roman" pitchFamily="18" charset="0"/>
              </a:rPr>
              <a:t>246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87" name="Text Box 26"/>
          <p:cNvSpPr/>
          <p:nvPr/>
        </p:nvSpPr>
        <p:spPr>
          <a:xfrm>
            <a:off x="2698750" y="6021388"/>
            <a:ext cx="12954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2"/>
            </a:pPr>
            <a:r>
              <a:rPr u="none">
                <a:latin typeface="Calibri" pitchFamily="34" charset="0"/>
                <a:ea typeface="Times New Roman" pitchFamily="18" charset="0"/>
              </a:rPr>
              <a:t>492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88" name="Text Box 27"/>
          <p:cNvSpPr/>
          <p:nvPr/>
        </p:nvSpPr>
        <p:spPr>
          <a:xfrm>
            <a:off x="4211638" y="6021388"/>
            <a:ext cx="12239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3"/>
            </a:pPr>
            <a:r>
              <a:rPr u="none">
                <a:latin typeface="Calibri" pitchFamily="34" charset="0"/>
              </a:rPr>
              <a:t>123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89" name="Text Box 28"/>
          <p:cNvSpPr/>
          <p:nvPr/>
        </p:nvSpPr>
        <p:spPr>
          <a:xfrm>
            <a:off x="6011863" y="6021388"/>
            <a:ext cx="115252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lnSpc>
                <a:spcPct val="80000"/>
              </a:lnSpc>
              <a:buAutoNum type="arabicParenR" startAt="4"/>
            </a:pPr>
            <a:r>
              <a:rPr u="none">
                <a:latin typeface="Calibri" pitchFamily="34" charset="0"/>
                <a:ea typeface="Times New Roman" pitchFamily="18" charset="0"/>
              </a:rPr>
              <a:t>260</a:t>
            </a:r>
            <a:endParaRPr lang="en-US" altLang="en-US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32790" name="Rectangle 29"/>
          <p:cNvSpPr>
            <a:spLocks noChangeArrowheads="1"/>
          </p:cNvSpPr>
          <p:nvPr/>
        </p:nvSpPr>
        <p:spPr bwMode="auto">
          <a:xfrm>
            <a:off x="755650" y="333375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Контрольный тест</a:t>
            </a:r>
          </a:p>
        </p:txBody>
      </p:sp>
      <p:sp>
        <p:nvSpPr>
          <p:cNvPr id="32791" name="AutoShape 30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32792" name="AutoShape 31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32793" name="AutoShape 32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cxnSp>
        <p:nvCxnSpPr>
          <p:cNvPr id="32794" name="Line 37"/>
          <p:cNvCxnSpPr/>
          <p:nvPr/>
        </p:nvCxnSpPr>
        <p:spPr>
          <a:xfrm>
            <a:off x="4997450" y="4941888"/>
            <a:ext cx="217488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32795" name="Line 38"/>
          <p:cNvCxnSpPr/>
          <p:nvPr/>
        </p:nvCxnSpPr>
        <p:spPr>
          <a:xfrm>
            <a:off x="6715125" y="4941888"/>
            <a:ext cx="215900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32796" name="Line 39"/>
          <p:cNvCxnSpPr/>
          <p:nvPr/>
        </p:nvCxnSpPr>
        <p:spPr>
          <a:xfrm>
            <a:off x="3355975" y="4929188"/>
            <a:ext cx="215900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32797" name="Line 40"/>
          <p:cNvCxnSpPr/>
          <p:nvPr/>
        </p:nvCxnSpPr>
        <p:spPr>
          <a:xfrm>
            <a:off x="1835150" y="4941888"/>
            <a:ext cx="215900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2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/>
      <p:bldP spid="32772" grpId="0"/>
      <p:bldP spid="32773" grpId="0"/>
      <p:bldP spid="32774" grpId="0"/>
      <p:bldP spid="32775" grpId="0"/>
      <p:bldP spid="32776" grpId="0"/>
      <p:bldP spid="32777" grpId="0"/>
      <p:bldP spid="32778" grpId="0"/>
      <p:bldP spid="32779" grpId="0"/>
      <p:bldP spid="32780" grpId="0"/>
      <p:bldP spid="32781" grpId="0"/>
      <p:bldP spid="32782" grpId="0"/>
      <p:bldP spid="32783" grpId="0"/>
      <p:bldP spid="32784" grpId="0"/>
      <p:bldP spid="32785" grpId="0"/>
      <p:bldP spid="32786" grpId="0"/>
      <p:bldP spid="32787" grpId="0"/>
      <p:bldP spid="32788" grpId="0"/>
      <p:bldP spid="32789" grpId="0"/>
      <p:bldP spid="32791" grpId="0"/>
      <p:bldP spid="32792" grpId="0"/>
      <p:bldP spid="3279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graphicFrame>
        <p:nvGraphicFramePr>
          <p:cNvPr id="33794" name="Group 94"/>
          <p:cNvGraphicFramePr>
            <a:graphicFrameLocks noGrp="1"/>
          </p:cNvGraphicFramePr>
          <p:nvPr/>
        </p:nvGraphicFramePr>
        <p:xfrm>
          <a:off x="395288" y="1916112"/>
          <a:ext cx="8353425" cy="2824162"/>
        </p:xfrm>
        <a:graphic>
          <a:graphicData uri="http://schemas.openxmlformats.org/drawingml/2006/table">
            <a:tbl>
              <a:tblPr/>
              <a:tblGrid>
                <a:gridCol w="1512888"/>
                <a:gridCol w="647700"/>
                <a:gridCol w="647700"/>
                <a:gridCol w="647700"/>
                <a:gridCol w="649288"/>
                <a:gridCol w="668338"/>
                <a:gridCol w="698500"/>
                <a:gridCol w="720725"/>
                <a:gridCol w="720725"/>
                <a:gridCol w="719138"/>
                <a:gridCol w="720725"/>
              </a:tblGrid>
              <a:tr h="706438"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№  задания</a:t>
                      </a:r>
                      <a:endParaRPr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28575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28575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1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28575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2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28575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3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28575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4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28575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5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28575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6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28575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7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28575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8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28575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9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28575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10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28575">
                      <a:solidFill>
                        <a:schemeClr val="tx1"/>
                      </a:solidFill>
                      <a:miter lim="800000"/>
                    </a:lnR>
                    <a:lnT w="28575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706438"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ответ</a:t>
                      </a:r>
                      <a:endParaRPr b="1" u="none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28575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1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4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3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2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4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2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3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2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4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1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28575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704850"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№  задания</a:t>
                      </a:r>
                      <a:endParaRPr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28575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11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12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13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14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15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16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17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18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19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20</a:t>
                      </a:r>
                      <a:endParaRPr b="1" u="none"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28575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706438"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b="1" u="none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ответ</a:t>
                      </a:r>
                      <a:endParaRPr b="1" u="none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28575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28575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4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28575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2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28575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3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28575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1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28575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3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28575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1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28575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3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28575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4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28575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2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28575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lstStyle>
                      <a:defPPr>
                        <a:defRPr lang="ru-RU"/>
                      </a:defPPr>
                      <a:lvl1pPr marL="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1pPr>
                      <a:lvl2pPr marL="4572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2pPr>
                      <a:lvl3pPr marL="9144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3pPr>
                      <a:lvl4pPr marL="13716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4pPr>
                      <a:lvl5pPr marL="1828800" indent="0" algn="ctr" defTabSz="914400" rtl="0" eaLnBrk="0" fontAlgn="base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2000" b="0" i="0" u="sng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</a:pPr>
                      <a:r>
                        <a:rPr sz="3200" b="1" u="none"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chemeClr val="bg2"/>
                            </a:outerShdw>
                          </a:effectLst>
                          <a:latin typeface="Calibri" pitchFamily="34" charset="0"/>
                        </a:rPr>
                        <a:t>1</a:t>
                      </a:r>
                      <a:endParaRPr sz="3200" b="1" u="none"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chemeClr val="bg2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28575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28575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3856" name="Rectangle 67"/>
          <p:cNvSpPr>
            <a:spLocks noChangeArrowheads="1"/>
          </p:cNvSpPr>
          <p:nvPr/>
        </p:nvSpPr>
        <p:spPr bwMode="auto">
          <a:xfrm>
            <a:off x="755650" y="420688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Ответы</a:t>
            </a:r>
          </a:p>
        </p:txBody>
      </p:sp>
      <p:sp>
        <p:nvSpPr>
          <p:cNvPr id="33857" name="AutoShape 95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33858" name="AutoShape 96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33859" name="AutoShape 97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56" grpId="0"/>
      <p:bldP spid="33857" grpId="0"/>
      <p:bldP spid="33858" grpId="0"/>
      <p:bldP spid="3385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34818" name="Rectangle 4"/>
          <p:cNvSpPr>
            <a:spLocks noChangeArrowheads="1"/>
          </p:cNvSpPr>
          <p:nvPr/>
        </p:nvSpPr>
        <p:spPr bwMode="auto">
          <a:xfrm>
            <a:off x="755650" y="-71438"/>
            <a:ext cx="7993063" cy="93662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Список   </a:t>
            </a:r>
            <a:r>
              <a:rPr kumimoji="0" lang="ru-RU" sz="3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литературы</a:t>
            </a:r>
          </a:p>
        </p:txBody>
      </p:sp>
      <p:sp>
        <p:nvSpPr>
          <p:cNvPr id="34819" name="Text Box 6"/>
          <p:cNvSpPr txBox="1">
            <a:spLocks noChangeArrowheads="1"/>
          </p:cNvSpPr>
          <p:nvPr/>
        </p:nvSpPr>
        <p:spPr bwMode="auto">
          <a:xfrm>
            <a:off x="323850" y="980728"/>
            <a:ext cx="8568630" cy="505061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square">
            <a:spAutoFit/>
          </a:bodyPr>
          <a:lstStyle>
            <a:defPPr/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Денищева Л.О. и другие. ЕГЭ.  Математика. Пособие для подготовки к ЕГЭ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2022-2023. </a:t>
            </a: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–М.: «Просвещение»,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2022.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Денищева Л.О. и другие. ЕГЭ 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2023.  </a:t>
            </a: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Математика. Учебно-тренировочные материалы для подготовки учащихся / ФИПИ - М.: «Интеллект-Центр»,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2023.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Иванов А.П., Кондаков В.М.  Тематические тесты по математике для подготовке      к   вступительным экзаменам в ВУЗ: Учебное пособие. – Пермь: «Издательство Пермского университета»,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2021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Кочагин В.В., Кочагина М.Н. 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ЕГЭ-2023. </a:t>
            </a: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Математика. Репетитор. – М.: «Просвещение», «ЭКСМО»,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2022.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Кочагин В.В., Кочагина М.Н.  Математика. ЕГЭ 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2023. </a:t>
            </a: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Тематические  тренировочные задания. – М.: «ЭКСМО»,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2022.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Погорелов А.В. Геометрия:  Учебник для 10-11 классов общеобразовательных учреждений. – М.: «Просвещение»,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2022.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Рабинович Е.М.  Задачи и упражнения на готовых чертежах. 7-9 классы.   Геометрия. – М.: «Илекса»,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2019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34820" name="AutoShape 8">
            <a:hlinkClick action="ppaction://hlinkshowjump?jump=previousslide"/>
          </p:cNvPr>
          <p:cNvSpPr/>
          <p:nvPr/>
        </p:nvSpPr>
        <p:spPr>
          <a:xfrm>
            <a:off x="8101013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34821" name="AutoShape 9">
            <a:hlinkClick r:id="rId3" action="ppaction://hlinksldjump"/>
          </p:cNvPr>
          <p:cNvSpPr/>
          <p:nvPr/>
        </p:nvSpPr>
        <p:spPr>
          <a:xfrm>
            <a:off x="7526338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/>
      <p:bldP spid="34820" grpId="0"/>
      <p:bldP spid="348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755650" y="277813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Методы  решения  задач:</a:t>
            </a:r>
          </a:p>
        </p:txBody>
      </p:sp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785813" y="1285875"/>
            <a:ext cx="7786687" cy="483235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Метод непосредственных вычислений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Метод введения неизвестной величины (неизвестных величин)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Метод введения вспомогательной величины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Метод площадей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Метод дополнительных построений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Векторный метод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Метод координат</a:t>
            </a:r>
          </a:p>
        </p:txBody>
      </p:sp>
      <p:sp>
        <p:nvSpPr>
          <p:cNvPr id="6148" name="Text Box 7"/>
          <p:cNvSpPr/>
          <p:nvPr/>
        </p:nvSpPr>
        <p:spPr>
          <a:xfrm>
            <a:off x="838200" y="1714500"/>
            <a:ext cx="7272338" cy="1016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2400" u="none"/>
              <a:t>     </a:t>
            </a:r>
            <a:endParaRPr sz="2400" u="none"/>
          </a:p>
          <a:p>
            <a:pPr marL="342900" lvl="0" indent="-342900" algn="l" eaLnBrk="1" hangingPunct="1"/>
            <a:r>
              <a:rPr sz="2400" u="none"/>
              <a:t>     </a:t>
            </a:r>
            <a:endParaRPr sz="2400" u="none"/>
          </a:p>
        </p:txBody>
      </p:sp>
      <p:sp>
        <p:nvSpPr>
          <p:cNvPr id="6149" name="AutoShape 11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6150" name="AutoShape 12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6151" name="AutoShape 13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/>
      <p:bldP spid="6148" grpId="0"/>
      <p:bldP spid="6149" grpId="0"/>
      <p:bldP spid="6150" grpId="0"/>
      <p:bldP spid="61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755650" y="428625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Методы решения задач</a:t>
            </a:r>
          </a:p>
        </p:txBody>
      </p:sp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760413" y="1500188"/>
            <a:ext cx="7526337" cy="120015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ru-RU" sz="36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</a:t>
            </a:r>
            <a:r>
              <a:rPr kumimoji="0" lang="ru-RU" sz="3600" b="1" i="0" u="sng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Метод непосредственных вычислений,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1187450" y="2386013"/>
            <a:ext cx="7272338" cy="3262312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    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как правило, используется при решении самых </a:t>
            </a:r>
            <a:r>
              <a:rPr kumimoji="0" lang="ru-RU" sz="2800" b="0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простых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задач, условие которых позволяет </a:t>
            </a:r>
            <a:r>
              <a:rPr kumimoji="0" lang="ru-RU" sz="2800" b="0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непосредственными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вычислениями получить результат.</a:t>
            </a:r>
          </a:p>
        </p:txBody>
      </p:sp>
      <p:sp>
        <p:nvSpPr>
          <p:cNvPr id="7173" name="AutoShape 11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7174" name="AutoShape 12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7175" name="AutoShape 13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/>
      <p:bldP spid="7172" grpId="0"/>
      <p:bldP spid="7173" grpId="0"/>
      <p:bldP spid="7174" grpId="0"/>
      <p:bldP spid="71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755650" y="285750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Методы  решения задач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827088" y="1484313"/>
            <a:ext cx="208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1" i="0" u="sng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П р и м е р.</a:t>
            </a:r>
          </a:p>
        </p:txBody>
      </p:sp>
      <p:sp>
        <p:nvSpPr>
          <p:cNvPr id="8196" name="Text Box 6"/>
          <p:cNvSpPr/>
          <p:nvPr/>
        </p:nvSpPr>
        <p:spPr>
          <a:xfrm>
            <a:off x="3419475" y="1484313"/>
            <a:ext cx="5148263" cy="11080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b="1">
                <a:solidFill>
                  <a:srgbClr val="FFFF99"/>
                </a:solidFill>
                <a:latin typeface="Calibri" pitchFamily="34" charset="0"/>
              </a:rPr>
              <a:t>Дано</a:t>
            </a:r>
            <a:r>
              <a:rPr sz="1600" b="1" u="none">
                <a:latin typeface="Calibri" pitchFamily="34" charset="0"/>
              </a:rPr>
              <a:t>:  В равнобедренной трапеции длина одного          </a:t>
            </a:r>
            <a:br>
              <a:rPr sz="1600" b="1" u="none">
                <a:latin typeface="Calibri" pitchFamily="34" charset="0"/>
              </a:rPr>
            </a:br>
            <a:r>
              <a:rPr sz="1600" b="1" u="none">
                <a:latin typeface="Calibri" pitchFamily="34" charset="0"/>
              </a:rPr>
              <a:t>     из оснований равна 2</a:t>
            </a:r>
            <a:r>
              <a:rPr sz="1600" b="1" u="none">
                <a:latin typeface="Calibri" pitchFamily="34" charset="0"/>
                <a:ea typeface="Times New Roman" pitchFamily="18" charset="0"/>
              </a:rPr>
              <a:t>√3, а длина </a:t>
            </a:r>
            <a:r>
              <a:rPr sz="1600" b="1" u="none">
                <a:latin typeface="Calibri" pitchFamily="34" charset="0"/>
              </a:rPr>
              <a:t>другого  </a:t>
            </a:r>
            <a:br>
              <a:rPr sz="1600" b="1" u="none">
                <a:latin typeface="Calibri" pitchFamily="34" charset="0"/>
              </a:rPr>
            </a:br>
            <a:r>
              <a:rPr sz="1600" b="1" u="none">
                <a:latin typeface="Calibri" pitchFamily="34" charset="0"/>
              </a:rPr>
              <a:t>     </a:t>
            </a:r>
            <a:r>
              <a:rPr sz="1600" b="1" u="none">
                <a:latin typeface="Calibri" pitchFamily="34" charset="0"/>
                <a:ea typeface="Times New Roman" pitchFamily="18" charset="0"/>
              </a:rPr>
              <a:t>основания равна длине боковой стороны и </a:t>
            </a:r>
            <a:br>
              <a:rPr sz="1600" b="1" u="none">
                <a:latin typeface="Calibri" pitchFamily="34" charset="0"/>
                <a:ea typeface="Times New Roman" pitchFamily="18" charset="0"/>
              </a:rPr>
            </a:br>
            <a:r>
              <a:rPr sz="1600" b="1" u="none">
                <a:latin typeface="Calibri" pitchFamily="34" charset="0"/>
                <a:ea typeface="Times New Roman" pitchFamily="18" charset="0"/>
              </a:rPr>
              <a:t>     равна </a:t>
            </a:r>
            <a:r>
              <a:rPr sz="1800" b="1" u="none">
                <a:latin typeface="Calibri" pitchFamily="34" charset="0"/>
                <a:ea typeface="Times New Roman" pitchFamily="18" charset="0"/>
              </a:rPr>
              <a:t>√</a:t>
            </a:r>
            <a:r>
              <a:rPr sz="1600" b="1" u="none">
                <a:latin typeface="Calibri" pitchFamily="34" charset="0"/>
                <a:ea typeface="Times New Roman" pitchFamily="18" charset="0"/>
              </a:rPr>
              <a:t>3.</a:t>
            </a:r>
            <a:endParaRPr sz="1600" b="1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8197" name="Text Box 8"/>
          <p:cNvSpPr/>
          <p:nvPr/>
        </p:nvSpPr>
        <p:spPr>
          <a:xfrm>
            <a:off x="3419475" y="2565400"/>
            <a:ext cx="33845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b="1">
                <a:solidFill>
                  <a:srgbClr val="FFFF99"/>
                </a:solidFill>
                <a:latin typeface="Calibri" pitchFamily="34" charset="0"/>
                <a:ea typeface="Times New Roman" pitchFamily="18" charset="0"/>
              </a:rPr>
              <a:t>Найти</a:t>
            </a:r>
            <a:r>
              <a:rPr sz="1600" b="1" u="none">
                <a:latin typeface="Calibri" pitchFamily="34" charset="0"/>
                <a:ea typeface="Times New Roman" pitchFamily="18" charset="0"/>
              </a:rPr>
              <a:t> длину диагонали трапеции.</a:t>
            </a:r>
            <a:endParaRPr sz="1600" b="1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8198" name="Text Box 9"/>
          <p:cNvSpPr/>
          <p:nvPr/>
        </p:nvSpPr>
        <p:spPr>
          <a:xfrm>
            <a:off x="3454400" y="2997200"/>
            <a:ext cx="3565525" cy="7032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b="1">
                <a:solidFill>
                  <a:srgbClr val="FFFF99"/>
                </a:solidFill>
                <a:latin typeface="Calibri" pitchFamily="34" charset="0"/>
                <a:ea typeface="Times New Roman" pitchFamily="18" charset="0"/>
              </a:rPr>
              <a:t>Решение</a:t>
            </a:r>
            <a:r>
              <a:rPr sz="1600" b="1" u="none">
                <a:latin typeface="Calibri" pitchFamily="34" charset="0"/>
                <a:ea typeface="Times New Roman" pitchFamily="18" charset="0"/>
              </a:rPr>
              <a:t>: </a:t>
            </a:r>
            <a:endParaRPr sz="1600" b="1" u="none">
              <a:latin typeface="Calibri" pitchFamily="34" charset="0"/>
              <a:ea typeface="Times New Roman" pitchFamily="18" charset="0"/>
            </a:endParaRPr>
          </a:p>
          <a:p>
            <a:pPr marL="342900" lvl="0" indent="-342900" algn="l" eaLnBrk="1" hangingPunct="1">
              <a:buAutoNum type="arabicPeriod"/>
            </a:pPr>
            <a:r>
              <a:rPr sz="1600" b="1" u="none">
                <a:latin typeface="Calibri" pitchFamily="34" charset="0"/>
                <a:ea typeface="Times New Roman" pitchFamily="18" charset="0"/>
              </a:rPr>
              <a:t>Проведем  высоту  трапеции  ВЕ</a:t>
            </a:r>
            <a:endParaRPr sz="1600" b="1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8199" name="Text Box 10"/>
          <p:cNvSpPr/>
          <p:nvPr/>
        </p:nvSpPr>
        <p:spPr>
          <a:xfrm>
            <a:off x="3454400" y="3717925"/>
            <a:ext cx="5040313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buAutoNum type="arabicPeriod" startAt="2"/>
            </a:pPr>
            <a:r>
              <a:rPr sz="1600" b="1" u="none">
                <a:latin typeface="Calibri" pitchFamily="34" charset="0"/>
                <a:ea typeface="Times New Roman" pitchFamily="18" charset="0"/>
              </a:rPr>
              <a:t>Очевидно, что АЕ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=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(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AD–BC) / 2 = √3 / 2</a:t>
            </a:r>
            <a:endParaRPr lang="en-US" altLang="en-US" sz="1600" b="1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8200" name="Rectangle 12"/>
          <p:cNvSpPr/>
          <p:nvPr/>
        </p:nvSpPr>
        <p:spPr>
          <a:xfrm>
            <a:off x="3454400" y="4078288"/>
            <a:ext cx="5113338" cy="8302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buAutoNum type="arabicPeriod" startAt="3"/>
            </a:pPr>
            <a:r>
              <a:rPr sz="1600" b="1" u="none">
                <a:latin typeface="Calibri" pitchFamily="34" charset="0"/>
              </a:rPr>
              <a:t>В прямоугольном  </a:t>
            </a:r>
            <a:r>
              <a:rPr lang="el-GR" altLang="en-US" sz="1200" b="1" u="none">
                <a:latin typeface="Calibri" pitchFamily="34" charset="0"/>
              </a:rPr>
              <a:t>Δ</a:t>
            </a:r>
            <a:r>
              <a:rPr lang="el-GR" altLang="en-US" sz="1200" b="1" u="none">
                <a:latin typeface="Calibri" pitchFamily="34" charset="0"/>
              </a:rPr>
              <a:t> </a:t>
            </a:r>
            <a:r>
              <a:rPr sz="1600" b="1" u="none">
                <a:latin typeface="Calibri" pitchFamily="34" charset="0"/>
              </a:rPr>
              <a:t>АЕВ :  гипотенуза  АВ = √3,                                  катет АЕ</a:t>
            </a:r>
            <a:r>
              <a:rPr lang="en-US" altLang="en-US" sz="1600" b="1" u="none">
                <a:latin typeface="Calibri" pitchFamily="34" charset="0"/>
              </a:rPr>
              <a:t> = √3 / 2</a:t>
            </a:r>
            <a:r>
              <a:rPr lang="en-US" altLang="en-US" sz="1600" b="1" u="none">
                <a:latin typeface="Calibri" pitchFamily="34" charset="0"/>
              </a:rPr>
              <a:t>   =</a:t>
            </a:r>
            <a:r>
              <a:rPr lang="en-US" altLang="en-US" sz="1600" b="1" u="none">
                <a:latin typeface="Calibri" pitchFamily="34" charset="0"/>
              </a:rPr>
              <a:t>&gt;</a:t>
            </a:r>
            <a:r>
              <a:rPr lang="en-US" altLang="en-US" sz="1600" b="1" u="none">
                <a:latin typeface="Calibri" pitchFamily="34" charset="0"/>
              </a:rPr>
              <a:t>   </a:t>
            </a:r>
            <a:r>
              <a:rPr lang="ar-SA" altLang="en-US" sz="1600" b="1" u="none">
                <a:latin typeface="Calibri" pitchFamily="34" charset="0"/>
                <a:ea typeface="Arial Unicode MS" pitchFamily="34" charset="-128"/>
              </a:rPr>
              <a:t>∠</a:t>
            </a:r>
            <a:r>
              <a:rPr sz="1600" b="1" u="none">
                <a:latin typeface="Calibri" pitchFamily="34" charset="0"/>
              </a:rPr>
              <a:t>АВЕ = 30 </a:t>
            </a:r>
            <a:r>
              <a:rPr lang="ar-SA" altLang="en-US" sz="1600" b="1" u="none">
                <a:solidFill>
                  <a:srgbClr val="FFFF99"/>
                </a:solidFill>
                <a:latin typeface="Calibri" pitchFamily="34" charset="0"/>
                <a:ea typeface="Times New Roman" pitchFamily="18" charset="0"/>
              </a:rPr>
              <a:t>°</a:t>
            </a:r>
            <a:r>
              <a:rPr sz="1600" b="1" u="none">
                <a:latin typeface="Calibri" pitchFamily="34" charset="0"/>
              </a:rPr>
              <a:t>,                                                  тогда </a:t>
            </a:r>
            <a:r>
              <a:rPr lang="ar-SA" altLang="en-US" sz="1600" b="1" u="none">
                <a:latin typeface="Calibri" pitchFamily="34" charset="0"/>
              </a:rPr>
              <a:t>ﮮ</a:t>
            </a:r>
            <a:r>
              <a:rPr sz="1600" b="1" u="none">
                <a:latin typeface="Calibri" pitchFamily="34" charset="0"/>
              </a:rPr>
              <a:t>ВАЕ</a:t>
            </a:r>
            <a:r>
              <a:rPr lang="en-US" altLang="en-US" sz="1600" b="1" u="none">
                <a:latin typeface="Calibri" pitchFamily="34" charset="0"/>
              </a:rPr>
              <a:t> </a:t>
            </a:r>
            <a:r>
              <a:rPr lang="en-US" altLang="en-US" sz="1600" b="1" u="none">
                <a:latin typeface="Calibri" pitchFamily="34" charset="0"/>
              </a:rPr>
              <a:t>=</a:t>
            </a:r>
            <a:r>
              <a:rPr lang="en-US" altLang="en-US" sz="1600" b="1" u="none">
                <a:latin typeface="Calibri" pitchFamily="34" charset="0"/>
              </a:rPr>
              <a:t> </a:t>
            </a:r>
            <a:r>
              <a:rPr lang="en-US" altLang="en-US" sz="1600" b="1" u="none">
                <a:latin typeface="Calibri" pitchFamily="34" charset="0"/>
              </a:rPr>
              <a:t>90</a:t>
            </a:r>
            <a:r>
              <a:rPr lang="en-US" altLang="en-US" sz="1600" b="1" u="none">
                <a:latin typeface="Calibri" pitchFamily="34" charset="0"/>
              </a:rPr>
              <a:t> </a:t>
            </a:r>
            <a:r>
              <a:rPr sz="1600" b="1" u="none" baseline="30000">
                <a:latin typeface="Calibri" pitchFamily="34" charset="0"/>
                <a:ea typeface="Times New Roman" pitchFamily="18" charset="0"/>
              </a:rPr>
              <a:t>о </a:t>
            </a:r>
            <a:r>
              <a:rPr sz="1600" b="1" u="none">
                <a:latin typeface="Calibri" pitchFamily="34" charset="0"/>
              </a:rPr>
              <a:t>– </a:t>
            </a:r>
            <a:r>
              <a:rPr lang="ar-SA" altLang="en-US" sz="1600" b="1" u="none">
                <a:latin typeface="Calibri" pitchFamily="34" charset="0"/>
                <a:ea typeface="Times New Roman" pitchFamily="18" charset="0"/>
              </a:rPr>
              <a:t>30</a:t>
            </a:r>
            <a:r>
              <a:rPr sz="1600" b="1" u="none">
                <a:latin typeface="Calibri" pitchFamily="34" charset="0"/>
              </a:rPr>
              <a:t> </a:t>
            </a:r>
            <a:r>
              <a:rPr lang="ar-SA" altLang="en-US" sz="1600" b="1" u="none">
                <a:solidFill>
                  <a:srgbClr val="FFFF99"/>
                </a:solidFill>
                <a:latin typeface="Calibri" pitchFamily="34" charset="0"/>
                <a:ea typeface="Times New Roman" pitchFamily="18" charset="0"/>
              </a:rPr>
              <a:t>° </a:t>
            </a:r>
            <a:r>
              <a:rPr sz="1600" b="1" u="none">
                <a:latin typeface="Calibri" pitchFamily="34" charset="0"/>
              </a:rPr>
              <a:t>= </a:t>
            </a:r>
            <a:r>
              <a:rPr lang="ar-SA" altLang="en-US" sz="1600" b="1" u="none">
                <a:latin typeface="Calibri" pitchFamily="34" charset="0"/>
                <a:ea typeface="Times New Roman" pitchFamily="18" charset="0"/>
              </a:rPr>
              <a:t>60</a:t>
            </a:r>
            <a:r>
              <a:rPr sz="1600" b="1" u="none" baseline="30000">
                <a:latin typeface="Calibri" pitchFamily="34" charset="0"/>
                <a:ea typeface="Times New Roman" pitchFamily="18" charset="0"/>
              </a:rPr>
              <a:t>о</a:t>
            </a:r>
            <a:endParaRPr lang="ar-SA" altLang="en-US" sz="1600" b="1" u="none" baseline="30000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8201" name="Rectangle 13"/>
          <p:cNvSpPr/>
          <p:nvPr/>
        </p:nvSpPr>
        <p:spPr>
          <a:xfrm>
            <a:off x="3454400" y="4870450"/>
            <a:ext cx="5149850" cy="14462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buAutoNum type="arabicPeriod" startAt="4"/>
            </a:pPr>
            <a:r>
              <a:rPr sz="1600" b="1" u="none">
                <a:latin typeface="Calibri" pitchFamily="34" charset="0"/>
              </a:rPr>
              <a:t>Из  </a:t>
            </a:r>
            <a:r>
              <a:rPr lang="el-GR" altLang="en-US" sz="1200" b="1" u="none">
                <a:latin typeface="Calibri" pitchFamily="34" charset="0"/>
                <a:ea typeface="Times New Roman" pitchFamily="18" charset="0"/>
              </a:rPr>
              <a:t>Δ</a:t>
            </a:r>
            <a:r>
              <a:rPr lang="el-GR" altLang="en-US" sz="12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ABD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по теореме косинусов </a:t>
            </a:r>
            <a:endParaRPr lang="en-US" altLang="en-US" sz="1600" b="1" u="none">
              <a:latin typeface="Calibri" pitchFamily="34" charset="0"/>
              <a:ea typeface="Times New Roman" pitchFamily="18" charset="0"/>
            </a:endParaRPr>
          </a:p>
          <a:p>
            <a:pPr marL="342900" lvl="0" indent="-342900" algn="l" eaLnBrk="1" hangingPunct="1"/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BD²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=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AB²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+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AD²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-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2AB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000" b="1" u="none">
                <a:latin typeface="Calibri" pitchFamily="34" charset="0"/>
                <a:ea typeface="Times New Roman" pitchFamily="18" charset="0"/>
              </a:rPr>
              <a:t>*</a:t>
            </a:r>
            <a:r>
              <a:rPr lang="en-US" altLang="en-US" sz="10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AD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000" b="1" u="none">
                <a:latin typeface="Calibri" pitchFamily="34" charset="0"/>
                <a:ea typeface="Times New Roman" pitchFamily="18" charset="0"/>
              </a:rPr>
              <a:t>*</a:t>
            </a:r>
            <a:r>
              <a:rPr lang="en-US" altLang="en-US" sz="10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Cos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sz="1600" b="1" u="none">
                <a:latin typeface="Calibri" pitchFamily="34" charset="0"/>
                <a:ea typeface="Arial Unicode MS" pitchFamily="34" charset="-128"/>
              </a:rPr>
              <a:t>∠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BAE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=</a:t>
            </a:r>
            <a:endParaRPr lang="en-US" altLang="en-US" sz="1600" b="1" u="none">
              <a:latin typeface="Calibri" pitchFamily="34" charset="0"/>
              <a:ea typeface="Times New Roman" pitchFamily="18" charset="0"/>
            </a:endParaRPr>
          </a:p>
          <a:p>
            <a:pPr marL="342900" lvl="0" indent="-342900" algn="l" eaLnBrk="1" hangingPunct="1"/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=(√3)²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+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(2√3)²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-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2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000" b="1" u="none">
                <a:latin typeface="Calibri" pitchFamily="34" charset="0"/>
                <a:ea typeface="Times New Roman" pitchFamily="18" charset="0"/>
              </a:rPr>
              <a:t>*</a:t>
            </a:r>
            <a:r>
              <a:rPr lang="en-US" altLang="en-US" sz="10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√3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000" b="1" u="none">
                <a:latin typeface="Calibri" pitchFamily="34" charset="0"/>
                <a:ea typeface="Times New Roman" pitchFamily="18" charset="0"/>
              </a:rPr>
              <a:t>*</a:t>
            </a:r>
            <a:r>
              <a:rPr lang="en-US" altLang="en-US" sz="10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2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000" b="1" u="none">
                <a:latin typeface="Calibri" pitchFamily="34" charset="0"/>
                <a:ea typeface="Times New Roman" pitchFamily="18" charset="0"/>
              </a:rPr>
              <a:t>*</a:t>
            </a:r>
            <a:r>
              <a:rPr lang="en-US" altLang="en-US" sz="10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√3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000" b="1" u="none">
                <a:latin typeface="Calibri" pitchFamily="34" charset="0"/>
                <a:ea typeface="Times New Roman" pitchFamily="18" charset="0"/>
              </a:rPr>
              <a:t>*</a:t>
            </a:r>
            <a:r>
              <a:rPr lang="en-US" altLang="en-US" sz="10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½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=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9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;    </a:t>
            </a:r>
            <a:endParaRPr lang="en-US" altLang="en-US" sz="1600" b="1" u="none">
              <a:latin typeface="Calibri" pitchFamily="34" charset="0"/>
              <a:ea typeface="Times New Roman" pitchFamily="18" charset="0"/>
            </a:endParaRPr>
          </a:p>
          <a:p>
            <a:pPr marL="342900" lvl="0" indent="-342900" algn="l" eaLnBrk="1" hangingPunct="1"/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 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BD²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=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9 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=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&gt;  BD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=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3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.</a:t>
            </a:r>
            <a:endParaRPr lang="en-US" altLang="en-US" sz="1600" b="1" u="none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8202" name="Text Box 15"/>
          <p:cNvSpPr/>
          <p:nvPr/>
        </p:nvSpPr>
        <p:spPr>
          <a:xfrm>
            <a:off x="3527425" y="6261100"/>
            <a:ext cx="33845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b="1">
                <a:solidFill>
                  <a:srgbClr val="FFFF99"/>
                </a:solidFill>
                <a:latin typeface="Calibri" pitchFamily="34" charset="0"/>
                <a:ea typeface="Times New Roman" pitchFamily="18" charset="0"/>
              </a:rPr>
              <a:t>Ответ</a:t>
            </a:r>
            <a:r>
              <a:rPr sz="1600" b="1" u="none">
                <a:latin typeface="Calibri" pitchFamily="34" charset="0"/>
                <a:ea typeface="Times New Roman" pitchFamily="18" charset="0"/>
              </a:rPr>
              <a:t>: 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BD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=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3</a:t>
            </a:r>
            <a:r>
              <a:rPr lang="en-US" altLang="en-US" sz="1600" b="1" u="none">
                <a:latin typeface="Calibri" pitchFamily="34" charset="0"/>
                <a:ea typeface="Times New Roman" pitchFamily="18" charset="0"/>
              </a:rPr>
              <a:t>.</a:t>
            </a:r>
            <a:endParaRPr lang="en-US" altLang="en-US" sz="1600" b="1" u="none">
              <a:latin typeface="Calibri" pitchFamily="34" charset="0"/>
              <a:ea typeface="Times New Roman" pitchFamily="18" charset="0"/>
            </a:endParaRPr>
          </a:p>
        </p:txBody>
      </p:sp>
      <p:cxnSp>
        <p:nvCxnSpPr>
          <p:cNvPr id="8203" name="Line 16"/>
          <p:cNvCxnSpPr/>
          <p:nvPr/>
        </p:nvCxnSpPr>
        <p:spPr>
          <a:xfrm>
            <a:off x="971550" y="2565400"/>
            <a:ext cx="1657350" cy="1588"/>
          </a:xfrm>
          <a:prstGeom prst="line">
            <a:avLst/>
          </a:prstGeom>
          <a:noFill/>
          <a:ln w="28575">
            <a:solidFill>
              <a:srgbClr val="63B1FF"/>
            </a:solidFill>
            <a:miter lim="800000"/>
          </a:ln>
        </p:spPr>
      </p:cxnSp>
      <p:cxnSp>
        <p:nvCxnSpPr>
          <p:cNvPr id="8204" name="Line 17"/>
          <p:cNvCxnSpPr/>
          <p:nvPr/>
        </p:nvCxnSpPr>
        <p:spPr>
          <a:xfrm>
            <a:off x="539750" y="3716338"/>
            <a:ext cx="2519363" cy="1587"/>
          </a:xfrm>
          <a:prstGeom prst="line">
            <a:avLst/>
          </a:prstGeom>
          <a:noFill/>
          <a:ln w="28575">
            <a:solidFill>
              <a:srgbClr val="63B1FF"/>
            </a:solidFill>
            <a:miter lim="800000"/>
          </a:ln>
        </p:spPr>
      </p:cxnSp>
      <p:cxnSp>
        <p:nvCxnSpPr>
          <p:cNvPr id="8205" name="Line 18"/>
          <p:cNvCxnSpPr/>
          <p:nvPr/>
        </p:nvCxnSpPr>
        <p:spPr>
          <a:xfrm flipH="1">
            <a:off x="539750" y="2565400"/>
            <a:ext cx="431800" cy="1150938"/>
          </a:xfrm>
          <a:prstGeom prst="line">
            <a:avLst/>
          </a:prstGeom>
          <a:noFill/>
          <a:ln w="28575">
            <a:solidFill>
              <a:srgbClr val="63B1FF"/>
            </a:solidFill>
            <a:miter lim="800000"/>
          </a:ln>
        </p:spPr>
      </p:cxnSp>
      <p:cxnSp>
        <p:nvCxnSpPr>
          <p:cNvPr id="8206" name="Line 19"/>
          <p:cNvCxnSpPr/>
          <p:nvPr/>
        </p:nvCxnSpPr>
        <p:spPr>
          <a:xfrm>
            <a:off x="2628900" y="2565400"/>
            <a:ext cx="430213" cy="1150938"/>
          </a:xfrm>
          <a:prstGeom prst="line">
            <a:avLst/>
          </a:prstGeom>
          <a:noFill/>
          <a:ln w="28575">
            <a:solidFill>
              <a:srgbClr val="63B1FF"/>
            </a:solidFill>
            <a:miter lim="800000"/>
          </a:ln>
        </p:spPr>
      </p:cxnSp>
      <p:cxnSp>
        <p:nvCxnSpPr>
          <p:cNvPr id="8207" name="Line 20"/>
          <p:cNvCxnSpPr/>
          <p:nvPr/>
        </p:nvCxnSpPr>
        <p:spPr>
          <a:xfrm>
            <a:off x="971550" y="2565400"/>
            <a:ext cx="2087563" cy="1150938"/>
          </a:xfrm>
          <a:prstGeom prst="line">
            <a:avLst/>
          </a:prstGeom>
          <a:noFill/>
          <a:ln w="28575">
            <a:solidFill>
              <a:srgbClr val="FF0000"/>
            </a:solidFill>
            <a:miter lim="800000"/>
          </a:ln>
        </p:spPr>
      </p:cxnSp>
      <p:cxnSp>
        <p:nvCxnSpPr>
          <p:cNvPr id="8208" name="Line 21"/>
          <p:cNvCxnSpPr/>
          <p:nvPr/>
        </p:nvCxnSpPr>
        <p:spPr>
          <a:xfrm>
            <a:off x="971550" y="2565400"/>
            <a:ext cx="1588" cy="1150938"/>
          </a:xfrm>
          <a:prstGeom prst="line">
            <a:avLst/>
          </a:prstGeom>
          <a:noFill/>
          <a:ln w="28575">
            <a:solidFill>
              <a:schemeClr val="accent2"/>
            </a:solidFill>
            <a:miter lim="800000"/>
          </a:ln>
        </p:spPr>
      </p:cxnSp>
      <p:cxnSp>
        <p:nvCxnSpPr>
          <p:cNvPr id="8209" name="Line 22"/>
          <p:cNvCxnSpPr/>
          <p:nvPr/>
        </p:nvCxnSpPr>
        <p:spPr>
          <a:xfrm>
            <a:off x="971550" y="3573463"/>
            <a:ext cx="144463" cy="1587"/>
          </a:xfrm>
          <a:prstGeom prst="line">
            <a:avLst/>
          </a:prstGeom>
          <a:noFill/>
          <a:ln w="19050">
            <a:solidFill>
              <a:schemeClr val="accent2"/>
            </a:solidFill>
            <a:miter lim="800000"/>
          </a:ln>
        </p:spPr>
      </p:cxnSp>
      <p:cxnSp>
        <p:nvCxnSpPr>
          <p:cNvPr id="8210" name="Line 23"/>
          <p:cNvCxnSpPr/>
          <p:nvPr/>
        </p:nvCxnSpPr>
        <p:spPr>
          <a:xfrm>
            <a:off x="1116013" y="3573463"/>
            <a:ext cx="1587" cy="142875"/>
          </a:xfrm>
          <a:prstGeom prst="line">
            <a:avLst/>
          </a:prstGeom>
          <a:noFill/>
          <a:ln w="19050">
            <a:solidFill>
              <a:schemeClr val="accent2"/>
            </a:solidFill>
            <a:miter lim="800000"/>
          </a:ln>
        </p:spPr>
      </p:cxnSp>
      <p:sp>
        <p:nvSpPr>
          <p:cNvPr id="8211" name="Text Box 24"/>
          <p:cNvSpPr/>
          <p:nvPr/>
        </p:nvSpPr>
        <p:spPr>
          <a:xfrm>
            <a:off x="1763713" y="3068638"/>
            <a:ext cx="288925" cy="3667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800" u="none">
                <a:solidFill>
                  <a:srgbClr val="FF0000"/>
                </a:solidFill>
              </a:rPr>
              <a:t>?</a:t>
            </a:r>
            <a:endParaRPr lang="en-US" altLang="en-US" sz="1800" u="none">
              <a:solidFill>
                <a:srgbClr val="FF0000"/>
              </a:solidFill>
            </a:endParaRPr>
          </a:p>
        </p:txBody>
      </p:sp>
      <p:sp>
        <p:nvSpPr>
          <p:cNvPr id="8212" name="Text Box 25"/>
          <p:cNvSpPr/>
          <p:nvPr/>
        </p:nvSpPr>
        <p:spPr>
          <a:xfrm>
            <a:off x="250825" y="3716338"/>
            <a:ext cx="28733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A</a:t>
            </a:r>
            <a:endParaRPr lang="en-US" altLang="en-US" sz="1600" u="none"/>
          </a:p>
        </p:txBody>
      </p:sp>
      <p:sp>
        <p:nvSpPr>
          <p:cNvPr id="8213" name="Text Box 27"/>
          <p:cNvSpPr/>
          <p:nvPr/>
        </p:nvSpPr>
        <p:spPr>
          <a:xfrm>
            <a:off x="755650" y="2276475"/>
            <a:ext cx="28733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B</a:t>
            </a:r>
            <a:endParaRPr lang="en-US" altLang="en-US" sz="1600" u="none"/>
          </a:p>
        </p:txBody>
      </p:sp>
      <p:sp>
        <p:nvSpPr>
          <p:cNvPr id="8214" name="Text Box 28"/>
          <p:cNvSpPr/>
          <p:nvPr/>
        </p:nvSpPr>
        <p:spPr>
          <a:xfrm>
            <a:off x="2555875" y="2276475"/>
            <a:ext cx="28733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C</a:t>
            </a:r>
            <a:endParaRPr lang="en-US" altLang="en-US" sz="1600" u="none"/>
          </a:p>
        </p:txBody>
      </p:sp>
      <p:sp>
        <p:nvSpPr>
          <p:cNvPr id="8215" name="Text Box 29"/>
          <p:cNvSpPr/>
          <p:nvPr/>
        </p:nvSpPr>
        <p:spPr>
          <a:xfrm>
            <a:off x="2987675" y="3644900"/>
            <a:ext cx="28733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D</a:t>
            </a:r>
            <a:endParaRPr lang="en-US" altLang="en-US" sz="1600" u="none"/>
          </a:p>
        </p:txBody>
      </p:sp>
      <p:sp>
        <p:nvSpPr>
          <p:cNvPr id="8216" name="Text Box 30"/>
          <p:cNvSpPr/>
          <p:nvPr/>
        </p:nvSpPr>
        <p:spPr>
          <a:xfrm>
            <a:off x="1619250" y="2205038"/>
            <a:ext cx="4318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u="none">
                <a:solidFill>
                  <a:srgbClr val="FFFF99"/>
                </a:solidFill>
                <a:ea typeface="Times New Roman" pitchFamily="18" charset="0"/>
              </a:rPr>
              <a:t>√</a:t>
            </a:r>
            <a:r>
              <a:rPr lang="en-US" altLang="en-US" sz="1600" u="none">
                <a:solidFill>
                  <a:srgbClr val="FFFF99"/>
                </a:solidFill>
                <a:ea typeface="Times New Roman" pitchFamily="18" charset="0"/>
              </a:rPr>
              <a:t>3</a:t>
            </a:r>
            <a:endParaRPr lang="en-US" altLang="en-US" sz="1600" u="none">
              <a:solidFill>
                <a:srgbClr val="FFFF99"/>
              </a:solidFill>
              <a:ea typeface="Times New Roman" pitchFamily="18" charset="0"/>
            </a:endParaRPr>
          </a:p>
        </p:txBody>
      </p:sp>
      <p:sp>
        <p:nvSpPr>
          <p:cNvPr id="8217" name="Text Box 31"/>
          <p:cNvSpPr/>
          <p:nvPr/>
        </p:nvSpPr>
        <p:spPr>
          <a:xfrm>
            <a:off x="285750" y="2852738"/>
            <a:ext cx="4318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u="none">
                <a:solidFill>
                  <a:srgbClr val="FFFF99"/>
                </a:solidFill>
                <a:ea typeface="Times New Roman" pitchFamily="18" charset="0"/>
              </a:rPr>
              <a:t>√</a:t>
            </a:r>
            <a:r>
              <a:rPr lang="en-US" altLang="en-US" sz="1600" u="none">
                <a:solidFill>
                  <a:srgbClr val="FFFF99"/>
                </a:solidFill>
                <a:ea typeface="Times New Roman" pitchFamily="18" charset="0"/>
              </a:rPr>
              <a:t>3</a:t>
            </a:r>
            <a:endParaRPr lang="en-US" altLang="en-US" sz="1600" u="none">
              <a:solidFill>
                <a:srgbClr val="FFFF99"/>
              </a:solidFill>
              <a:ea typeface="Times New Roman" pitchFamily="18" charset="0"/>
            </a:endParaRPr>
          </a:p>
        </p:txBody>
      </p:sp>
      <p:sp>
        <p:nvSpPr>
          <p:cNvPr id="8218" name="Text Box 32"/>
          <p:cNvSpPr/>
          <p:nvPr/>
        </p:nvSpPr>
        <p:spPr>
          <a:xfrm>
            <a:off x="2771775" y="2852738"/>
            <a:ext cx="4318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u="none">
                <a:solidFill>
                  <a:srgbClr val="FFFF99"/>
                </a:solidFill>
                <a:ea typeface="Times New Roman" pitchFamily="18" charset="0"/>
              </a:rPr>
              <a:t>√</a:t>
            </a:r>
            <a:r>
              <a:rPr lang="en-US" altLang="en-US" sz="1600" u="none">
                <a:solidFill>
                  <a:srgbClr val="FFFF99"/>
                </a:solidFill>
                <a:ea typeface="Times New Roman" pitchFamily="18" charset="0"/>
              </a:rPr>
              <a:t>3</a:t>
            </a:r>
            <a:endParaRPr lang="en-US" altLang="en-US" sz="1600" u="none">
              <a:solidFill>
                <a:srgbClr val="FFFF99"/>
              </a:solidFill>
              <a:ea typeface="Times New Roman" pitchFamily="18" charset="0"/>
            </a:endParaRPr>
          </a:p>
        </p:txBody>
      </p:sp>
      <p:sp>
        <p:nvSpPr>
          <p:cNvPr id="8219" name="Text Box 33"/>
          <p:cNvSpPr/>
          <p:nvPr/>
        </p:nvSpPr>
        <p:spPr>
          <a:xfrm>
            <a:off x="1547813" y="3716338"/>
            <a:ext cx="5762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>
                <a:solidFill>
                  <a:srgbClr val="FFFF99"/>
                </a:solidFill>
                <a:ea typeface="Times New Roman" pitchFamily="18" charset="0"/>
              </a:rPr>
              <a:t>2</a:t>
            </a:r>
            <a:r>
              <a:rPr lang="en-US" altLang="en-US" sz="1600" u="none">
                <a:solidFill>
                  <a:srgbClr val="FFFF99"/>
                </a:solidFill>
                <a:ea typeface="Times New Roman" pitchFamily="18" charset="0"/>
              </a:rPr>
              <a:t>√</a:t>
            </a:r>
            <a:r>
              <a:rPr lang="en-US" altLang="en-US" sz="1600" u="none">
                <a:solidFill>
                  <a:srgbClr val="FFFF99"/>
                </a:solidFill>
                <a:ea typeface="Times New Roman" pitchFamily="18" charset="0"/>
              </a:rPr>
              <a:t>3</a:t>
            </a:r>
            <a:endParaRPr lang="en-US" altLang="en-US" sz="1600" u="none">
              <a:solidFill>
                <a:srgbClr val="FFFF99"/>
              </a:solidFill>
              <a:ea typeface="Times New Roman" pitchFamily="18" charset="0"/>
            </a:endParaRPr>
          </a:p>
        </p:txBody>
      </p:sp>
      <p:cxnSp>
        <p:nvCxnSpPr>
          <p:cNvPr id="8220" name="Line 34"/>
          <p:cNvCxnSpPr/>
          <p:nvPr/>
        </p:nvCxnSpPr>
        <p:spPr>
          <a:xfrm>
            <a:off x="500063" y="2852738"/>
            <a:ext cx="142875" cy="4762"/>
          </a:xfrm>
          <a:prstGeom prst="line">
            <a:avLst/>
          </a:prstGeom>
          <a:noFill/>
          <a:ln>
            <a:solidFill>
              <a:srgbClr val="FFFF99"/>
            </a:solidFill>
            <a:miter lim="800000"/>
          </a:ln>
        </p:spPr>
      </p:cxnSp>
      <p:cxnSp>
        <p:nvCxnSpPr>
          <p:cNvPr id="8221" name="Line 35"/>
          <p:cNvCxnSpPr/>
          <p:nvPr/>
        </p:nvCxnSpPr>
        <p:spPr>
          <a:xfrm>
            <a:off x="1784350" y="2276475"/>
            <a:ext cx="179388" cy="1588"/>
          </a:xfrm>
          <a:prstGeom prst="line">
            <a:avLst/>
          </a:prstGeom>
          <a:noFill/>
          <a:ln>
            <a:solidFill>
              <a:srgbClr val="FFFF99"/>
            </a:solidFill>
            <a:miter lim="800000"/>
          </a:ln>
        </p:spPr>
      </p:cxnSp>
      <p:cxnSp>
        <p:nvCxnSpPr>
          <p:cNvPr id="8222" name="Line 36"/>
          <p:cNvCxnSpPr/>
          <p:nvPr/>
        </p:nvCxnSpPr>
        <p:spPr>
          <a:xfrm>
            <a:off x="2987675" y="2852738"/>
            <a:ext cx="144463" cy="4762"/>
          </a:xfrm>
          <a:prstGeom prst="line">
            <a:avLst/>
          </a:prstGeom>
          <a:noFill/>
          <a:ln>
            <a:solidFill>
              <a:srgbClr val="FFFF99"/>
            </a:solidFill>
            <a:miter lim="800000"/>
          </a:ln>
        </p:spPr>
      </p:cxnSp>
      <p:cxnSp>
        <p:nvCxnSpPr>
          <p:cNvPr id="8223" name="Line 37"/>
          <p:cNvCxnSpPr/>
          <p:nvPr/>
        </p:nvCxnSpPr>
        <p:spPr>
          <a:xfrm>
            <a:off x="1835150" y="3789363"/>
            <a:ext cx="144463" cy="1587"/>
          </a:xfrm>
          <a:prstGeom prst="line">
            <a:avLst/>
          </a:prstGeom>
          <a:noFill/>
          <a:ln>
            <a:solidFill>
              <a:srgbClr val="FFFF99"/>
            </a:solidFill>
            <a:miter lim="800000"/>
          </a:ln>
        </p:spPr>
      </p:cxnSp>
      <p:cxnSp>
        <p:nvCxnSpPr>
          <p:cNvPr id="8224" name="Line 38"/>
          <p:cNvCxnSpPr/>
          <p:nvPr/>
        </p:nvCxnSpPr>
        <p:spPr>
          <a:xfrm>
            <a:off x="6084888" y="1773238"/>
            <a:ext cx="142875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8225" name="Line 39"/>
          <p:cNvCxnSpPr/>
          <p:nvPr/>
        </p:nvCxnSpPr>
        <p:spPr>
          <a:xfrm>
            <a:off x="4714875" y="2276475"/>
            <a:ext cx="144463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8226" name="Line 40"/>
          <p:cNvCxnSpPr/>
          <p:nvPr/>
        </p:nvCxnSpPr>
        <p:spPr>
          <a:xfrm>
            <a:off x="6875463" y="3789363"/>
            <a:ext cx="217487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8227" name="Line 42"/>
          <p:cNvCxnSpPr/>
          <p:nvPr/>
        </p:nvCxnSpPr>
        <p:spPr>
          <a:xfrm>
            <a:off x="4859338" y="4365625"/>
            <a:ext cx="144462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8228" name="Line 43"/>
          <p:cNvCxnSpPr/>
          <p:nvPr/>
        </p:nvCxnSpPr>
        <p:spPr>
          <a:xfrm>
            <a:off x="7812088" y="4149725"/>
            <a:ext cx="144462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sp>
        <p:nvSpPr>
          <p:cNvPr id="8229" name="Text Box 44"/>
          <p:cNvSpPr/>
          <p:nvPr/>
        </p:nvSpPr>
        <p:spPr>
          <a:xfrm>
            <a:off x="468313" y="3875088"/>
            <a:ext cx="503237" cy="2746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200" u="none">
                <a:solidFill>
                  <a:srgbClr val="FF0000"/>
                </a:solidFill>
                <a:ea typeface="Times New Roman" pitchFamily="18" charset="0"/>
              </a:rPr>
              <a:t>√</a:t>
            </a:r>
            <a:r>
              <a:rPr lang="en-US" altLang="en-US" sz="1200" u="none">
                <a:solidFill>
                  <a:srgbClr val="FF0000"/>
                </a:solidFill>
                <a:ea typeface="Times New Roman" pitchFamily="18" charset="0"/>
              </a:rPr>
              <a:t>3</a:t>
            </a:r>
            <a:r>
              <a:rPr lang="en-US" altLang="en-US" sz="1200" u="none">
                <a:solidFill>
                  <a:srgbClr val="FF0000"/>
                </a:solidFill>
                <a:ea typeface="Times New Roman" pitchFamily="18" charset="0"/>
              </a:rPr>
              <a:t> </a:t>
            </a:r>
            <a:r>
              <a:rPr lang="en-US" altLang="en-US" sz="1200" u="none">
                <a:solidFill>
                  <a:srgbClr val="FF0000"/>
                </a:solidFill>
                <a:ea typeface="Times New Roman" pitchFamily="18" charset="0"/>
              </a:rPr>
              <a:t>/2</a:t>
            </a:r>
            <a:endParaRPr lang="en-US" altLang="en-US" sz="1200" u="none">
              <a:solidFill>
                <a:srgbClr val="FF0000"/>
              </a:solidFill>
              <a:ea typeface="Times New Roman" pitchFamily="18" charset="0"/>
            </a:endParaRPr>
          </a:p>
        </p:txBody>
      </p:sp>
      <p:sp>
        <p:nvSpPr>
          <p:cNvPr id="8230" name="Text Box 45"/>
          <p:cNvSpPr/>
          <p:nvPr/>
        </p:nvSpPr>
        <p:spPr>
          <a:xfrm>
            <a:off x="900113" y="3716338"/>
            <a:ext cx="28733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E</a:t>
            </a:r>
            <a:endParaRPr lang="en-US" altLang="en-US" sz="1600" u="none"/>
          </a:p>
        </p:txBody>
      </p:sp>
      <p:cxnSp>
        <p:nvCxnSpPr>
          <p:cNvPr id="8231" name="Line 46"/>
          <p:cNvCxnSpPr/>
          <p:nvPr/>
        </p:nvCxnSpPr>
        <p:spPr>
          <a:xfrm>
            <a:off x="611188" y="3860800"/>
            <a:ext cx="144462" cy="0"/>
          </a:xfrm>
          <a:prstGeom prst="line">
            <a:avLst/>
          </a:prstGeom>
          <a:noFill/>
          <a:ln w="6350">
            <a:solidFill>
              <a:srgbClr val="FF0000"/>
            </a:solidFill>
            <a:miter lim="800000"/>
          </a:ln>
        </p:spPr>
      </p:cxnSp>
      <p:cxnSp>
        <p:nvCxnSpPr>
          <p:cNvPr id="8232" name="Line 47"/>
          <p:cNvCxnSpPr/>
          <p:nvPr/>
        </p:nvCxnSpPr>
        <p:spPr>
          <a:xfrm>
            <a:off x="900113" y="2852738"/>
            <a:ext cx="71437" cy="0"/>
          </a:xfrm>
          <a:prstGeom prst="line">
            <a:avLst/>
          </a:prstGeom>
          <a:noFill/>
          <a:ln>
            <a:solidFill>
              <a:srgbClr val="FF0000"/>
            </a:solidFill>
            <a:miter lim="800000"/>
          </a:ln>
        </p:spPr>
      </p:cxnSp>
      <p:sp>
        <p:nvSpPr>
          <p:cNvPr id="8233" name="Text Box 49"/>
          <p:cNvSpPr/>
          <p:nvPr/>
        </p:nvSpPr>
        <p:spPr>
          <a:xfrm>
            <a:off x="1909763" y="2774950"/>
            <a:ext cx="287337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800" u="none"/>
              <a:t>3</a:t>
            </a:r>
            <a:endParaRPr lang="en-US" altLang="en-US" sz="1800" u="none"/>
          </a:p>
        </p:txBody>
      </p:sp>
      <p:sp>
        <p:nvSpPr>
          <p:cNvPr id="8234" name="AutoShape 52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8235" name="AutoShape 53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8236" name="AutoShape 54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cxnSp>
        <p:nvCxnSpPr>
          <p:cNvPr id="8237" name="Line 55"/>
          <p:cNvCxnSpPr/>
          <p:nvPr/>
        </p:nvCxnSpPr>
        <p:spPr>
          <a:xfrm>
            <a:off x="3779838" y="5661025"/>
            <a:ext cx="144462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8238" name="Line 56"/>
          <p:cNvCxnSpPr/>
          <p:nvPr/>
        </p:nvCxnSpPr>
        <p:spPr>
          <a:xfrm>
            <a:off x="4572000" y="5661025"/>
            <a:ext cx="144463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8239" name="Line 57"/>
          <p:cNvCxnSpPr/>
          <p:nvPr/>
        </p:nvCxnSpPr>
        <p:spPr>
          <a:xfrm>
            <a:off x="5365750" y="5661025"/>
            <a:ext cx="142875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cxnSp>
        <p:nvCxnSpPr>
          <p:cNvPr id="8240" name="Line 58"/>
          <p:cNvCxnSpPr/>
          <p:nvPr/>
        </p:nvCxnSpPr>
        <p:spPr>
          <a:xfrm>
            <a:off x="6010275" y="5661025"/>
            <a:ext cx="144463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</a:ln>
        </p:spPr>
      </p:cxnSp>
      <p:sp>
        <p:nvSpPr>
          <p:cNvPr id="8241" name="TextBox 1"/>
          <p:cNvSpPr/>
          <p:nvPr/>
        </p:nvSpPr>
        <p:spPr>
          <a:xfrm>
            <a:off x="684213" y="2901950"/>
            <a:ext cx="422275" cy="3079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  <a:r>
              <a:rPr sz="1400" u="none"/>
              <a:t>30</a:t>
            </a:r>
            <a:r>
              <a:rPr sz="1400" u="none" baseline="30000"/>
              <a:t>о</a:t>
            </a:r>
            <a:endParaRPr sz="1400" u="none" baseline="30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/>
      <p:bldP spid="8197" grpId="0"/>
      <p:bldP spid="8198" grpId="0"/>
      <p:bldP spid="8199" grpId="0"/>
      <p:bldP spid="8200" grpId="0"/>
      <p:bldP spid="8201" grpId="0"/>
      <p:bldP spid="8202" grpId="0"/>
      <p:bldP spid="8211" grpId="0"/>
      <p:bldP spid="8212" grpId="0"/>
      <p:bldP spid="8213" grpId="0"/>
      <p:bldP spid="8214" grpId="0"/>
      <p:bldP spid="8215" grpId="0"/>
      <p:bldP spid="8216" grpId="0"/>
      <p:bldP spid="8217" grpId="0"/>
      <p:bldP spid="8218" grpId="0"/>
      <p:bldP spid="8219" grpId="0"/>
      <p:bldP spid="8229" grpId="0"/>
      <p:bldP spid="8230" grpId="0"/>
      <p:bldP spid="8233" grpId="0"/>
      <p:bldP spid="8234" grpId="0"/>
      <p:bldP spid="8235" grpId="0"/>
      <p:bldP spid="82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755650" y="260350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Методы решения задач</a:t>
            </a:r>
          </a:p>
        </p:txBody>
      </p:sp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571500" y="1052513"/>
            <a:ext cx="8143875" cy="120015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 startAt="2"/>
              <a:defRPr/>
            </a:pPr>
            <a:r>
              <a:rPr kumimoji="0" lang="ru-RU" sz="36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</a:t>
            </a:r>
            <a:r>
              <a:rPr kumimoji="0" lang="ru-RU" sz="3600" b="1" i="0" u="sng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Метод введения неизвестной величины (неизвестных величин)</a:t>
            </a:r>
            <a:endParaRPr kumimoji="0" lang="ru-RU" sz="3200" b="1" i="0" u="sng" strike="noStrike" kern="1200" cap="none" spc="0" normalizeH="0" baseline="0" noProof="0">
              <a:ln>
                <a:noFill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9220" name="Text Box 7"/>
          <p:cNvSpPr txBox="1">
            <a:spLocks noChangeArrowheads="1"/>
          </p:cNvSpPr>
          <p:nvPr/>
        </p:nvSpPr>
        <p:spPr bwMode="auto">
          <a:xfrm>
            <a:off x="785813" y="2357438"/>
            <a:ext cx="7643812" cy="3786187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   </a:t>
            </a: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Вводится  </a:t>
            </a:r>
            <a:r>
              <a:rPr kumimoji="0" lang="ru-RU" sz="2400" b="0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неизвестная  величина (величины)</a:t>
            </a: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,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которая обозначается  буквой,  и  для  которой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по  условию задачи  можно  </a:t>
            </a:r>
            <a:r>
              <a:rPr kumimoji="0" lang="ru-RU" sz="2400" b="0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составить 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и  решить  уравнение (систему  уравнений).</a:t>
            </a: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Ответ  согласуется  с  условием задачи. 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В качестве  неизвестных  выбираются 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как линейные  величины, так  и  угловые.</a:t>
            </a:r>
          </a:p>
        </p:txBody>
      </p:sp>
      <p:sp>
        <p:nvSpPr>
          <p:cNvPr id="9221" name="AutoShape 10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9222" name="AutoShape 11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9223" name="AutoShape 12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20" grpId="0"/>
      <p:bldP spid="9221" grpId="0"/>
      <p:bldP spid="9222" grpId="0"/>
      <p:bldP spid="92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755650" y="285750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Методы решения задач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395288" y="1484313"/>
            <a:ext cx="208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1" i="0" u="sng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П р и м е р.</a:t>
            </a:r>
          </a:p>
        </p:txBody>
      </p:sp>
      <p:sp>
        <p:nvSpPr>
          <p:cNvPr id="10244" name="Text Box 6"/>
          <p:cNvSpPr/>
          <p:nvPr/>
        </p:nvSpPr>
        <p:spPr>
          <a:xfrm>
            <a:off x="3419475" y="1484313"/>
            <a:ext cx="3816350" cy="8255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b="1">
                <a:solidFill>
                  <a:srgbClr val="FFFF99"/>
                </a:solidFill>
                <a:latin typeface="Calibri" pitchFamily="34" charset="0"/>
                <a:ea typeface="Calibri" pitchFamily="34" charset="0"/>
              </a:rPr>
              <a:t>Дано</a:t>
            </a:r>
            <a:r>
              <a:rPr sz="1600" b="1" u="none">
                <a:latin typeface="Calibri" pitchFamily="34" charset="0"/>
                <a:ea typeface="Calibri" pitchFamily="34" charset="0"/>
              </a:rPr>
              <a:t>: В равнобедренном треугольнике АВС (АВ = ВС) высота АЕ = 12, основание АС = 15.</a:t>
            </a:r>
            <a:endParaRPr sz="1600" b="1" u="none">
              <a:latin typeface="Calibri" pitchFamily="34" charset="0"/>
              <a:ea typeface="Calibri" pitchFamily="34" charset="0"/>
            </a:endParaRPr>
          </a:p>
        </p:txBody>
      </p:sp>
      <p:sp>
        <p:nvSpPr>
          <p:cNvPr id="10245" name="Text Box 7"/>
          <p:cNvSpPr/>
          <p:nvPr/>
        </p:nvSpPr>
        <p:spPr>
          <a:xfrm>
            <a:off x="3419475" y="2276475"/>
            <a:ext cx="3816350" cy="3381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b="1">
                <a:solidFill>
                  <a:srgbClr val="FFFF99"/>
                </a:solidFill>
                <a:latin typeface="Calibri" pitchFamily="34" charset="0"/>
                <a:ea typeface="Calibri" pitchFamily="34" charset="0"/>
              </a:rPr>
              <a:t>Найти:</a:t>
            </a:r>
            <a:r>
              <a:rPr sz="1600" b="1" u="none">
                <a:latin typeface="Calibri" pitchFamily="34" charset="0"/>
                <a:ea typeface="Calibri" pitchFamily="34" charset="0"/>
              </a:rPr>
              <a:t> площадь треугольника АВС.</a:t>
            </a:r>
            <a:endParaRPr sz="1600" b="1" u="none">
              <a:latin typeface="Calibri" pitchFamily="34" charset="0"/>
              <a:ea typeface="Calibri" pitchFamily="34" charset="0"/>
            </a:endParaRPr>
          </a:p>
        </p:txBody>
      </p:sp>
      <p:sp>
        <p:nvSpPr>
          <p:cNvPr id="10246" name="Text Box 8"/>
          <p:cNvSpPr/>
          <p:nvPr/>
        </p:nvSpPr>
        <p:spPr>
          <a:xfrm>
            <a:off x="3419475" y="2563813"/>
            <a:ext cx="5329238" cy="14462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b="1">
                <a:solidFill>
                  <a:srgbClr val="FFFF99"/>
                </a:solidFill>
                <a:latin typeface="Calibri" pitchFamily="34" charset="0"/>
                <a:ea typeface="Calibri" pitchFamily="34" charset="0"/>
              </a:rPr>
              <a:t>Решение</a:t>
            </a:r>
            <a:r>
              <a:rPr sz="1600" b="1" u="none">
                <a:latin typeface="Calibri" pitchFamily="34" charset="0"/>
                <a:ea typeface="Calibri" pitchFamily="34" charset="0"/>
              </a:rPr>
              <a:t>: </a:t>
            </a:r>
            <a:endParaRPr sz="1600" b="1" u="none">
              <a:latin typeface="Calibri" pitchFamily="34" charset="0"/>
              <a:ea typeface="Calibri" pitchFamily="34" charset="0"/>
            </a:endParaRPr>
          </a:p>
          <a:p>
            <a:pPr marL="342900" lvl="0" indent="-342900" algn="l" eaLnBrk="1" hangingPunct="1">
              <a:buAutoNum type="arabicPeriod"/>
            </a:pPr>
            <a:r>
              <a:rPr sz="1600" b="1" u="none">
                <a:latin typeface="Calibri" pitchFamily="34" charset="0"/>
                <a:ea typeface="Calibri" pitchFamily="34" charset="0"/>
              </a:rPr>
              <a:t>Для нахождения площади треугольника необходимо знать высоту и сторону, на которую она опущена. Поэтому найдем, например, сторону ВС. Введем неизвестную величину  х</a:t>
            </a:r>
            <a:r>
              <a:rPr sz="1600" b="1" u="none">
                <a:solidFill>
                  <a:srgbClr val="FF0000"/>
                </a:solidFill>
                <a:latin typeface="Calibri" pitchFamily="34" charset="0"/>
                <a:ea typeface="Calibri" pitchFamily="34" charset="0"/>
              </a:rPr>
              <a:t> </a:t>
            </a:r>
            <a:r>
              <a:rPr sz="1600" b="1" u="none">
                <a:latin typeface="Calibri" pitchFamily="34" charset="0"/>
                <a:ea typeface="Calibri" pitchFamily="34" charset="0"/>
              </a:rPr>
              <a:t>= ВС = АВ.</a:t>
            </a:r>
            <a:endParaRPr sz="1600" b="1" u="none">
              <a:latin typeface="Calibri" pitchFamily="34" charset="0"/>
              <a:ea typeface="Calibri" pitchFamily="34" charset="0"/>
            </a:endParaRPr>
          </a:p>
        </p:txBody>
      </p:sp>
      <p:sp>
        <p:nvSpPr>
          <p:cNvPr id="10247" name="Text Box 9"/>
          <p:cNvSpPr/>
          <p:nvPr/>
        </p:nvSpPr>
        <p:spPr>
          <a:xfrm>
            <a:off x="3419475" y="3932238"/>
            <a:ext cx="5545138" cy="581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buAutoNum type="arabicPeriod" startAt="2"/>
            </a:pPr>
            <a:r>
              <a:rPr sz="1600" b="1" u="none">
                <a:latin typeface="Calibri" pitchFamily="34" charset="0"/>
                <a:ea typeface="Calibri" pitchFamily="34" charset="0"/>
              </a:rPr>
              <a:t>Из прямоугольного треугольника АЕС по теореме Пифагора: ЕС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²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= АС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²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- АЕ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²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= 15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²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- 12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²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= 81 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=&gt;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 ЕС=9.</a:t>
            </a:r>
            <a:endParaRPr lang="en-US" altLang="en-US" sz="1600" b="1" u="none">
              <a:latin typeface="Calibri" pitchFamily="34" charset="0"/>
              <a:ea typeface="Calibri" pitchFamily="34" charset="0"/>
            </a:endParaRPr>
          </a:p>
        </p:txBody>
      </p:sp>
      <p:sp>
        <p:nvSpPr>
          <p:cNvPr id="10248" name="Rectangle 11"/>
          <p:cNvSpPr/>
          <p:nvPr/>
        </p:nvSpPr>
        <p:spPr>
          <a:xfrm>
            <a:off x="3419475" y="4435475"/>
            <a:ext cx="5508625" cy="14271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buAutoNum type="arabicPeriod" startAt="3"/>
            </a:pPr>
            <a:r>
              <a:rPr sz="1600" b="1" u="none">
                <a:latin typeface="Calibri" pitchFamily="34" charset="0"/>
                <a:ea typeface="Calibri" pitchFamily="34" charset="0"/>
              </a:rPr>
              <a:t>Рассмотрим </a:t>
            </a:r>
            <a:r>
              <a:rPr lang="el-GR" altLang="en-US" sz="1600" b="1" u="none">
                <a:latin typeface="Calibri" pitchFamily="34" charset="0"/>
                <a:ea typeface="Calibri" pitchFamily="34" charset="0"/>
              </a:rPr>
              <a:t>Δ</a:t>
            </a:r>
            <a:r>
              <a:rPr lang="el-GR" altLang="en-US" sz="1600" b="1" u="none">
                <a:latin typeface="Calibri" pitchFamily="34" charset="0"/>
                <a:ea typeface="Calibri" pitchFamily="34" charset="0"/>
              </a:rPr>
              <a:t>АЕВ – прямоугольный.                                                   Т.к. АЕ=12, то для определения  х</a:t>
            </a:r>
            <a:r>
              <a:rPr sz="1600" b="1" u="none">
                <a:solidFill>
                  <a:srgbClr val="FF0000"/>
                </a:solidFill>
                <a:latin typeface="Calibri" pitchFamily="34" charset="0"/>
                <a:ea typeface="Calibri" pitchFamily="34" charset="0"/>
              </a:rPr>
              <a:t>  </a:t>
            </a:r>
            <a:r>
              <a:rPr sz="1600" b="1" u="none">
                <a:latin typeface="Calibri" pitchFamily="34" charset="0"/>
                <a:ea typeface="Calibri" pitchFamily="34" charset="0"/>
              </a:rPr>
              <a:t>по теореме Пифагора имеем уравнение</a:t>
            </a:r>
            <a:endParaRPr sz="1600" b="1" u="none">
              <a:latin typeface="Calibri" pitchFamily="34" charset="0"/>
              <a:ea typeface="Calibri" pitchFamily="34" charset="0"/>
            </a:endParaRPr>
          </a:p>
          <a:p>
            <a:pPr marL="342900" lvl="0" indent="-342900" algn="l" eaLnBrk="1" hangingPunct="1">
              <a:lnSpc>
                <a:spcPct val="70000"/>
              </a:lnSpc>
            </a:pPr>
            <a:r>
              <a:rPr sz="1600" b="1" u="none">
                <a:latin typeface="Calibri" pitchFamily="34" charset="0"/>
                <a:ea typeface="Calibri" pitchFamily="34" charset="0"/>
              </a:rPr>
              <a:t>       х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²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= 12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²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+ (х - 9)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²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;</a:t>
            </a:r>
            <a:endParaRPr lang="en-US" altLang="en-US" sz="1600" b="1" u="none">
              <a:latin typeface="Calibri" pitchFamily="34" charset="0"/>
              <a:ea typeface="Calibri" pitchFamily="34" charset="0"/>
            </a:endParaRPr>
          </a:p>
          <a:p>
            <a:pPr marL="342900" lvl="0" indent="-342900" algn="l" eaLnBrk="1" hangingPunct="1">
              <a:lnSpc>
                <a:spcPct val="70000"/>
              </a:lnSpc>
            </a:pP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      х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²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= 144 + х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²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- 18х + 81  =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&gt;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 х = 25 / 2.</a:t>
            </a:r>
            <a:endParaRPr lang="en-US" altLang="en-US" sz="1600" b="1" u="none">
              <a:latin typeface="Calibri" pitchFamily="34" charset="0"/>
              <a:ea typeface="Calibri" pitchFamily="34" charset="0"/>
            </a:endParaRPr>
          </a:p>
        </p:txBody>
      </p:sp>
      <p:sp>
        <p:nvSpPr>
          <p:cNvPr id="10249" name="Rectangle 13"/>
          <p:cNvSpPr/>
          <p:nvPr/>
        </p:nvSpPr>
        <p:spPr>
          <a:xfrm>
            <a:off x="3492500" y="5876925"/>
            <a:ext cx="489585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>
              <a:buAutoNum type="arabicPeriod" startAt="4"/>
            </a:pP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S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</a:t>
            </a:r>
            <a:r>
              <a:rPr lang="el-GR" altLang="en-US" sz="1000" b="1" u="none">
                <a:latin typeface="Calibri" pitchFamily="34" charset="0"/>
                <a:ea typeface="Calibri" pitchFamily="34" charset="0"/>
              </a:rPr>
              <a:t>Δ</a:t>
            </a:r>
            <a:r>
              <a:rPr lang="el-GR" altLang="en-US" sz="1000" b="1" u="none">
                <a:latin typeface="Calibri" pitchFamily="34" charset="0"/>
                <a:ea typeface="Calibri" pitchFamily="34" charset="0"/>
              </a:rPr>
              <a:t> </a:t>
            </a:r>
            <a:r>
              <a:rPr lang="en-US" altLang="en-US" sz="1000" b="1" u="none">
                <a:latin typeface="Calibri" pitchFamily="34" charset="0"/>
                <a:ea typeface="Calibri" pitchFamily="34" charset="0"/>
              </a:rPr>
              <a:t>A</a:t>
            </a:r>
            <a:r>
              <a:rPr lang="en-US" altLang="en-US" sz="1000" b="1" u="none">
                <a:latin typeface="Calibri" pitchFamily="34" charset="0"/>
                <a:ea typeface="Calibri" pitchFamily="34" charset="0"/>
              </a:rPr>
              <a:t> </a:t>
            </a:r>
            <a:r>
              <a:rPr lang="en-US" altLang="en-US" sz="1000" b="1" u="none">
                <a:latin typeface="Calibri" pitchFamily="34" charset="0"/>
                <a:ea typeface="Calibri" pitchFamily="34" charset="0"/>
              </a:rPr>
              <a:t>B</a:t>
            </a:r>
            <a:r>
              <a:rPr lang="en-US" altLang="en-US" sz="1000" b="1" u="none">
                <a:latin typeface="Calibri" pitchFamily="34" charset="0"/>
                <a:ea typeface="Calibri" pitchFamily="34" charset="0"/>
              </a:rPr>
              <a:t> </a:t>
            </a:r>
            <a:r>
              <a:rPr lang="en-US" altLang="en-US" sz="1000" b="1" u="none">
                <a:latin typeface="Calibri" pitchFamily="34" charset="0"/>
                <a:ea typeface="Calibri" pitchFamily="34" charset="0"/>
              </a:rPr>
              <a:t>C</a:t>
            </a:r>
            <a:r>
              <a:rPr lang="en-US" altLang="en-US" sz="1000" b="1" u="none">
                <a:latin typeface="Calibri" pitchFamily="34" charset="0"/>
                <a:ea typeface="Calibri" pitchFamily="34" charset="0"/>
              </a:rPr>
              <a:t> 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=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½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BC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</a:t>
            </a:r>
            <a:r>
              <a:rPr lang="en-US" altLang="en-US" sz="1000" b="1" u="none">
                <a:latin typeface="Calibri" pitchFamily="34" charset="0"/>
                <a:ea typeface="Calibri" pitchFamily="34" charset="0"/>
              </a:rPr>
              <a:t>*</a:t>
            </a:r>
            <a:r>
              <a:rPr lang="en-US" altLang="en-US" sz="1000" b="1" u="none">
                <a:latin typeface="Calibri" pitchFamily="34" charset="0"/>
                <a:ea typeface="Calibri" pitchFamily="34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AE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=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½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</a:t>
            </a:r>
            <a:r>
              <a:rPr lang="en-US" altLang="en-US" sz="1000" b="1" u="none">
                <a:latin typeface="Calibri" pitchFamily="34" charset="0"/>
                <a:ea typeface="Calibri" pitchFamily="34" charset="0"/>
              </a:rPr>
              <a:t>*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25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/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2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</a:t>
            </a:r>
            <a:r>
              <a:rPr lang="en-US" altLang="en-US" sz="1000" b="1" u="none">
                <a:latin typeface="Calibri" pitchFamily="34" charset="0"/>
                <a:ea typeface="Calibri" pitchFamily="34" charset="0"/>
              </a:rPr>
              <a:t>*</a:t>
            </a:r>
            <a:r>
              <a:rPr lang="en-US" altLang="en-US" sz="1000" b="1" u="none">
                <a:latin typeface="Calibri" pitchFamily="34" charset="0"/>
                <a:ea typeface="Calibri" pitchFamily="34" charset="0"/>
              </a:rPr>
              <a:t> 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12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=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75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.</a:t>
            </a:r>
            <a:endParaRPr lang="en-US" altLang="en-US" sz="1600" b="1" u="none">
              <a:latin typeface="Calibri" pitchFamily="34" charset="0"/>
              <a:ea typeface="Calibri" pitchFamily="34" charset="0"/>
            </a:endParaRPr>
          </a:p>
        </p:txBody>
      </p:sp>
      <p:sp>
        <p:nvSpPr>
          <p:cNvPr id="10250" name="Text Box 14"/>
          <p:cNvSpPr/>
          <p:nvPr/>
        </p:nvSpPr>
        <p:spPr>
          <a:xfrm>
            <a:off x="5292725" y="6261100"/>
            <a:ext cx="2159000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600" b="1">
                <a:solidFill>
                  <a:srgbClr val="FFFF99"/>
                </a:solidFill>
                <a:latin typeface="Calibri" pitchFamily="34" charset="0"/>
                <a:ea typeface="Calibri" pitchFamily="34" charset="0"/>
              </a:rPr>
              <a:t>Ответ</a:t>
            </a:r>
            <a:r>
              <a:rPr sz="1600" b="1" u="none">
                <a:latin typeface="Calibri" pitchFamily="34" charset="0"/>
                <a:ea typeface="Calibri" pitchFamily="34" charset="0"/>
              </a:rPr>
              <a:t>: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S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=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  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75</a:t>
            </a:r>
            <a:r>
              <a:rPr lang="en-US" altLang="en-US" sz="1600" b="1" u="none">
                <a:latin typeface="Calibri" pitchFamily="34" charset="0"/>
                <a:ea typeface="Calibri" pitchFamily="34" charset="0"/>
              </a:rPr>
              <a:t>.</a:t>
            </a:r>
            <a:endParaRPr lang="en-US" altLang="en-US" sz="1600" b="1" u="none">
              <a:latin typeface="Calibri" pitchFamily="34" charset="0"/>
              <a:ea typeface="Calibri" pitchFamily="34" charset="0"/>
            </a:endParaRPr>
          </a:p>
        </p:txBody>
      </p:sp>
      <p:cxnSp>
        <p:nvCxnSpPr>
          <p:cNvPr id="10251" name="Line 15"/>
          <p:cNvCxnSpPr/>
          <p:nvPr/>
        </p:nvCxnSpPr>
        <p:spPr>
          <a:xfrm flipH="1">
            <a:off x="684213" y="2565400"/>
            <a:ext cx="863600" cy="1727200"/>
          </a:xfrm>
          <a:prstGeom prst="line">
            <a:avLst/>
          </a:prstGeom>
          <a:noFill/>
          <a:ln w="28575">
            <a:solidFill>
              <a:srgbClr val="63B1FF"/>
            </a:solidFill>
            <a:miter lim="800000"/>
          </a:ln>
        </p:spPr>
      </p:cxnSp>
      <p:cxnSp>
        <p:nvCxnSpPr>
          <p:cNvPr id="10252" name="Line 16"/>
          <p:cNvCxnSpPr/>
          <p:nvPr/>
        </p:nvCxnSpPr>
        <p:spPr>
          <a:xfrm>
            <a:off x="1547813" y="2565400"/>
            <a:ext cx="1008062" cy="1727200"/>
          </a:xfrm>
          <a:prstGeom prst="line">
            <a:avLst/>
          </a:prstGeom>
          <a:noFill/>
          <a:ln w="28575">
            <a:solidFill>
              <a:srgbClr val="63B1FF"/>
            </a:solidFill>
            <a:miter lim="800000"/>
          </a:ln>
        </p:spPr>
      </p:cxnSp>
      <p:cxnSp>
        <p:nvCxnSpPr>
          <p:cNvPr id="10253" name="Line 17"/>
          <p:cNvCxnSpPr/>
          <p:nvPr/>
        </p:nvCxnSpPr>
        <p:spPr>
          <a:xfrm flipV="1">
            <a:off x="684213" y="4292600"/>
            <a:ext cx="1871662" cy="1588"/>
          </a:xfrm>
          <a:prstGeom prst="line">
            <a:avLst/>
          </a:prstGeom>
          <a:noFill/>
          <a:ln w="28575">
            <a:solidFill>
              <a:srgbClr val="63B1FF"/>
            </a:solidFill>
            <a:miter lim="800000"/>
          </a:ln>
        </p:spPr>
      </p:cxnSp>
      <p:cxnSp>
        <p:nvCxnSpPr>
          <p:cNvPr id="10254" name="Line 18"/>
          <p:cNvCxnSpPr/>
          <p:nvPr/>
        </p:nvCxnSpPr>
        <p:spPr>
          <a:xfrm flipV="1">
            <a:off x="684213" y="3573463"/>
            <a:ext cx="1439862" cy="719137"/>
          </a:xfrm>
          <a:prstGeom prst="line">
            <a:avLst/>
          </a:prstGeom>
          <a:noFill/>
          <a:ln w="38100">
            <a:solidFill>
              <a:srgbClr val="00DE64"/>
            </a:solidFill>
            <a:miter lim="800000"/>
          </a:ln>
        </p:spPr>
      </p:cxnSp>
      <p:cxnSp>
        <p:nvCxnSpPr>
          <p:cNvPr id="10255" name="Line 20"/>
          <p:cNvCxnSpPr/>
          <p:nvPr/>
        </p:nvCxnSpPr>
        <p:spPr>
          <a:xfrm>
            <a:off x="1908175" y="3500438"/>
            <a:ext cx="71438" cy="144462"/>
          </a:xfrm>
          <a:prstGeom prst="line">
            <a:avLst/>
          </a:prstGeom>
          <a:noFill/>
          <a:ln w="28575">
            <a:solidFill>
              <a:srgbClr val="00DE64"/>
            </a:solidFill>
            <a:miter lim="800000"/>
          </a:ln>
        </p:spPr>
      </p:cxnSp>
      <p:cxnSp>
        <p:nvCxnSpPr>
          <p:cNvPr id="10256" name="Line 21"/>
          <p:cNvCxnSpPr/>
          <p:nvPr/>
        </p:nvCxnSpPr>
        <p:spPr>
          <a:xfrm flipV="1">
            <a:off x="1908175" y="3429000"/>
            <a:ext cx="144463" cy="71438"/>
          </a:xfrm>
          <a:prstGeom prst="line">
            <a:avLst/>
          </a:prstGeom>
          <a:noFill/>
          <a:ln w="28575">
            <a:solidFill>
              <a:srgbClr val="00DE64"/>
            </a:solidFill>
            <a:miter lim="800000"/>
          </a:ln>
        </p:spPr>
      </p:cxnSp>
      <p:sp>
        <p:nvSpPr>
          <p:cNvPr id="10257" name="Text Box 22"/>
          <p:cNvSpPr/>
          <p:nvPr/>
        </p:nvSpPr>
        <p:spPr>
          <a:xfrm>
            <a:off x="1403350" y="4292600"/>
            <a:ext cx="43338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>
                <a:solidFill>
                  <a:srgbClr val="FFFF99"/>
                </a:solidFill>
                <a:ea typeface="Times New Roman" pitchFamily="18" charset="0"/>
              </a:rPr>
              <a:t>15</a:t>
            </a:r>
            <a:endParaRPr lang="en-US" altLang="en-US" sz="1600" u="none">
              <a:solidFill>
                <a:srgbClr val="FFFF99"/>
              </a:solidFill>
              <a:ea typeface="Times New Roman" pitchFamily="18" charset="0"/>
            </a:endParaRPr>
          </a:p>
        </p:txBody>
      </p:sp>
      <p:sp>
        <p:nvSpPr>
          <p:cNvPr id="10258" name="Text Box 23"/>
          <p:cNvSpPr/>
          <p:nvPr/>
        </p:nvSpPr>
        <p:spPr>
          <a:xfrm>
            <a:off x="1258888" y="3573463"/>
            <a:ext cx="576262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>
                <a:solidFill>
                  <a:srgbClr val="FFFF99"/>
                </a:solidFill>
                <a:ea typeface="Times New Roman" pitchFamily="18" charset="0"/>
              </a:rPr>
              <a:t>12</a:t>
            </a:r>
            <a:endParaRPr lang="en-US" altLang="en-US" sz="1600" u="none">
              <a:solidFill>
                <a:srgbClr val="FFFF99"/>
              </a:solidFill>
              <a:ea typeface="Times New Roman" pitchFamily="18" charset="0"/>
            </a:endParaRPr>
          </a:p>
        </p:txBody>
      </p:sp>
      <p:sp>
        <p:nvSpPr>
          <p:cNvPr id="10259" name="Text Box 24"/>
          <p:cNvSpPr/>
          <p:nvPr/>
        </p:nvSpPr>
        <p:spPr>
          <a:xfrm>
            <a:off x="468313" y="4221163"/>
            <a:ext cx="287337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A</a:t>
            </a:r>
            <a:endParaRPr lang="en-US" altLang="en-US" sz="1600" u="none"/>
          </a:p>
        </p:txBody>
      </p:sp>
      <p:sp>
        <p:nvSpPr>
          <p:cNvPr id="10260" name="Text Box 25"/>
          <p:cNvSpPr/>
          <p:nvPr/>
        </p:nvSpPr>
        <p:spPr>
          <a:xfrm>
            <a:off x="1403350" y="2276475"/>
            <a:ext cx="28733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B</a:t>
            </a:r>
            <a:endParaRPr lang="en-US" altLang="en-US" sz="1600" u="none"/>
          </a:p>
        </p:txBody>
      </p:sp>
      <p:sp>
        <p:nvSpPr>
          <p:cNvPr id="10261" name="Text Box 26"/>
          <p:cNvSpPr/>
          <p:nvPr/>
        </p:nvSpPr>
        <p:spPr>
          <a:xfrm>
            <a:off x="2484438" y="4149725"/>
            <a:ext cx="358775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C</a:t>
            </a:r>
            <a:endParaRPr lang="en-US" altLang="en-US" sz="1600" u="none"/>
          </a:p>
        </p:txBody>
      </p:sp>
      <p:sp>
        <p:nvSpPr>
          <p:cNvPr id="10262" name="Text Box 27"/>
          <p:cNvSpPr/>
          <p:nvPr/>
        </p:nvSpPr>
        <p:spPr>
          <a:xfrm>
            <a:off x="2124075" y="3357563"/>
            <a:ext cx="287338" cy="3365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600" u="none"/>
              <a:t>E</a:t>
            </a:r>
            <a:endParaRPr lang="en-US" altLang="en-US" sz="1600" u="none"/>
          </a:p>
        </p:txBody>
      </p:sp>
      <p:cxnSp>
        <p:nvCxnSpPr>
          <p:cNvPr id="10263" name="Line 30"/>
          <p:cNvCxnSpPr/>
          <p:nvPr/>
        </p:nvCxnSpPr>
        <p:spPr>
          <a:xfrm>
            <a:off x="1187450" y="3068638"/>
            <a:ext cx="144463" cy="144462"/>
          </a:xfrm>
          <a:prstGeom prst="line">
            <a:avLst/>
          </a:prstGeom>
          <a:noFill/>
          <a:ln w="28575">
            <a:solidFill>
              <a:srgbClr val="00DE64"/>
            </a:solidFill>
            <a:miter lim="800000"/>
          </a:ln>
        </p:spPr>
      </p:cxnSp>
      <p:cxnSp>
        <p:nvCxnSpPr>
          <p:cNvPr id="10264" name="Line 31"/>
          <p:cNvCxnSpPr/>
          <p:nvPr/>
        </p:nvCxnSpPr>
        <p:spPr>
          <a:xfrm flipH="1">
            <a:off x="1835150" y="3068638"/>
            <a:ext cx="144463" cy="144462"/>
          </a:xfrm>
          <a:prstGeom prst="line">
            <a:avLst/>
          </a:prstGeom>
          <a:noFill/>
          <a:ln w="28575">
            <a:solidFill>
              <a:srgbClr val="00DE64"/>
            </a:solidFill>
            <a:miter lim="800000"/>
          </a:ln>
        </p:spPr>
      </p:cxnSp>
      <p:sp>
        <p:nvSpPr>
          <p:cNvPr id="10265" name="Text Box 33"/>
          <p:cNvSpPr/>
          <p:nvPr/>
        </p:nvSpPr>
        <p:spPr>
          <a:xfrm>
            <a:off x="2484438" y="3716338"/>
            <a:ext cx="287337" cy="3667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800" b="1" u="none"/>
              <a:t>9</a:t>
            </a:r>
            <a:endParaRPr lang="en-US" altLang="en-US" sz="1800" b="1" u="none"/>
          </a:p>
        </p:txBody>
      </p:sp>
      <p:sp>
        <p:nvSpPr>
          <p:cNvPr id="10266" name="Text Box 34"/>
          <p:cNvSpPr/>
          <p:nvPr/>
        </p:nvSpPr>
        <p:spPr>
          <a:xfrm>
            <a:off x="287338" y="3098800"/>
            <a:ext cx="828675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lang="en-US" altLang="en-US" sz="1800" b="1" u="none"/>
              <a:t>25</a:t>
            </a:r>
            <a:r>
              <a:rPr lang="en-US" altLang="en-US" sz="1800" b="1" u="none"/>
              <a:t> </a:t>
            </a:r>
            <a:r>
              <a:rPr lang="en-US" altLang="en-US" b="1" u="none"/>
              <a:t>/</a:t>
            </a:r>
            <a:r>
              <a:rPr sz="1800" b="1" u="none"/>
              <a:t> </a:t>
            </a:r>
            <a:r>
              <a:rPr lang="en-US" altLang="en-US" sz="1800" b="1" u="none"/>
              <a:t>2</a:t>
            </a:r>
            <a:endParaRPr lang="en-US" altLang="en-US" sz="1800" b="1" u="none"/>
          </a:p>
        </p:txBody>
      </p:sp>
      <p:sp>
        <p:nvSpPr>
          <p:cNvPr id="10267" name="Text Box 35"/>
          <p:cNvSpPr/>
          <p:nvPr/>
        </p:nvSpPr>
        <p:spPr>
          <a:xfrm>
            <a:off x="2052638" y="2774950"/>
            <a:ext cx="43180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342900" lvl="0" indent="-342900" algn="l" eaLnBrk="1" hangingPunct="1"/>
            <a:r>
              <a:rPr sz="1800" b="1" u="none"/>
              <a:t>75</a:t>
            </a:r>
            <a:endParaRPr sz="1800" b="1" u="none"/>
          </a:p>
        </p:txBody>
      </p:sp>
      <p:sp>
        <p:nvSpPr>
          <p:cNvPr id="10268" name="AutoShape 37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0269" name="AutoShape 38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0270" name="AutoShape 39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/>
      <p:bldP spid="10245" grpId="0"/>
      <p:bldP spid="10246" grpId="0"/>
      <p:bldP spid="10247" grpId="0"/>
      <p:bldP spid="10248" grpId="0"/>
      <p:bldP spid="10249" grpId="0"/>
      <p:bldP spid="10250" grpId="0"/>
      <p:bldP spid="10257" grpId="0"/>
      <p:bldP spid="10258" grpId="0"/>
      <p:bldP spid="10259" grpId="0"/>
      <p:bldP spid="10260" grpId="0"/>
      <p:bldP spid="10261" grpId="0"/>
      <p:bldP spid="10262" grpId="0"/>
      <p:bldP spid="10265" grpId="0"/>
      <p:bldP spid="10266" grpId="0"/>
      <p:bldP spid="10267" grpId="0"/>
      <p:bldP spid="10268" grpId="0"/>
      <p:bldP spid="10269" grpId="0"/>
      <p:bldP spid="10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755650" y="260350"/>
            <a:ext cx="7993063" cy="93662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Методы решения задач</a:t>
            </a:r>
          </a:p>
        </p:txBody>
      </p:sp>
      <p:sp>
        <p:nvSpPr>
          <p:cNvPr id="11267" name="Rectangle 6"/>
          <p:cNvSpPr>
            <a:spLocks noChangeArrowheads="1"/>
          </p:cNvSpPr>
          <p:nvPr/>
        </p:nvSpPr>
        <p:spPr bwMode="auto">
          <a:xfrm>
            <a:off x="984250" y="1125538"/>
            <a:ext cx="6945313" cy="120015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 startAt="3"/>
              <a:defRPr/>
            </a:pPr>
            <a:r>
              <a:rPr kumimoji="0" lang="ru-RU" sz="36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</a:t>
            </a:r>
            <a:r>
              <a:rPr kumimoji="0" lang="ru-RU" sz="3600" b="1" i="0" u="sng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Метод введения                      вспомогательной величины</a:t>
            </a:r>
          </a:p>
        </p:txBody>
      </p:sp>
      <p:sp>
        <p:nvSpPr>
          <p:cNvPr id="11268" name="Text Box 7"/>
          <p:cNvSpPr txBox="1">
            <a:spLocks noChangeArrowheads="1"/>
          </p:cNvSpPr>
          <p:nvPr/>
        </p:nvSpPr>
        <p:spPr bwMode="auto">
          <a:xfrm>
            <a:off x="893763" y="2565400"/>
            <a:ext cx="7207250" cy="3538538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   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В  ряде  задач  может  </a:t>
            </a:r>
            <a:r>
              <a:rPr kumimoji="0" lang="ru-RU" sz="2800" b="0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не  хватать  величин 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для записи   их  условий.              Тогда  эти  </a:t>
            </a:r>
            <a:r>
              <a:rPr kumimoji="0" lang="ru-RU" sz="2800" b="0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величины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необходимо  </a:t>
            </a:r>
            <a:r>
              <a:rPr kumimoji="0" lang="ru-RU" sz="2800" b="0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ввести                          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и  записать  условия  задачи.                                                                       Сами  введенные  </a:t>
            </a:r>
            <a:r>
              <a:rPr kumimoji="0" lang="ru-RU" sz="2800" b="0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величины  найти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                                          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из  условия задачи  </a:t>
            </a:r>
            <a:r>
              <a:rPr kumimoji="0" lang="ru-RU" sz="2800" b="0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невозможно</a:t>
            </a: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,                                                                           тем  не  менее  они  позволяют                                                         решить  задачу  и  получить  ее  ответ.</a:t>
            </a:r>
          </a:p>
        </p:txBody>
      </p:sp>
      <p:sp>
        <p:nvSpPr>
          <p:cNvPr id="11269" name="AutoShape 10">
            <a:hlinkClick action="ppaction://hlinkshowjump?jump=nextslide"/>
          </p:cNvPr>
          <p:cNvSpPr/>
          <p:nvPr/>
        </p:nvSpPr>
        <p:spPr>
          <a:xfrm>
            <a:off x="8712200" y="6642100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1270" name="AutoShape 11">
            <a:hlinkClick action="ppaction://hlinkshowjump?jump=previousslide"/>
          </p:cNvPr>
          <p:cNvSpPr/>
          <p:nvPr/>
        </p:nvSpPr>
        <p:spPr>
          <a:xfrm>
            <a:off x="8135938" y="6642100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  <p:sp>
        <p:nvSpPr>
          <p:cNvPr id="11271" name="AutoShape 12">
            <a:hlinkClick r:id="rId2" action="ppaction://hlinksldjump"/>
          </p:cNvPr>
          <p:cNvSpPr/>
          <p:nvPr/>
        </p:nvSpPr>
        <p:spPr>
          <a:xfrm>
            <a:off x="7561263" y="6642100"/>
            <a:ext cx="431800" cy="215900"/>
          </a:xfrm>
          <a:prstGeom prst="curvedUpArrow">
            <a:avLst>
              <a:gd name="adj1" fmla="val 38889"/>
              <a:gd name="adj2" fmla="val 79630"/>
              <a:gd name="adj3" fmla="val 33333"/>
            </a:avLst>
          </a:prstGeom>
          <a:solidFill>
            <a:srgbClr val="00008A"/>
          </a:solidFill>
          <a:ln>
            <a:solidFill>
              <a:schemeClr val="accent1"/>
            </a:solidFill>
            <a:miter lim="800000"/>
          </a:ln>
        </p:spPr>
        <p:txBody>
          <a:bodyPr anchor="ctr" anchorCtr="0">
            <a:spAutoFit/>
          </a:bodyPr>
          <a:lstStyle>
            <a:defPPr>
              <a:defRPr lang="ru-RU"/>
            </a:defPPr>
            <a:lvl1pPr marL="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2000" b="0" i="0" u="sng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8" grpId="0"/>
      <p:bldP spid="11269" grpId="0"/>
      <p:bldP spid="11270" grpId="0"/>
      <p:bldP spid="11271" grpId="0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6.14"/>
  <p:tag name="AS_TITLE" val="Aspose.Slides for .NET 2.0"/>
  <p:tag name="AS_VERSION" val="20.6"/>
</p:tagLst>
</file>

<file path=ppt/theme/theme1.xml><?xml version="1.0" encoding="utf-8"?>
<a:theme xmlns:r="http://schemas.openxmlformats.org/officeDocument/2006/relationships" xmlns:a="http://schemas.openxmlformats.org/drawingml/2006/main" name="Разрез">
  <a:themeElements>
    <a:clrScheme name="Разрез 6">
      <a:dk1>
        <a:srgbClr val="0000AC"/>
      </a:dk1>
      <a:lt1>
        <a:srgbClr val="FFFFFF"/>
      </a:lt1>
      <a:dk2>
        <a:srgbClr val="000086"/>
      </a:dk2>
      <a:lt2>
        <a:srgbClr val="CCFFFF"/>
      </a:lt2>
      <a:accent1>
        <a:srgbClr val="0099FF"/>
      </a:accent1>
      <a:accent2>
        <a:srgbClr val="00B000"/>
      </a:accent2>
      <a:accent3>
        <a:srgbClr val="AAAAC3"/>
      </a:accent3>
      <a:accent4>
        <a:srgbClr val="DADADA"/>
      </a:accent4>
      <a:accent5>
        <a:srgbClr val="AACAFF"/>
      </a:accent5>
      <a:accent6>
        <a:srgbClr val="009F00"/>
      </a:accent6>
      <a:hlink>
        <a:srgbClr val="FFE701"/>
      </a:hlink>
      <a:folHlink>
        <a:srgbClr val="FF9900"/>
      </a:folHlink>
    </a:clrScheme>
    <a:fontScheme name="Разрез">
      <a:majorFont>
        <a:latin typeface="Tahoma"/>
        <a:ea typeface="Arial"/>
        <a:cs typeface="Arial"/>
      </a:majorFont>
      <a:minorFont>
        <a:latin typeface="Tahoma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20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20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r="http://schemas.openxmlformats.org/officeDocument/2006/relationships"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>Tycoon</Company>
  <PresentationFormat>On-screen Show (4:3)</PresentationFormat>
  <Paragraphs>488</Paragraphs>
  <Slides>32</Slides>
  <Notes>0</Notes>
  <TotalTime>4421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baseType="lpstr" size="40">
      <vt:lpstr>Arial</vt:lpstr>
      <vt:lpstr>Times New Roman</vt:lpstr>
      <vt:lpstr>Tahoma</vt:lpstr>
      <vt:lpstr>Wingdings</vt:lpstr>
      <vt:lpstr>Calibri</vt:lpstr>
      <vt:lpstr>Monotype Corsiva</vt:lpstr>
      <vt:lpstr>Arial Unicode MS</vt:lpstr>
      <vt:lpstr>Разрез</vt:lpstr>
      <vt:lpstr>Способы  решения                                        задач  планиметрии</vt:lpstr>
      <vt:lpstr>PowerPoint Presentation</vt:lpstr>
      <vt:lpstr>Основные умения: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Изучение ПЛАНИМЕТРИИ как средство подготовки старшеклассников к ЕГЭ по математике</dc:title>
  <cp:revision>465</cp:revision>
  <dcterms:created xsi:type="dcterms:W3CDTF">2007-05-26T12:58:51Z</dcterms:created>
  <dcterms:modified xsi:type="dcterms:W3CDTF">2024-06-12T13:06:05Z</dcterms:modified>
</cp:coreProperties>
</file>