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7" r:id="rId4"/>
    <p:sldId id="278" r:id="rId5"/>
    <p:sldId id="268" r:id="rId6"/>
    <p:sldId id="264" r:id="rId7"/>
    <p:sldId id="282" r:id="rId8"/>
    <p:sldId id="257" r:id="rId9"/>
    <p:sldId id="274" r:id="rId10"/>
    <p:sldId id="279" r:id="rId11"/>
    <p:sldId id="280" r:id="rId12"/>
    <p:sldId id="258" r:id="rId13"/>
    <p:sldId id="275" r:id="rId14"/>
    <p:sldId id="262" r:id="rId15"/>
    <p:sldId id="269" r:id="rId16"/>
    <p:sldId id="277" r:id="rId17"/>
    <p:sldId id="271" r:id="rId18"/>
    <p:sldId id="284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FD74C-5927-4722-A8ED-C2C7C837054C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D3250-0E4E-4089-806F-6F11E0606B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monsalvat.globalfolio.net/assets/trouver/sea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896544" cy="468052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97279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Тема урока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Путешествие</a:t>
            </a: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к морю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Цель урока: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Расширение и углубление знаний и умений учащихся по основным темам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географии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15608" y="3267378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Выполнила: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учитель географии высшей категории МБОУ Школы №27 Горбачева М.М.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1"/>
            <a:ext cx="9252520" cy="26462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Определите направление ветра</a:t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Сделайте вывод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показывает направление ветра: «куда» или «откуда» он дует? (см. слайд презентации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парах «Откуда ветер дует?»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Укажите направление ветра стрелкой в каждой ячейке под буквой (по одному представителю от отряда чертят стрелками направление ветров на схеме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Сторон горизонта)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Контроль за правильностью заполнения ячеек: встаньте, пожалуйста, с помощью правой руки покажите отмеченное направление.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Какой показатель погоды не указан в таблице?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Нормальное давление 760 мм рт. столба.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798368" y="2708920"/>
            <a:ext cx="3888432" cy="3960439"/>
            <a:chOff x="1691680" y="548680"/>
            <a:chExt cx="5832648" cy="5760640"/>
          </a:xfrm>
        </p:grpSpPr>
        <p:grpSp>
          <p:nvGrpSpPr>
            <p:cNvPr id="6" name="Группа 20"/>
            <p:cNvGrpSpPr/>
            <p:nvPr/>
          </p:nvGrpSpPr>
          <p:grpSpPr>
            <a:xfrm>
              <a:off x="1691680" y="548680"/>
              <a:ext cx="5832648" cy="5760640"/>
              <a:chOff x="1691680" y="548680"/>
              <a:chExt cx="5832648" cy="5760640"/>
            </a:xfrm>
          </p:grpSpPr>
          <p:grpSp>
            <p:nvGrpSpPr>
              <p:cNvPr id="16" name="Группа 17"/>
              <p:cNvGrpSpPr/>
              <p:nvPr/>
            </p:nvGrpSpPr>
            <p:grpSpPr>
              <a:xfrm>
                <a:off x="1691680" y="548680"/>
                <a:ext cx="5832648" cy="5760640"/>
                <a:chOff x="1691680" y="548680"/>
                <a:chExt cx="5832648" cy="5760640"/>
              </a:xfrm>
            </p:grpSpPr>
            <p:sp>
              <p:nvSpPr>
                <p:cNvPr id="18" name="Овал 17"/>
                <p:cNvSpPr/>
                <p:nvPr/>
              </p:nvSpPr>
              <p:spPr>
                <a:xfrm>
                  <a:off x="1691680" y="548680"/>
                  <a:ext cx="5832648" cy="576064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Овал 18"/>
                <p:cNvSpPr/>
                <p:nvPr/>
              </p:nvSpPr>
              <p:spPr>
                <a:xfrm>
                  <a:off x="2011524" y="796516"/>
                  <a:ext cx="5192960" cy="5264968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0" name="Прямая соединительная линия 19"/>
                <p:cNvCxnSpPr>
                  <a:stCxn id="18" idx="0"/>
                  <a:endCxn id="18" idx="4"/>
                </p:cNvCxnSpPr>
                <p:nvPr/>
              </p:nvCxnSpPr>
              <p:spPr>
                <a:xfrm>
                  <a:off x="4608004" y="548680"/>
                  <a:ext cx="0" cy="57606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>
                  <a:stCxn id="19" idx="1"/>
                  <a:endCxn id="19" idx="5"/>
                </p:cNvCxnSpPr>
                <p:nvPr/>
              </p:nvCxnSpPr>
              <p:spPr>
                <a:xfrm>
                  <a:off x="2772015" y="1567553"/>
                  <a:ext cx="3671978" cy="37228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/>
                <p:cNvCxnSpPr>
                  <a:stCxn id="19" idx="3"/>
                  <a:endCxn id="19" idx="7"/>
                </p:cNvCxnSpPr>
                <p:nvPr/>
              </p:nvCxnSpPr>
              <p:spPr>
                <a:xfrm flipV="1">
                  <a:off x="2772015" y="1567553"/>
                  <a:ext cx="3671978" cy="37228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Прямая соединительная линия 16"/>
              <p:cNvCxnSpPr>
                <a:stCxn id="19" idx="2"/>
              </p:cNvCxnSpPr>
              <p:nvPr/>
            </p:nvCxnSpPr>
            <p:spPr>
              <a:xfrm>
                <a:off x="2011524" y="3429000"/>
                <a:ext cx="51929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4336199" y="645351"/>
              <a:ext cx="6023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С</a:t>
              </a:r>
              <a:endParaRPr lang="ru-RU" sz="48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87671" y="5290447"/>
              <a:ext cx="4648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Ю</a:t>
              </a:r>
              <a:endParaRPr lang="ru-RU" sz="4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11524" y="2996951"/>
              <a:ext cx="472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З</a:t>
              </a:r>
              <a:endParaRPr lang="ru-RU" sz="4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66825" y="3016708"/>
              <a:ext cx="5442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В</a:t>
              </a:r>
              <a:endParaRPr lang="ru-RU" sz="4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30721" y="1360288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СВ</a:t>
              </a:r>
              <a:endParaRPr lang="ru-RU" sz="4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34008" y="4606585"/>
              <a:ext cx="1129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ЮВ</a:t>
              </a:r>
              <a:endParaRPr lang="ru-RU" sz="4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97662" y="1360287"/>
              <a:ext cx="8638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СЗ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4944" y="4725144"/>
              <a:ext cx="11519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/>
                <a:t>ЮЗ</a:t>
              </a:r>
              <a:endParaRPr lang="ru-RU" sz="4800" b="1" dirty="0"/>
            </a:p>
          </p:txBody>
        </p:sp>
      </p:grpSp>
      <p:pic>
        <p:nvPicPr>
          <p:cNvPr id="1027" name="Picture 3" descr="C:\Users\мама\Desktop\1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16" y="2708920"/>
            <a:ext cx="4464496" cy="4144865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64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Что является причиной ветра?</a:t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Как определить направление ветра?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Разность в давлении является причиной ветра. Ветер дует из области высокого в область низкого давления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Укажите на схеме стрелкой направление ветра.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Вы искупались, сели у берега, почувствовали дуновение ветерка. Разность в давлении порождает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бризы -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суточный ветер, днем дующий с моря, ночью с суши.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парах: один ученик – суша, второй - море. Покажите дневной бриз, ночной.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Отметьте стрелками направление бриза на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схеме в маршрутном листе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мама\Desktop\2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80928"/>
            <a:ext cx="4320480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мама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417646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csun.edu/%7Epsk17793/ES9CP/wea02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1530" y="1318591"/>
            <a:ext cx="4427983" cy="25922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940152" y="1268760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 descr="http://oslov.net/wp-content/uploads/2013/09/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045474"/>
            <a:ext cx="4896544" cy="27809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67945" y="4365104"/>
            <a:ext cx="648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3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s017.radikal.ru/i429/1110/2d/48254640d9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1304678"/>
            <a:ext cx="4427984" cy="2592288"/>
          </a:xfrm>
          <a:prstGeom prst="rect">
            <a:avLst/>
          </a:prstGeom>
          <a:noFill/>
        </p:spPr>
      </p:pic>
      <p:sp>
        <p:nvSpPr>
          <p:cNvPr id="10" name="Заголовок 1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178696" cy="864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Arial" panose="020B0604020202020204" pitchFamily="34" charset="0"/>
                <a:cs typeface="Arial" pitchFamily="34" charset="0"/>
              </a:rPr>
              <a:t>Определите тип облаков.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Определите тип облаков по картинке (см. слайд презентации) и проставьте номер напротив названия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таблице - распечатке.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Спрогнозируйте погоду.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Физкультминутка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http://s1.hostingkartinok.com/uploads/images/2012/06/de6cf75219617406c3bee1fb561677a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32048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file.mobilmusic.ru/d7/f8/b0/113105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32048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5567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Пункт №4. Отдых на  пляже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Вам нужно вернуться к полудню на обед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Решили определить время по солнцу.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-Итак, в полдень по местному времени солнце на юге. На север – самая короткая тень.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Определение времени по солнцу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andreeff-vn.narod.ru/pi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556792"/>
            <a:ext cx="4104456" cy="4680520"/>
          </a:xfrm>
          <a:prstGeom prst="rect">
            <a:avLst/>
          </a:prstGeom>
          <a:noFill/>
        </p:spPr>
      </p:pic>
      <p:pic>
        <p:nvPicPr>
          <p:cNvPr id="7172" name="Picture 4" descr="http://s4.hostingkartinok.com/uploads/images/2012/10/47bb4ddf6db892da5e2edb72a76581f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6792"/>
            <a:ext cx="4464496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Ориентирование по полярной звезде. При условии ясной погоды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http://survinat.ru/wp-content/uploads/2011-10-27/opredelenie-storon-gorizonta-po-solncu-i-zvezdam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1124744"/>
            <a:ext cx="3999359" cy="5262268"/>
          </a:xfrm>
          <a:prstGeom prst="rect">
            <a:avLst/>
          </a:prstGeom>
          <a:noFill/>
        </p:spPr>
      </p:pic>
      <p:pic>
        <p:nvPicPr>
          <p:cNvPr id="5123" name="Picture 3" descr="C:\Users\мама\Desktop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124744"/>
            <a:ext cx="4143375" cy="5281042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369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Какие еще способы ориентирования можно применить на морском побережье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 При условии ясной погоды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полночь, можно узнать стороны света по Луне. В своей первой четверти (рожки месяца направлены влево), Луна находится на западе; в полнолуние - на юге; в последней четверти (рожки направлены вправо) - на востоке.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Подпишите стороны горизонта по фазам луны на рисунке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Ориентирование по луне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borus.edusite.ru/images/clip_image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8064896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17.privet.ru/lr/0921373538860f36a259021fea334d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391" y="1962899"/>
            <a:ext cx="4104457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Даже находясь за задней партой, обучайтесь географии – и тогда любые путешествия вам будут по плечу!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s012.radikal.ru/i319/1106/2f/16b09e85428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988840"/>
            <a:ext cx="4248471" cy="439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6124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Наша поездка завершается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Помогли нам географические знания и умения совершить путешествие к </a:t>
            </a:r>
            <a:r>
              <a:rPr lang="ru-RU" sz="2400" b="1" i="1">
                <a:latin typeface="Arial" panose="020B0604020202020204" pitchFamily="34" charset="0"/>
                <a:cs typeface="Arial" panose="020B0604020202020204" pitchFamily="34" charset="0"/>
              </a:rPr>
              <a:t>морю</a:t>
            </a:r>
            <a:r>
              <a:rPr lang="ru-RU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предлагаю вам закончить фразы: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-Во время занятия я научился…. /почувствовал, приобрел и т.д./….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-На занятии мне особенно понравилось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Рефлексия «Острова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Острова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отражают душевное, эмоционально-чувственное состояние участника после состоявшегося взаимодействия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Давайте определим, между какими островами будет дрейфовать наш кораблик. Покажите красные кораблики, если эти острова радости, удовольствия, просветления.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 и награждение самого лучшего юного географа.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429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3d_landscapes_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0"/>
            <a:ext cx="7772400" cy="25146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Технологии ре</a:t>
            </a:r>
            <a:r>
              <a:rPr lang="ru-RU" b="1" dirty="0" smtClean="0">
                <a:solidFill>
                  <a:srgbClr val="FFFF00"/>
                </a:solidFill>
              </a:rPr>
              <a:t>флексии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5300" name="Picture 4" descr="море2"/>
          <p:cNvPicPr>
            <a:picLocks noChangeAspect="1" noChangeArrowheads="1" noCrop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838575" y="1484313"/>
            <a:ext cx="1724025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124075" y="836613"/>
            <a:ext cx="4054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 i="1" dirty="0"/>
              <a:t>       </a:t>
            </a:r>
            <a:r>
              <a:rPr lang="ru-RU" sz="36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«Острова»</a:t>
            </a: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3352800" y="4191000"/>
            <a:ext cx="3124200" cy="1676400"/>
          </a:xfrm>
          <a:prstGeom prst="triangle">
            <a:avLst>
              <a:gd name="adj" fmla="val 50000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Бермудский</a:t>
            </a:r>
          </a:p>
          <a:p>
            <a:pPr algn="ctr"/>
            <a:r>
              <a:rPr lang="ru-RU"/>
              <a:t>треугольник</a:t>
            </a:r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7467600" y="685800"/>
            <a:ext cx="16764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3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о. Грусти</a:t>
            </a:r>
          </a:p>
        </p:txBody>
      </p:sp>
      <p:sp>
        <p:nvSpPr>
          <p:cNvPr id="55304" name="AutoShape 8"/>
          <p:cNvSpPr>
            <a:spLocks noChangeArrowheads="1"/>
          </p:cNvSpPr>
          <p:nvPr/>
        </p:nvSpPr>
        <p:spPr bwMode="auto">
          <a:xfrm>
            <a:off x="0" y="1268413"/>
            <a:ext cx="2667000" cy="728662"/>
          </a:xfrm>
          <a:prstGeom prst="pentagon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о. удовольствия</a:t>
            </a:r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5715000" y="1752600"/>
            <a:ext cx="2286000" cy="1295400"/>
          </a:xfrm>
          <a:prstGeom prst="flowChartDecision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о.Тревоги</a:t>
            </a:r>
          </a:p>
        </p:txBody>
      </p:sp>
      <p:sp>
        <p:nvSpPr>
          <p:cNvPr id="55306" name="AutoShape 10"/>
          <p:cNvSpPr>
            <a:spLocks noChangeArrowheads="1"/>
          </p:cNvSpPr>
          <p:nvPr/>
        </p:nvSpPr>
        <p:spPr bwMode="auto">
          <a:xfrm>
            <a:off x="0" y="3429000"/>
            <a:ext cx="2514600" cy="1905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о.Просветления</a:t>
            </a:r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0" y="6096000"/>
            <a:ext cx="3886200" cy="533400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о. Воодушевления</a:t>
            </a: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6156325" y="3644900"/>
            <a:ext cx="2819400" cy="1143000"/>
          </a:xfrm>
          <a:prstGeom prst="flowChartManualInpu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о.Неопределенности</a:t>
            </a:r>
          </a:p>
        </p:txBody>
      </p:sp>
      <p:sp>
        <p:nvSpPr>
          <p:cNvPr id="55309" name="AutoShape 13"/>
          <p:cNvSpPr>
            <a:spLocks noChangeArrowheads="1"/>
          </p:cNvSpPr>
          <p:nvPr/>
        </p:nvSpPr>
        <p:spPr bwMode="auto">
          <a:xfrm>
            <a:off x="6324600" y="5791200"/>
            <a:ext cx="3143944" cy="1066800"/>
          </a:xfrm>
          <a:prstGeom prst="parallelogram">
            <a:avLst>
              <a:gd name="adj" fmla="val 84091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о. Недоумения</a:t>
            </a:r>
          </a:p>
        </p:txBody>
      </p:sp>
      <p:sp>
        <p:nvSpPr>
          <p:cNvPr id="55310" name="AutoShape 14"/>
          <p:cNvSpPr>
            <a:spLocks noChangeArrowheads="1"/>
          </p:cNvSpPr>
          <p:nvPr/>
        </p:nvSpPr>
        <p:spPr bwMode="auto">
          <a:xfrm>
            <a:off x="1828800" y="2514600"/>
            <a:ext cx="1828800" cy="914400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о.Радости</a:t>
            </a:r>
          </a:p>
        </p:txBody>
      </p:sp>
      <p:sp>
        <p:nvSpPr>
          <p:cNvPr id="55336" name="WordArt 40"/>
          <p:cNvSpPr>
            <a:spLocks noChangeArrowheads="1" noChangeShapeType="1" noTextEdit="1"/>
          </p:cNvSpPr>
          <p:nvPr/>
        </p:nvSpPr>
        <p:spPr bwMode="auto">
          <a:xfrm>
            <a:off x="2843213" y="1989138"/>
            <a:ext cx="171450" cy="280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337" name="WordArt 41"/>
          <p:cNvSpPr>
            <a:spLocks noChangeArrowheads="1" noChangeShapeType="1" noTextEdit="1"/>
          </p:cNvSpPr>
          <p:nvPr/>
        </p:nvSpPr>
        <p:spPr bwMode="auto">
          <a:xfrm>
            <a:off x="1187450" y="5734050"/>
            <a:ext cx="360363" cy="231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339" name="WordArt 43"/>
          <p:cNvSpPr>
            <a:spLocks noChangeArrowheads="1" noChangeShapeType="1" noTextEdit="1"/>
          </p:cNvSpPr>
          <p:nvPr/>
        </p:nvSpPr>
        <p:spPr bwMode="auto">
          <a:xfrm>
            <a:off x="7380288" y="5157788"/>
            <a:ext cx="360362" cy="231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340" name="WordArt 44"/>
          <p:cNvSpPr>
            <a:spLocks noChangeArrowheads="1" noChangeShapeType="1" noTextEdit="1"/>
          </p:cNvSpPr>
          <p:nvPr/>
        </p:nvSpPr>
        <p:spPr bwMode="auto">
          <a:xfrm>
            <a:off x="4356100" y="5949950"/>
            <a:ext cx="360363" cy="231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341" name="WordArt 45"/>
          <p:cNvSpPr>
            <a:spLocks noChangeArrowheads="1" noChangeShapeType="1" noTextEdit="1"/>
          </p:cNvSpPr>
          <p:nvPr/>
        </p:nvSpPr>
        <p:spPr bwMode="auto">
          <a:xfrm>
            <a:off x="6588125" y="3068638"/>
            <a:ext cx="360363" cy="231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342" name="WordArt 46"/>
          <p:cNvSpPr>
            <a:spLocks noChangeArrowheads="1" noChangeShapeType="1" noTextEdit="1"/>
          </p:cNvSpPr>
          <p:nvPr/>
        </p:nvSpPr>
        <p:spPr bwMode="auto">
          <a:xfrm>
            <a:off x="7235825" y="3068638"/>
            <a:ext cx="360363" cy="231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344" name="WordArt 48"/>
          <p:cNvSpPr>
            <a:spLocks noChangeArrowheads="1" noChangeShapeType="1" noTextEdit="1"/>
          </p:cNvSpPr>
          <p:nvPr/>
        </p:nvSpPr>
        <p:spPr bwMode="auto">
          <a:xfrm flipH="1">
            <a:off x="2411413" y="2132856"/>
            <a:ext cx="216371" cy="15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120527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792" y="-12735"/>
            <a:ext cx="83164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Планируемые результаты 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Предметные УУД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понимание роли и места географической науки в системе научных дисциплин, ее роли в решении  практических задач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Метапредметные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УУД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умение соотносить свои действия с планируемыми результатами, осуществлять контроль своей деятельности в процессе достижения результата, определять способы действий в рамках предложенных условий и требований, корректировать свои действия в соответствии с изменяющейся ситуацией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Личностные УУД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формирование учебно-познавательного интереса к географической науке; воспитание патриотизма, уважения к Отечеству.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Интрига: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Турфирма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вышла к нам с предложением: «Определить среди вас лучшего юного географа и наградить его призом-высокой оценкой».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Критерием определения будет служить активность учащегося и наибольшее количество правильных ответов на вопросы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Класс делится на три отряда.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каждого отряда на столах значки- смайлики, на каждый правильный ответ вы рисуете лучик. У победителя должно получиться солнце.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Итак, начинаем нашу виртуальную поездку тремя отрядами к морю.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ходе урока мы будем фиксировать  необходимую информацию  в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маршрутных  командных листах.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1327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/>
              <a:t>Пункт №1 Получение путевки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ИНТРИГА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018" y="1163724"/>
            <a:ext cx="3672408" cy="498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Путевка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Поздравляем!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Вам очень повезло с пляжным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отдыхом. 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июле  к вашим услугам – наш  курорт с  ласковым субтропическим солнцем!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Какие вопросы возникли у вас? (Куда  вас пригласили? Где находится курорт – в пределах России или за рубежом?)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Не хватает географических названий, географического адреса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Единственно абсолютно точно – мы едем к морю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79440"/>
            <a:ext cx="4572000" cy="555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28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/>
              <a:t/>
            </a:r>
            <a:br>
              <a:rPr lang="ru-RU" sz="2400" b="1" u="sng" dirty="0" smtClean="0"/>
            </a:br>
            <a:r>
              <a:rPr lang="ru-RU" sz="2400" b="1" u="sng" dirty="0" smtClean="0"/>
              <a:t>Пункт </a:t>
            </a:r>
            <a:r>
              <a:rPr lang="ru-RU" sz="2400" b="1" u="sng" dirty="0"/>
              <a:t>№2.</a:t>
            </a:r>
            <a:r>
              <a:rPr lang="ru-RU" sz="2400" b="1" dirty="0"/>
              <a:t> </a:t>
            </a:r>
            <a:r>
              <a:rPr lang="ru-RU" sz="2400" b="1" u="sng" dirty="0"/>
              <a:t>Ориентирование по карте. </a:t>
            </a:r>
            <a:r>
              <a:rPr lang="ru-RU" sz="2400" b="1" dirty="0"/>
              <a:t>Карта – важный язык географии, играет огромное практическое  значение.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Добавим информацию</a:t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Дана карта, давайте определим. В какую страну вас пригласили? Какое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море мы посетим? Какой город?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voentur-amur.ru/sites/default/files/map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7992888" cy="469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23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Определите город по фото 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Определились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Сочи.  В каком году проходили 22 Олимпийские игры? Итак, начинаем путешествие. </a:t>
            </a:r>
            <a:r>
              <a:rPr lang="ru-RU" sz="2000" dirty="0"/>
              <a:t>Выбираем вид  транспорта </a:t>
            </a:r>
            <a:r>
              <a:rPr lang="ru-RU" sz="2000" dirty="0" smtClean="0"/>
              <a:t>– автомобиль (Авторские фото)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7232"/>
            <a:ext cx="353873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83195"/>
            <a:ext cx="3240360" cy="247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14664"/>
            <a:ext cx="338437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99873"/>
            <a:ext cx="3240360" cy="2466493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-1"/>
            <a:ext cx="9252520" cy="16287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7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\</a:t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пути может отказать электроника, поэтому будем использовать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карту.</a:t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Определите расстояние и направление от Самары до Сочи. Масштаб в 1см – 360 м</a:t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im0-tub-ru.yandex.net/i?id=7971218-02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073" y="1628799"/>
            <a:ext cx="3240360" cy="472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798"/>
            <a:ext cx="5112568" cy="4752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287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Прибор для определения сторон горизонта называется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Назовите основные шаги для работы данного прибора….</a:t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798"/>
            <a:ext cx="6165304" cy="522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2810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ttp://www.design-warez.ru/uploads/posts/2009-10/1254731844_2d96a03c396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077" y="3717032"/>
            <a:ext cx="4499992" cy="3062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1" name="Picture 11" descr="http://www.stegen.k12.mo.us/tchrpges/sgel/jgreminger/images/walkingmaninrai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077" y="4127489"/>
            <a:ext cx="3347864" cy="2708920"/>
          </a:xfrm>
          <a:prstGeom prst="rect">
            <a:avLst/>
          </a:prstGeom>
          <a:noFill/>
        </p:spPr>
      </p:pic>
      <p:pic>
        <p:nvPicPr>
          <p:cNvPr id="10253" name="Picture 13" descr="http://img1.liveinternet.ru/images/attach/c/8/101/336/101336683_89129551_6573ddb8ac4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909"/>
            <a:ext cx="4499992" cy="309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5" name="Picture 15" descr="http://stat21.privet.ru/lr/0c2d6357367c1ada2c0d6b344234398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3915" y="973065"/>
            <a:ext cx="464400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9036496" cy="4809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Пункт №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</a:t>
            </a:r>
            <a:r>
              <a:rPr lang="ru-RU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Сочи. Прогноз погоды на время отдыха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504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благодаря географическим знаниям, добрались до морского побережья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Вам принесли распечатку погоды.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Восстановите название показателей погоды в таблице, заполнив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верхнюю строку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1772817"/>
          <a:ext cx="7848873" cy="4703507"/>
        </p:xfrm>
        <a:graphic>
          <a:graphicData uri="http://schemas.openxmlformats.org/drawingml/2006/table">
            <a:tbl>
              <a:tblPr/>
              <a:tblGrid>
                <a:gridCol w="776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8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0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Ю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4 (5,5 -7,9 м/с)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+28°С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Ю-З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 (3,4-5,4 м/с)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+26°С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5(8-10,7 м/с)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+24°С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25" name="Рисунок 1" descr="http://media.ereslibre.es/2008/07/icons/qt/weather-cle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44824"/>
            <a:ext cx="2160240" cy="1152128"/>
          </a:xfrm>
          <a:prstGeom prst="rect">
            <a:avLst/>
          </a:prstGeom>
          <a:noFill/>
        </p:spPr>
      </p:pic>
      <p:pic>
        <p:nvPicPr>
          <p:cNvPr id="30724" name="Рисунок 4" descr="http://static.freepik.com/free-photo/partly-cloudy_318-1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996952"/>
            <a:ext cx="1944216" cy="1512168"/>
          </a:xfrm>
          <a:prstGeom prst="rect">
            <a:avLst/>
          </a:prstGeom>
          <a:noFill/>
        </p:spPr>
      </p:pic>
      <p:pic>
        <p:nvPicPr>
          <p:cNvPr id="30723" name="Рисунок 7" descr="http://icons.iconarchive.com/icons/icons-land/weather/256/Night-Rain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924944"/>
            <a:ext cx="2088232" cy="1512168"/>
          </a:xfrm>
          <a:prstGeom prst="rect">
            <a:avLst/>
          </a:prstGeom>
          <a:noFill/>
        </p:spPr>
      </p:pic>
      <p:pic>
        <p:nvPicPr>
          <p:cNvPr id="30722" name="Рисунок 10" descr="http://im1-tub-ru.yandex.net/i?id=8760181-59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725144"/>
            <a:ext cx="2088232" cy="1512168"/>
          </a:xfrm>
          <a:prstGeom prst="rect">
            <a:avLst/>
          </a:prstGeom>
          <a:noFill/>
        </p:spPr>
      </p:pic>
      <p:pic>
        <p:nvPicPr>
          <p:cNvPr id="30721" name="Рисунок 13" descr="http://www.veryicon.com/icon/png/Nature/Weather%203/Shower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581128"/>
            <a:ext cx="2088232" cy="1800200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633589"/>
              </p:ext>
            </p:extLst>
          </p:nvPr>
        </p:nvGraphicFramePr>
        <p:xfrm>
          <a:off x="611560" y="1335048"/>
          <a:ext cx="784887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434</Words>
  <Application>Microsoft Office PowerPoint</Application>
  <PresentationFormat>Экран (4:3)</PresentationFormat>
  <Paragraphs>70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Пункт №1 Получение путевки ИНТРИГА</vt:lpstr>
      <vt:lpstr> Пункт №2. Ориентирование по карте. Карта – важный язык географии, играет огромное практическое  значение.  Добавим информацию Дана карта, давайте определим. В какую страну вас пригласили? Какое море мы посетим? Какой город? </vt:lpstr>
      <vt:lpstr>Определите город по фото  Определились. Сочи.  В каком году проходили 22 Олимпийские игры? Итак, начинаем путешествие. Выбираем вид  транспорта – автомобиль (Авторские фото)</vt:lpstr>
      <vt:lpstr>  \ В пути может отказать электроника, поэтому будем использовать карту. Определите расстояние и направление от Самары до Сочи. Масштаб в 1см – 360 м   </vt:lpstr>
      <vt:lpstr> Прибор для определения сторон горизонта называется……………………………………… Назовите основные шаги для работы данного прибора….  </vt:lpstr>
      <vt:lpstr>Презентация PowerPoint</vt:lpstr>
      <vt:lpstr> Мы, благодаря географическим знаниям, добрались до морского побережья Вам принесли распечатку погоды. Восстановите название показателей погоды в таблице, заполнив верхнюю строку </vt:lpstr>
      <vt:lpstr>Определите направление ветра  Сделайте вывод Что показывает направление ветра: «куда» или «откуда» он дует? (см. слайд презентации ). Игра в парах «Откуда ветер дует?» Укажите направление ветра стрелкой в каждой ячейке под буквой (по одному представителю от отряда чертят стрелками направление ветров на схеме Сторон горизонта) Контроль за правильностью заполнения ячеек: встаньте, пожалуйста, с помощью правой руки покажите отмеченное направление. Какой показатель погоды не указан в таблице?  Нормальное давление 760 мм рт. столба. </vt:lpstr>
      <vt:lpstr>  Что является причиной ветра?  Как определить направление ветра? Разность в давлении является причиной ветра. Ветер дует из области высокого в область низкого давления. Укажите на схеме стрелкой направление ветра. Вы искупались, сели у берега, почувствовали дуновение ветерка. Разность в давлении порождает бризы - суточный ветер, днем дующий с моря, ночью с суши. Игра в парах: один ученик – суша, второй - море. Покажите дневной бриз, ночной. Отметьте стрелками направление бриза на схеме в маршрутном листе  </vt:lpstr>
      <vt:lpstr>2</vt:lpstr>
      <vt:lpstr>Физкультминутка</vt:lpstr>
      <vt:lpstr>Пункт №4. Отдых на  пляже. Вам нужно вернуться к полудню на обед Решили определить время по солнцу. -Итак, в полдень по местному времени солнце на юге. На север – самая короткая тень. Определение времени по солнцу</vt:lpstr>
      <vt:lpstr>Ориентирование по полярной звезде. При условии ясной погоды</vt:lpstr>
      <vt:lpstr>Какие еще способы ориентирования можно применить на морском побережье? При условии ясной погоды  В полночь, можно узнать стороны света по Луне. В своей первой четверти (рожки месяца направлены влево), Луна находится на западе; в полнолуние - на юге; в последней четверти (рожки направлены вправо) - на востоке.  Подпишите стороны горизонта по фазам луны на рисунке Ориентирование по луне</vt:lpstr>
      <vt:lpstr>Даже находясь за задней партой, обучайтесь географии – и тогда любые путешествия вам будут по плечу!</vt:lpstr>
      <vt:lpstr>Наша поездка завершается Помогли нам географические знания и умения совершить путешествие к морю? Я предлагаю вам закончить фразы:  -Во время занятия я научился…. /почувствовал, приобрел и т.д./…. -На занятии мне особенно понравилось Рефлексия «Острова» Острова отражают душевное, эмоционально-чувственное состояние участника после состоявшегося взаимодействия.   Давайте определим, между какими островами будет дрейфовать наш кораблик. Покажите красные кораблики, если эти острова радости, удовольствия, просветления. Определение  и награждение самого лучшего юного географа.  </vt:lpstr>
      <vt:lpstr>Технологии рефлексии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MMGorbachova</cp:lastModifiedBy>
  <cp:revision>126</cp:revision>
  <dcterms:created xsi:type="dcterms:W3CDTF">2013-11-27T06:21:53Z</dcterms:created>
  <dcterms:modified xsi:type="dcterms:W3CDTF">2024-06-10T11:34:57Z</dcterms:modified>
</cp:coreProperties>
</file>