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2352E-926A-9C44-927C-A7AF9B487811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D6A01-758A-2741-890F-905F62031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6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D6A01-758A-2741-890F-905F620315C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3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1C295150-4FD7-4802-B0EB-D52217513A72}" type="datetime1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ение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1909345-DEE0-4B07-8E32-441AC9DA095E}" type="datetime1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F1909345-DEE0-4B07-8E32-441AC9DA095E}" type="datetime1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6/7/2024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776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Black"/>
                <a:cs typeface="Arial Black"/>
              </a:rPr>
              <a:t>ARE YOU A TRUE LINGUIST?</a:t>
            </a:r>
            <a:endParaRPr lang="ru-RU" sz="4400" b="1" dirty="0">
              <a:latin typeface="Arial Black"/>
              <a:cs typeface="Arial Black"/>
            </a:endParaRPr>
          </a:p>
        </p:txBody>
      </p:sp>
      <p:pic>
        <p:nvPicPr>
          <p:cNvPr id="7" name="Изображение 6" descr="AAEAAQAAAAAAAAbbAAAAJDhlN2UxNTFjLTgyYjUtNGIzNi1hYjllLTJlYmViMmQzNGE3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6" y="1756900"/>
            <a:ext cx="8585814" cy="49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1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9. What language is this?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349" y="1426117"/>
            <a:ext cx="35895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HAND LANGUAGE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47" y="2101825"/>
            <a:ext cx="35895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ITALIAN LANGUAGE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46" y="2764485"/>
            <a:ext cx="35895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SIGN LANGUAGE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46" y="3431429"/>
            <a:ext cx="35895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NO LANGUAGE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11707421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75" y="1270311"/>
            <a:ext cx="4406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10. Slang is most often created to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1167824"/>
            <a:ext cx="8032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EXCLUDE OUTSIDERS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49" y="1763165"/>
            <a:ext cx="8032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HIDE FROM PEOPLE IN POSITIONS OF POWER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49" y="2369828"/>
            <a:ext cx="8032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ALL OF THE ABOVE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80s-800x8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87" y="3001159"/>
            <a:ext cx="3758030" cy="375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11. To which language group does English belong?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1629488"/>
            <a:ext cx="2571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ROMANCE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49" y="2224829"/>
            <a:ext cx="2571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GERMANIC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49" y="2791209"/>
            <a:ext cx="2571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CELTIC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49" y="3388684"/>
            <a:ext cx="2571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AMERICAN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History-of-the-English-Langu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00" y="1629487"/>
            <a:ext cx="5684020" cy="40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12. To which language group does Welsh belong?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1755098"/>
            <a:ext cx="2571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ROMANCE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49" y="2455661"/>
            <a:ext cx="2571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GERMANIC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49" y="3131378"/>
            <a:ext cx="2571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SLAVIC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49" y="3789018"/>
            <a:ext cx="25719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CELTIC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croesoigymr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84" y="1629488"/>
            <a:ext cx="5428744" cy="30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13. Which one of the following famous people is/was NOT a linguist?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3" y="1629488"/>
            <a:ext cx="38946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J.R.R. TOLKEIN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27" y="2224829"/>
            <a:ext cx="38946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NOAM CHOMSKY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7" y="2791209"/>
            <a:ext cx="38946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ALFRED HITCHCOCK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27" y="3385877"/>
            <a:ext cx="38946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YURI LOTMAN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334" y="6100742"/>
            <a:ext cx="876555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/>
                <a:cs typeface="Arial"/>
              </a:rPr>
              <a:t>Alfred Hitchcock was an English film director and producer.</a:t>
            </a:r>
          </a:p>
        </p:txBody>
      </p:sp>
      <p:pic>
        <p:nvPicPr>
          <p:cNvPr id="2" name="Изображение 1" descr="jh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08" y="1629488"/>
            <a:ext cx="4654774" cy="329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10" grpId="0" animBg="1"/>
      <p:bldP spid="10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14. Wh</a:t>
            </a:r>
            <a:r>
              <a:rPr lang="ru-RU" sz="3600" b="1" dirty="0" err="1">
                <a:latin typeface="Arial"/>
                <a:cs typeface="Arial"/>
              </a:rPr>
              <a:t>at</a:t>
            </a:r>
            <a:r>
              <a:rPr lang="ru-RU" sz="3600" b="1" dirty="0">
                <a:latin typeface="Arial"/>
                <a:cs typeface="Arial"/>
              </a:rPr>
              <a:t> is meant by ‘etymology’? </a:t>
            </a:r>
            <a:r>
              <a:rPr lang="en-US" sz="3600" b="1" dirty="0">
                <a:latin typeface="Arial"/>
                <a:cs typeface="Arial"/>
              </a:rPr>
              <a:t> 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3" y="1167823"/>
            <a:ext cx="88335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THE STUDY OF THE NAMES GIVEN TO INSECTS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3" y="1763164"/>
            <a:ext cx="883355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THE STUDY OF THE ORIGINS OF WORDS AND HOW THEY HAVE CHANGED OVER TIME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2" y="2732113"/>
            <a:ext cx="883355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THE STUDY OF WORDS WHICH SOUND SIMILAR TO ONE ANOTHER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2" y="3723348"/>
            <a:ext cx="88335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THE STUDY OF LANGUAGE POLITENESS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maxresdefaul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8" y="4276127"/>
            <a:ext cx="4359634" cy="24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15. </a:t>
            </a:r>
            <a:r>
              <a:rPr lang="en-US" sz="3600" b="1" dirty="0" err="1">
                <a:latin typeface="Arial"/>
                <a:cs typeface="Arial"/>
              </a:rPr>
              <a:t>Wh</a:t>
            </a:r>
            <a:r>
              <a:rPr lang="ru-RU" sz="3600" b="1" dirty="0" err="1">
                <a:latin typeface="Arial"/>
                <a:cs typeface="Arial"/>
              </a:rPr>
              <a:t>at</a:t>
            </a:r>
            <a:r>
              <a:rPr lang="ru-RU" sz="3600" b="1" dirty="0">
                <a:latin typeface="Arial"/>
                <a:cs typeface="Arial"/>
              </a:rPr>
              <a:t> is </a:t>
            </a:r>
            <a:r>
              <a:rPr lang="ru-RU" sz="3600" b="1" dirty="0" err="1">
                <a:latin typeface="Arial"/>
                <a:cs typeface="Arial"/>
              </a:rPr>
              <a:t>the</a:t>
            </a:r>
            <a:r>
              <a:rPr lang="ru-RU" sz="3600" b="1" dirty="0">
                <a:latin typeface="Arial"/>
                <a:cs typeface="Arial"/>
              </a:rPr>
              <a:t> </a:t>
            </a:r>
            <a:r>
              <a:rPr lang="ru-RU" sz="3600" b="1" dirty="0" err="1">
                <a:latin typeface="Arial"/>
                <a:cs typeface="Arial"/>
              </a:rPr>
              <a:t>term</a:t>
            </a:r>
            <a:r>
              <a:rPr lang="ru-RU" sz="3600" b="1" dirty="0">
                <a:latin typeface="Arial"/>
                <a:cs typeface="Arial"/>
              </a:rPr>
              <a:t> </a:t>
            </a:r>
            <a:r>
              <a:rPr lang="ru-RU" sz="3600" b="1" dirty="0" err="1">
                <a:latin typeface="Arial"/>
                <a:cs typeface="Arial"/>
              </a:rPr>
              <a:t>given</a:t>
            </a:r>
            <a:r>
              <a:rPr lang="ru-RU" sz="3600" b="1" dirty="0">
                <a:latin typeface="Arial"/>
                <a:cs typeface="Arial"/>
              </a:rPr>
              <a:t> </a:t>
            </a:r>
            <a:r>
              <a:rPr lang="ru-RU" sz="3600" b="1" dirty="0" err="1">
                <a:latin typeface="Arial"/>
                <a:cs typeface="Arial"/>
              </a:rPr>
              <a:t>to</a:t>
            </a:r>
            <a:r>
              <a:rPr lang="ru-RU" sz="3600" b="1" dirty="0">
                <a:latin typeface="Arial"/>
                <a:cs typeface="Arial"/>
              </a:rPr>
              <a:t> </a:t>
            </a:r>
            <a:r>
              <a:rPr lang="ru-RU" sz="3600" b="1" dirty="0" err="1">
                <a:latin typeface="Arial"/>
                <a:cs typeface="Arial"/>
              </a:rPr>
              <a:t>the</a:t>
            </a:r>
            <a:r>
              <a:rPr lang="ru-RU" sz="3600" b="1" dirty="0">
                <a:latin typeface="Arial"/>
                <a:cs typeface="Arial"/>
              </a:rPr>
              <a:t> </a:t>
            </a:r>
            <a:r>
              <a:rPr lang="ru-RU" sz="3600" b="1" dirty="0" err="1">
                <a:latin typeface="Arial"/>
                <a:cs typeface="Arial"/>
              </a:rPr>
              <a:t>study</a:t>
            </a:r>
            <a:r>
              <a:rPr lang="ru-RU" sz="3600" b="1" dirty="0">
                <a:latin typeface="Arial"/>
                <a:cs typeface="Arial"/>
              </a:rPr>
              <a:t> </a:t>
            </a:r>
            <a:r>
              <a:rPr lang="ru-RU" sz="3600" b="1" dirty="0" err="1">
                <a:latin typeface="Arial"/>
                <a:cs typeface="Arial"/>
              </a:rPr>
              <a:t>of</a:t>
            </a:r>
            <a:r>
              <a:rPr lang="ru-RU" sz="3600" b="1" dirty="0">
                <a:latin typeface="Arial"/>
                <a:cs typeface="Arial"/>
              </a:rPr>
              <a:t> </a:t>
            </a:r>
            <a:r>
              <a:rPr lang="ru-RU" sz="3600" b="1" dirty="0" err="1">
                <a:latin typeface="Arial"/>
                <a:cs typeface="Arial"/>
              </a:rPr>
              <a:t>language</a:t>
            </a:r>
            <a:r>
              <a:rPr lang="ru-RU" sz="3600" b="1" dirty="0">
                <a:latin typeface="Arial"/>
                <a:cs typeface="Arial"/>
              </a:rPr>
              <a:t> </a:t>
            </a:r>
            <a:r>
              <a:rPr lang="ru-RU" sz="3600" b="1" dirty="0" err="1">
                <a:latin typeface="Arial"/>
                <a:cs typeface="Arial"/>
              </a:rPr>
              <a:t>and</a:t>
            </a:r>
            <a:r>
              <a:rPr lang="ru-RU" sz="3600" b="1" dirty="0">
                <a:latin typeface="Arial"/>
                <a:cs typeface="Arial"/>
              </a:rPr>
              <a:t> </a:t>
            </a:r>
            <a:r>
              <a:rPr lang="ru-RU" sz="3600" b="1" dirty="0" err="1">
                <a:latin typeface="Arial"/>
                <a:cs typeface="Arial"/>
              </a:rPr>
              <a:t>society</a:t>
            </a:r>
            <a:r>
              <a:rPr lang="ru-RU" sz="3600" b="1" dirty="0">
                <a:latin typeface="Arial"/>
                <a:cs typeface="Arial"/>
              </a:rPr>
              <a:t>? </a:t>
            </a:r>
            <a:r>
              <a:rPr lang="en-US" sz="3600" b="1" dirty="0">
                <a:latin typeface="Arial"/>
                <a:cs typeface="Arial"/>
              </a:rPr>
              <a:t> 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5" y="1611978"/>
            <a:ext cx="88335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SOCIALISM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2" y="2178662"/>
            <a:ext cx="88335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BILINGUALISM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2" y="2732112"/>
            <a:ext cx="88335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SOCIOLINGUISTICS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2" y="3338346"/>
            <a:ext cx="88335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PRAGMATISM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51" y="4006112"/>
            <a:ext cx="4781578" cy="26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9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16. Which of the following definitions best explains the term ‘syntax’? 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27" y="1668422"/>
            <a:ext cx="88335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THE USE OF CORRECT (STANDARD) GRAMMAR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27" y="2247775"/>
            <a:ext cx="88335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A STRUCTURE OR FORM OF INDIVIDUAL WORDS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7" y="2830889"/>
            <a:ext cx="88335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A FINE FOR PEOPLE WHO BREAK LANGUAGE RULES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27" y="3483965"/>
            <a:ext cx="883355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THE ARRANGEMENT OF WORDS AND PHRASES TO MAKE WELL-FORMED SENTENCES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synta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77" y="4511343"/>
            <a:ext cx="2863877" cy="229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17.Which of the following definitions best explains the term ‘morphology’? 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27" y="1654311"/>
            <a:ext cx="88335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THE STUDY OF DIALECTS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27" y="2275998"/>
            <a:ext cx="88335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THE STUDY OF THE FORMS OF WORDS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7" y="2873222"/>
            <a:ext cx="88335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THE TENDENCY TO ABBREVIATE LONG WORDS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morphology3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21" y="3591042"/>
            <a:ext cx="4220591" cy="321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17543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18. Which part of speech is ‘QUICKLY’ in the phrase ‘</a:t>
            </a:r>
            <a:r>
              <a:rPr lang="en-US" sz="3600" b="1" i="1" dirty="0">
                <a:latin typeface="Arial"/>
                <a:cs typeface="Arial"/>
              </a:rPr>
              <a:t>he drove quickly to her house</a:t>
            </a:r>
            <a:r>
              <a:rPr lang="en-US" sz="3600" b="1" dirty="0">
                <a:latin typeface="Arial"/>
                <a:cs typeface="Arial"/>
              </a:rPr>
              <a:t>’?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2" y="2200642"/>
            <a:ext cx="51364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AN ADVERB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2" y="2794657"/>
            <a:ext cx="51364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AN ADJECTIVE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4" y="3383876"/>
            <a:ext cx="51364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A VERB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3" y="4037795"/>
            <a:ext cx="51364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A PREPOSITION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07" y="2200642"/>
            <a:ext cx="3296863" cy="42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/>
                <a:cs typeface="Arial"/>
              </a:rPr>
              <a:t>1</a:t>
            </a:r>
            <a:r>
              <a:rPr lang="en-US" sz="3600" b="1" dirty="0">
                <a:latin typeface="Arial"/>
                <a:cs typeface="Arial"/>
              </a:rPr>
              <a:t>. What is the study of languages?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1302245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PHONETICS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49" y="2076627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SYNTAX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49" y="2812135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LINGUISTICS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49" y="3537781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SEMANTICS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stock-photo-linguistics-538306957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" t="-1896" r="-1811" b="7185"/>
          <a:stretch/>
        </p:blipFill>
        <p:spPr>
          <a:xfrm>
            <a:off x="3592357" y="1085120"/>
            <a:ext cx="5288190" cy="35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19. Which part of speech is ‘TO’ in the phrase ‘</a:t>
            </a:r>
            <a:r>
              <a:rPr lang="en-US" sz="3600" b="1" i="1" dirty="0">
                <a:latin typeface="Arial"/>
                <a:cs typeface="Arial"/>
              </a:rPr>
              <a:t>he drove quickly to her house</a:t>
            </a:r>
            <a:r>
              <a:rPr lang="en-US" sz="3600" b="1" dirty="0">
                <a:latin typeface="Arial"/>
                <a:cs typeface="Arial"/>
              </a:rPr>
              <a:t>’?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4" y="1695952"/>
            <a:ext cx="51364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A NOWN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1" y="2332992"/>
            <a:ext cx="51364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AN ADVERB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1" y="2922211"/>
            <a:ext cx="51364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A VERB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1" y="3549925"/>
            <a:ext cx="51364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A PREPOSITION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prepositions-of-posi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96" y="4187907"/>
            <a:ext cx="3884193" cy="25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20. Which part of speech is ‘HER’ in the phrase ‘</a:t>
            </a:r>
            <a:r>
              <a:rPr lang="en-US" sz="3600" b="1" i="1" dirty="0">
                <a:latin typeface="Arial"/>
                <a:cs typeface="Arial"/>
              </a:rPr>
              <a:t>he drove quickly to her house</a:t>
            </a:r>
            <a:r>
              <a:rPr lang="en-US" sz="3600" b="1" dirty="0">
                <a:latin typeface="Arial"/>
                <a:cs typeface="Arial"/>
              </a:rPr>
              <a:t>’?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32" y="1738977"/>
            <a:ext cx="51364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AN ADVERB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3" y="2375981"/>
            <a:ext cx="51364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AN ADJECTIVE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0" y="2989975"/>
            <a:ext cx="51364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A POSSESSIVE DETERMINER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0" y="3656739"/>
            <a:ext cx="51364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A PREPOSITION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3" name="Изображение 2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45" y="1738977"/>
            <a:ext cx="3247629" cy="45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17543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21. From which language were the following borrowed: </a:t>
            </a:r>
            <a:r>
              <a:rPr lang="en-US" sz="3600" b="1" i="1" dirty="0">
                <a:latin typeface="Arial"/>
                <a:cs typeface="Arial"/>
              </a:rPr>
              <a:t>‘government’, ‘peasant’, ‘prisoner’</a:t>
            </a:r>
            <a:r>
              <a:rPr lang="en-US" sz="3600" b="1" dirty="0">
                <a:latin typeface="Arial"/>
                <a:cs typeface="Arial"/>
              </a:rPr>
              <a:t>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28" y="2200642"/>
            <a:ext cx="51364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GERMAN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28" y="2837646"/>
            <a:ext cx="51364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FRENCH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30" y="3451640"/>
            <a:ext cx="51364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GREEK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0" y="4092143"/>
            <a:ext cx="51364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KLINGON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Fran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19" y="2200642"/>
            <a:ext cx="1549532" cy="1549532"/>
          </a:xfrm>
          <a:prstGeom prst="rect">
            <a:avLst/>
          </a:prstGeom>
        </p:spPr>
      </p:pic>
      <p:pic>
        <p:nvPicPr>
          <p:cNvPr id="3" name="Изображение 2" descr="r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16" y="4325386"/>
            <a:ext cx="2006660" cy="1330503"/>
          </a:xfrm>
          <a:prstGeom prst="rect">
            <a:avLst/>
          </a:prstGeom>
        </p:spPr>
      </p:pic>
      <p:pic>
        <p:nvPicPr>
          <p:cNvPr id="6" name="Изображение 5" descr="Unknow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4" y="5115913"/>
            <a:ext cx="2178369" cy="1449605"/>
          </a:xfrm>
          <a:prstGeom prst="rect">
            <a:avLst/>
          </a:prstGeom>
        </p:spPr>
      </p:pic>
      <p:pic>
        <p:nvPicPr>
          <p:cNvPr id="7" name="Изображение 6" descr="077bff3a2e8ae0c312065f230155241dc090b05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45" y="5115913"/>
            <a:ext cx="2014036" cy="151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22.Which term best describes the irregular plurals </a:t>
            </a:r>
            <a:r>
              <a:rPr lang="en-US" sz="3600" b="1" i="1" dirty="0">
                <a:latin typeface="Arial"/>
                <a:cs typeface="Arial"/>
              </a:rPr>
              <a:t>‘men’ </a:t>
            </a:r>
            <a:r>
              <a:rPr lang="en-US" sz="3600" b="1" dirty="0">
                <a:latin typeface="Arial"/>
                <a:cs typeface="Arial"/>
              </a:rPr>
              <a:t>and </a:t>
            </a:r>
            <a:r>
              <a:rPr lang="en-US" sz="3600" b="1" i="1" dirty="0">
                <a:latin typeface="Arial"/>
                <a:cs typeface="Arial"/>
              </a:rPr>
              <a:t>‘oxen’</a:t>
            </a:r>
            <a:r>
              <a:rPr lang="en-US" sz="3600" b="1" dirty="0">
                <a:latin typeface="Arial"/>
                <a:cs typeface="Arial"/>
              </a:rPr>
              <a:t>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28" y="1738977"/>
            <a:ext cx="558800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OXYMORONS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28" y="2377294"/>
            <a:ext cx="558800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IRREGULAR PLURAL NOUNS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8" y="2989975"/>
            <a:ext cx="55880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</a:t>
            </a:r>
            <a:r>
              <a:rPr lang="en-US" sz="2400" b="1">
                <a:latin typeface="Arial"/>
                <a:cs typeface="Arial"/>
              </a:rPr>
              <a:t>IRREGULAR VERBS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28" y="3644510"/>
            <a:ext cx="55880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INCORRECT WORD FORMATIONS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3" name="Изображение 2" descr="spagirregularplurals_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883" y="1738977"/>
            <a:ext cx="3183006" cy="450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23.What is an </a:t>
            </a:r>
            <a:r>
              <a:rPr lang="en-US" sz="3600" b="1" i="1" dirty="0">
                <a:latin typeface="Arial"/>
                <a:cs typeface="Arial"/>
              </a:rPr>
              <a:t>‘antonym’</a:t>
            </a:r>
            <a:r>
              <a:rPr lang="en-US" sz="3600" b="1" dirty="0">
                <a:latin typeface="Arial"/>
                <a:cs typeface="Arial"/>
              </a:rPr>
              <a:t>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27" y="1146310"/>
            <a:ext cx="88335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A WORD OPPOSITE IN MEANING TO ANOTHER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27" y="1756405"/>
            <a:ext cx="8833562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A WORD WHICH IS SUBSTITUTED FOR ANOTHER TO SOFTEN THE EFFECTS OF A MORE UNPLEASANT-SOUNDING TERM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7" y="3162782"/>
            <a:ext cx="88335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A WORD WITH THE SAME MEANING AS ANOTHER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what-are-antonyms-definition-examples-quiz_1164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t="16548" r="9300" b="19209"/>
          <a:stretch/>
        </p:blipFill>
        <p:spPr>
          <a:xfrm>
            <a:off x="1585690" y="3861472"/>
            <a:ext cx="5995164" cy="2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4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24.What is a </a:t>
            </a:r>
            <a:r>
              <a:rPr lang="en-US" sz="3600" b="1" i="1" dirty="0">
                <a:latin typeface="Arial"/>
                <a:cs typeface="Arial"/>
              </a:rPr>
              <a:t>‘euphemism’</a:t>
            </a:r>
            <a:r>
              <a:rPr lang="en-US" sz="3600" b="1" dirty="0">
                <a:latin typeface="Arial"/>
                <a:cs typeface="Arial"/>
              </a:rPr>
              <a:t>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27" y="1146310"/>
            <a:ext cx="883356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A WORD USED TO ADDRESS A MEMBER OF THE YOUNGER GENERATION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27" y="2125045"/>
            <a:ext cx="8833562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A WORD WHICH IS SUBSTITUTED FOR ANOTHER TO SOFTEN THE EFFECTS OF A MORE UNPLEASANT-SOUNDING TERM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7" y="3493232"/>
            <a:ext cx="88335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A WORD WITH THE SAME MEANING AS ANOTHER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327" y="6331575"/>
            <a:ext cx="876555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/>
                <a:cs typeface="Arial"/>
              </a:rPr>
              <a:t>‘Pass away’ </a:t>
            </a:r>
            <a:r>
              <a:rPr lang="ru-RU" sz="2400" dirty="0">
                <a:latin typeface="Arial"/>
                <a:cs typeface="Arial"/>
              </a:rPr>
              <a:t>is а euphemism for </a:t>
            </a:r>
            <a:r>
              <a:rPr lang="ru-RU" sz="2400" i="1" dirty="0">
                <a:latin typeface="Arial"/>
                <a:cs typeface="Arial"/>
              </a:rPr>
              <a:t>‘die’. </a:t>
            </a:r>
            <a:endParaRPr lang="en-US" sz="2400" i="1" dirty="0">
              <a:latin typeface="Arial"/>
              <a:cs typeface="Arial"/>
            </a:endParaRPr>
          </a:p>
        </p:txBody>
      </p:sp>
      <p:pic>
        <p:nvPicPr>
          <p:cNvPr id="2" name="Изображение 1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796" y="4096783"/>
            <a:ext cx="3849045" cy="21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9" grpId="0" animBg="1"/>
      <p:bldP spid="9" grpId="1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33" y="268038"/>
            <a:ext cx="8833556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25.What is </a:t>
            </a:r>
            <a:r>
              <a:rPr lang="en-US" sz="3600" b="1" i="1" dirty="0">
                <a:latin typeface="Arial"/>
                <a:cs typeface="Arial"/>
              </a:rPr>
              <a:t>‘onomatopoeia’</a:t>
            </a:r>
            <a:r>
              <a:rPr lang="en-US" sz="3600" b="1" dirty="0">
                <a:latin typeface="Arial"/>
                <a:cs typeface="Arial"/>
              </a:rPr>
              <a:t>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327" y="1146310"/>
            <a:ext cx="88335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PIGEON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27" y="1758157"/>
            <a:ext cx="88335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DODO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27" y="2378455"/>
            <a:ext cx="88335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CUCKOO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327" y="2994866"/>
            <a:ext cx="88335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DUCK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27" y="5869911"/>
            <a:ext cx="876555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/>
                <a:cs typeface="Arial"/>
              </a:rPr>
              <a:t>Onomatopoeia </a:t>
            </a:r>
            <a:r>
              <a:rPr lang="mr-IN" sz="2400" dirty="0">
                <a:latin typeface="Arial"/>
                <a:cs typeface="Arial"/>
              </a:rPr>
              <a:t>–</a:t>
            </a:r>
            <a:r>
              <a:rPr lang="en-US" sz="2400" dirty="0">
                <a:latin typeface="Arial"/>
                <a:cs typeface="Arial"/>
              </a:rPr>
              <a:t> the use of words that sound like the thing that they describe, for example </a:t>
            </a:r>
            <a:r>
              <a:rPr lang="en-US" sz="2400" i="1" dirty="0">
                <a:latin typeface="Arial"/>
                <a:cs typeface="Arial"/>
              </a:rPr>
              <a:t>‘hiss</a:t>
            </a:r>
            <a:r>
              <a:rPr lang="en-US" sz="2400" dirty="0">
                <a:latin typeface="Arial"/>
                <a:cs typeface="Arial"/>
              </a:rPr>
              <a:t>’ or ‘</a:t>
            </a:r>
            <a:r>
              <a:rPr lang="en-US" sz="2400" i="1" dirty="0">
                <a:latin typeface="Arial"/>
                <a:cs typeface="Arial"/>
              </a:rPr>
              <a:t>boom</a:t>
            </a:r>
            <a:r>
              <a:rPr lang="en-US" sz="2400" dirty="0">
                <a:latin typeface="Arial"/>
                <a:cs typeface="Arial"/>
              </a:rPr>
              <a:t>’.</a:t>
            </a:r>
            <a:endParaRPr lang="en-US" sz="2400" i="1" dirty="0">
              <a:latin typeface="Arial"/>
              <a:cs typeface="Arial"/>
            </a:endParaRPr>
          </a:p>
        </p:txBody>
      </p:sp>
      <p:pic>
        <p:nvPicPr>
          <p:cNvPr id="2" name="Изображение 1" descr="cuckoo_391415509_2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02" y="3657157"/>
            <a:ext cx="2028097" cy="20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7" grpId="0" animBg="1"/>
      <p:bldP spid="7" grpId="1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776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Black"/>
                <a:cs typeface="Arial Black"/>
              </a:rPr>
              <a:t>ARE YOU A TRUE LINGUIST?</a:t>
            </a:r>
            <a:endParaRPr lang="ru-RU" sz="4400" b="1" dirty="0">
              <a:latin typeface="Arial Black"/>
              <a:cs typeface="Arial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242" y="1433036"/>
            <a:ext cx="422633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20-25 CORRECT ANSWERS 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42" y="2923137"/>
            <a:ext cx="422633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15-19 CORRECT ANSWERS 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242" y="4287487"/>
            <a:ext cx="422633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10-14 CORRECT ANSWERS 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242" y="5709278"/>
            <a:ext cx="422633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0-9 CORRECT ANSWERS 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8648" y="962234"/>
            <a:ext cx="413067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/>
                <a:cs typeface="Arial Black"/>
              </a:rPr>
              <a:t>A TRUE  </a:t>
            </a:r>
          </a:p>
          <a:p>
            <a:pPr algn="ctr"/>
            <a:r>
              <a:rPr lang="en-US" sz="3600" dirty="0">
                <a:latin typeface="Arial Black"/>
                <a:cs typeface="Arial Black"/>
              </a:rPr>
              <a:t>LINGUIST </a:t>
            </a:r>
            <a:endParaRPr lang="ru-RU" sz="3600" dirty="0"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8648" y="2496352"/>
            <a:ext cx="413067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/>
                <a:cs typeface="Arial Black"/>
              </a:rPr>
              <a:t>A GOOD STUDENT</a:t>
            </a:r>
            <a:endParaRPr lang="ru-RU" sz="3600" dirty="0">
              <a:latin typeface="Arial Black"/>
              <a:cs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8648" y="4099472"/>
            <a:ext cx="413067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/>
                <a:cs typeface="Arial Black"/>
              </a:rPr>
              <a:t>MUST BE GOOD AT MATHS</a:t>
            </a:r>
            <a:endParaRPr lang="ru-RU" sz="2800" dirty="0">
              <a:latin typeface="Arial Black"/>
              <a:cs typeface="Arial Black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8648" y="5479514"/>
            <a:ext cx="413067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/>
                <a:cs typeface="Arial Black"/>
              </a:rPr>
              <a:t>SEE YOU AT THE GYM</a:t>
            </a:r>
            <a:endParaRPr lang="ru-RU" sz="28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728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3" grpId="0" animBg="1"/>
      <p:bldP spid="11" grpId="0" animBg="1"/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297" y="1418278"/>
            <a:ext cx="422633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20-25 CORRECT ANSWERS 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335" y="165918"/>
            <a:ext cx="820552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Black"/>
                <a:cs typeface="Arial Black"/>
              </a:rPr>
              <a:t>A TRUE  LINGUIST</a:t>
            </a:r>
            <a:endParaRPr lang="ru-RU" sz="6000" dirty="0">
              <a:latin typeface="Arial Black"/>
              <a:cs typeface="Arial Black"/>
            </a:endParaRPr>
          </a:p>
        </p:txBody>
      </p:sp>
      <p:pic>
        <p:nvPicPr>
          <p:cNvPr id="4" name="Изображение 3" descr="cunning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49" y="2017802"/>
            <a:ext cx="6411873" cy="470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1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2. It is the study of the meaning of words and phrases. 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1872395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PHONETICS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49" y="2530156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SYNTAX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49" y="3152614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LINGUISTICS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49" y="3755913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SEMANTICS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semantics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58" y="1755773"/>
            <a:ext cx="5216843" cy="36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17543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3. Phonetics is the study of the sounds. What do we call these sounds?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2159097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MORPHEMES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344" y="2159097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PHONEMES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49" y="2762882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SYNTAX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344" y="2762882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LEXICOLOGY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44-phonem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29" y="3371906"/>
            <a:ext cx="6238209" cy="33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4. The English language begins with the Anglo-Saxons. 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1732268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TRUE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0716" y="1732268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FALSE</a:t>
            </a:r>
            <a:endParaRPr lang="ru-RU" sz="24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Anglo.Saxon.migration.5th.c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5" y="2405030"/>
            <a:ext cx="4583339" cy="43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2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175432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5. Julius Caesar, Duke of Normandy, invades and conquers England in 1066.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2143443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TRUE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344" y="2143443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FALSE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667" y="5906650"/>
            <a:ext cx="876555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The Duke of Normandy is William the Conqueror. 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He invaded and conquered England in 1066.  </a:t>
            </a:r>
          </a:p>
        </p:txBody>
      </p:sp>
      <p:pic>
        <p:nvPicPr>
          <p:cNvPr id="3" name="Изображение 2" descr="William-the-Conquer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2939143"/>
            <a:ext cx="8765555" cy="26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8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6. Shakespeare was born in 1464 and died in 1516.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1678819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TRUE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344" y="1678819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FALSE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667" y="6093219"/>
            <a:ext cx="876555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William Shakespeare was born in 1564 and died in 1616. </a:t>
            </a:r>
          </a:p>
        </p:txBody>
      </p:sp>
      <p:pic>
        <p:nvPicPr>
          <p:cNvPr id="2" name="Изображение 1" descr="shakespeare comedy list m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61" y="2334476"/>
            <a:ext cx="6263361" cy="352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7. French replaced English as the language of law.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1668821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TRUE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7344" y="1668475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FALSE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667" y="6093219"/>
            <a:ext cx="876555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English replaced French as the language of law.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1667" y="5170526"/>
            <a:ext cx="8765555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1362: English replaced French as the language of law. English is used in Parliament for the first time.</a:t>
            </a:r>
            <a:endParaRPr lang="ru-RU" sz="2000" b="1" dirty="0">
              <a:latin typeface="Arial"/>
              <a:cs typeface="Arial"/>
            </a:endParaRPr>
          </a:p>
        </p:txBody>
      </p:sp>
      <p:pic>
        <p:nvPicPr>
          <p:cNvPr id="3" name="Изображение 2" descr="bal16192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08" y="2283087"/>
            <a:ext cx="3485898" cy="26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49" y="268038"/>
            <a:ext cx="8138079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8. Which ones do not rhyme with ballet?</a:t>
            </a:r>
            <a:endParaRPr lang="ru-RU" sz="36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49" y="1994586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Arial"/>
                <a:cs typeface="Arial"/>
              </a:rPr>
              <a:t>А</a:t>
            </a:r>
            <a:r>
              <a:rPr lang="en-US" sz="2400" b="1" dirty="0">
                <a:latin typeface="Arial"/>
                <a:cs typeface="Arial"/>
              </a:rPr>
              <a:t>. BILLET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49" y="2749289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B. CHALET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349" y="3483707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C. BOUQUET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49" y="4155794"/>
            <a:ext cx="27990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D. WALLET</a:t>
            </a:r>
            <a:endParaRPr lang="ru-RU" sz="2400" b="1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39177" y="1933031"/>
            <a:ext cx="1631354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200" b="1" dirty="0">
                <a:latin typeface="Arial"/>
                <a:cs typeface="Arial"/>
              </a:rPr>
              <a:t>|ˈbɪlɪt| </a:t>
            </a:r>
            <a:endParaRPr lang="ru-RU" sz="3200" b="1" dirty="0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6376" y="2691495"/>
            <a:ext cx="15941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b="1" dirty="0">
                <a:latin typeface="Arial"/>
                <a:cs typeface="Arial"/>
              </a:rPr>
              <a:t>|ˈʃaleɪ|</a:t>
            </a:r>
            <a:endParaRPr lang="ru-RU" sz="2800" b="1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6376" y="3483707"/>
            <a:ext cx="15941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b="1" dirty="0">
                <a:latin typeface="Arial"/>
                <a:cs typeface="Arial"/>
              </a:rPr>
              <a:t>|bʊˈkeɪ|</a:t>
            </a:r>
            <a:endParaRPr lang="ru-RU" sz="2800" b="1" dirty="0">
              <a:latin typeface="Arial"/>
              <a:cs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6376" y="4155318"/>
            <a:ext cx="15941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800" b="1" dirty="0">
                <a:latin typeface="Arial"/>
                <a:cs typeface="Arial"/>
              </a:rPr>
              <a:t>|ˈwɒlɪt|</a:t>
            </a:r>
            <a:endParaRPr lang="ru-RU" sz="2800" b="1" dirty="0">
              <a:latin typeface="Arial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54659" y="5090495"/>
            <a:ext cx="3901769" cy="14465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8800" b="1" dirty="0">
                <a:latin typeface="Arial"/>
                <a:cs typeface="Arial"/>
              </a:rPr>
              <a:t>|ˈbaleɪ|</a:t>
            </a:r>
            <a:endParaRPr lang="ru-RU" sz="8800" b="1" dirty="0">
              <a:latin typeface="Arial"/>
              <a:cs typeface="Arial"/>
            </a:endParaRPr>
          </a:p>
        </p:txBody>
      </p:sp>
      <p:pic>
        <p:nvPicPr>
          <p:cNvPr id="14" name="Изображение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50" y="1681945"/>
            <a:ext cx="2286843" cy="32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3" grpId="0" animBg="1"/>
      <p:bldP spid="6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дло">
  <a:themeElements>
    <a:clrScheme name="Седло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Седло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Седло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Седло.thmx</Template>
  <TotalTime>552</TotalTime>
  <Words>937</Words>
  <Application>Microsoft Office PowerPoint</Application>
  <PresentationFormat>Экран (4:3)</PresentationFormat>
  <Paragraphs>140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Arial Black</vt:lpstr>
      <vt:lpstr>Book Antiqua</vt:lpstr>
      <vt:lpstr>Calibri</vt:lpstr>
      <vt:lpstr>Wingdings 2</vt:lpstr>
      <vt:lpstr>Седло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ГБОУ Школа 1387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Minarova Daria</dc:creator>
  <cp:lastModifiedBy>Мелине Айрапетян</cp:lastModifiedBy>
  <cp:revision>181</cp:revision>
  <dcterms:created xsi:type="dcterms:W3CDTF">2018-01-28T09:15:56Z</dcterms:created>
  <dcterms:modified xsi:type="dcterms:W3CDTF">2024-06-07T18:03:24Z</dcterms:modified>
</cp:coreProperties>
</file>