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0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3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2C34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3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24" y="1195821"/>
            <a:ext cx="4041140" cy="271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sng">
                <a:solidFill>
                  <a:srgbClr val="0198A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0686" y="1146854"/>
            <a:ext cx="2004695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C34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3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186" y="241183"/>
            <a:ext cx="803762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C3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546" y="2169963"/>
            <a:ext cx="5831205" cy="236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2C34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47032" y="4938169"/>
            <a:ext cx="250189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ZQyV9BB50E&amp;t=1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4599" y="2047728"/>
            <a:ext cx="1974802" cy="10480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53670" marR="5080" indent="-141605" algn="ctr">
              <a:lnSpc>
                <a:spcPts val="3800"/>
              </a:lnSpc>
              <a:spcBef>
                <a:spcPts val="560"/>
              </a:spcBef>
            </a:pPr>
            <a:r>
              <a:rPr sz="4400" b="0" spc="3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v</a:t>
            </a:r>
            <a:r>
              <a:rPr sz="4400" b="0" spc="1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i</a:t>
            </a:r>
            <a:r>
              <a:rPr sz="4400" b="0" spc="-31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s</a:t>
            </a:r>
            <a:r>
              <a:rPr sz="4400" b="0" spc="-38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u</a:t>
            </a:r>
            <a:r>
              <a:rPr sz="4400" b="0" spc="-17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a</a:t>
            </a:r>
            <a:r>
              <a:rPr sz="4400" b="0" spc="-11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l  </a:t>
            </a:r>
            <a:r>
              <a:rPr sz="4400" b="0" spc="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arts</a:t>
            </a:r>
            <a:endParaRPr sz="4400" dirty="0">
              <a:latin typeface="Arial Rounded MT Bold" panose="020F0704030504030204" pitchFamily="34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684" y="236757"/>
            <a:ext cx="21046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fill</a:t>
            </a:r>
            <a:r>
              <a:rPr b="0" spc="-6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in</a:t>
            </a:r>
            <a:r>
              <a:rPr b="0" spc="-5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7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the</a:t>
            </a:r>
            <a:r>
              <a:rPr b="0" spc="-6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229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gaps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10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09512" y="1329811"/>
            <a:ext cx="7924975" cy="28974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93065" algn="l"/>
                <a:tab pos="811530" algn="l"/>
                <a:tab pos="3540125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1.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s-</a:t>
            </a: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was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large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well-lit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room.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93065" algn="l"/>
                <a:tab pos="800100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2.	A</a:t>
            </a:r>
            <a:r>
              <a:rPr sz="2400" spc="-14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man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sitting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on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raised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platform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 m-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393065">
              <a:lnSpc>
                <a:spcPct val="100000"/>
              </a:lnSpc>
              <a:spcBef>
                <a:spcPts val="20"/>
              </a:spcBef>
              <a:tabLst>
                <a:tab pos="1749425" algn="l"/>
              </a:tabLst>
            </a:pP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 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393065" marR="365760" indent="-381000">
              <a:lnSpc>
                <a:spcPct val="100699"/>
              </a:lnSpc>
              <a:spcBef>
                <a:spcPts val="600"/>
              </a:spcBef>
              <a:tabLst>
                <a:tab pos="393065" algn="l"/>
                <a:tab pos="811530" algn="l"/>
                <a:tab pos="2918460" algn="l"/>
                <a:tab pos="3218180" algn="l"/>
                <a:tab pos="6692265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3.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a-</a:t>
            </a: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was</a:t>
            </a:r>
            <a:r>
              <a:rPr sz="2400" spc="-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mixing</a:t>
            </a:r>
            <a:r>
              <a:rPr sz="240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p- </a:t>
            </a: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 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on his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p-</a:t>
            </a: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393065" marR="5080" indent="-381000">
              <a:lnSpc>
                <a:spcPct val="100699"/>
              </a:lnSpc>
              <a:spcBef>
                <a:spcPts val="600"/>
              </a:spcBef>
              <a:tabLst>
                <a:tab pos="393065" algn="l"/>
                <a:tab pos="3122295" algn="l"/>
                <a:tab pos="5714365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4.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Michelangelo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took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his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b-</a:t>
            </a: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</a:t>
            </a:r>
            <a:r>
              <a:rPr sz="2400" spc="-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drew </a:t>
            </a:r>
            <a:r>
              <a:rPr sz="2400" spc="-6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 rough s-</a:t>
            </a:r>
            <a:r>
              <a:rPr sz="2400" u="heavy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scene.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2511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681" y="202685"/>
            <a:ext cx="52309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</a:t>
            </a:r>
            <a:r>
              <a:rPr spc="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</a:t>
            </a:r>
            <a:r>
              <a:rPr spc="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5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</a:t>
            </a:r>
            <a:r>
              <a:rPr spc="-2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24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25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-1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</a:t>
            </a:r>
            <a:r>
              <a:rPr spc="-2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pc="-6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</a:t>
            </a:r>
            <a:r>
              <a:rPr spc="5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u</a:t>
            </a:r>
            <a:r>
              <a:rPr spc="-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pc="-4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pc="-35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1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</a:t>
            </a:r>
            <a:r>
              <a:rPr spc="-18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</a:t>
            </a:r>
            <a:r>
              <a:rPr spc="-1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24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25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-28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</a:t>
            </a:r>
            <a:r>
              <a:rPr spc="-11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</a:t>
            </a:r>
            <a:r>
              <a:rPr spc="-5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pc="-27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299" y="1195821"/>
            <a:ext cx="1809309" cy="176041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859CB1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8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landscape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859CB1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still</a:t>
            </a:r>
            <a:r>
              <a:rPr sz="18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life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859CB1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portrait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 marR="68580">
              <a:lnSpc>
                <a:spcPct val="129600"/>
              </a:lnSpc>
              <a:buClr>
                <a:srgbClr val="859CB1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1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seascape </a:t>
            </a:r>
            <a:r>
              <a:rPr sz="1800" spc="-49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859CB1"/>
                </a:solidFill>
                <a:latin typeface="Arial Rounded MT Bold" panose="020F0704030504030204" pitchFamily="34" charset="0"/>
                <a:cs typeface="Arial MT"/>
              </a:rPr>
              <a:t>e)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139" y="2641086"/>
            <a:ext cx="17054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4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battle</a:t>
            </a:r>
            <a:r>
              <a:rPr sz="18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piece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5132" y="4950869"/>
            <a:ext cx="17399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sz="1200" spc="15" dirty="0">
                <a:solidFill>
                  <a:srgbClr val="859CB1"/>
                </a:solidFill>
                <a:latin typeface="Microsoft Sans Serif"/>
                <a:cs typeface="Microsoft Sans Serif"/>
              </a:rPr>
              <a:t>11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5559" y="3148292"/>
            <a:ext cx="3038157" cy="19952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6912" y="103366"/>
            <a:ext cx="1679218" cy="27688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3357" y="2752192"/>
            <a:ext cx="1594205" cy="23913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642" y="3038882"/>
            <a:ext cx="2990088" cy="19315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6737" y="850036"/>
            <a:ext cx="3199763" cy="179986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5940" y="3226843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3769" y="2855441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5477" y="907298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3239" y="1193312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8485" y="285381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355" y="199766"/>
            <a:ext cx="70198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</a:t>
            </a:r>
            <a:r>
              <a:rPr spc="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</a:t>
            </a:r>
            <a:r>
              <a:rPr spc="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5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</a:t>
            </a:r>
            <a:r>
              <a:rPr spc="-2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24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25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-1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u</a:t>
            </a:r>
            <a:r>
              <a:rPr spc="-18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</a:t>
            </a:r>
            <a:r>
              <a:rPr spc="-2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</a:t>
            </a:r>
            <a:r>
              <a:rPr spc="-1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pc="1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pc="-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l</a:t>
            </a:r>
            <a:r>
              <a:rPr spc="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ne</a:t>
            </a:r>
            <a:r>
              <a:rPr spc="-1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-28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</a:t>
            </a:r>
            <a:r>
              <a:rPr spc="-11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</a:t>
            </a:r>
            <a:r>
              <a:rPr spc="-5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pc="-27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ds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-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</a:t>
            </a:r>
            <a:r>
              <a:rPr spc="-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pc="24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2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24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pc="-25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pc="-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pc="-1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de</a:t>
            </a:r>
            <a:r>
              <a:rPr spc="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</a:t>
            </a:r>
            <a:r>
              <a:rPr spc="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pc="-14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</a:t>
            </a:r>
            <a:r>
              <a:rPr spc="-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pc="22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pc="-2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pc="-20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</a:t>
            </a:r>
            <a:r>
              <a:rPr spc="-17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</a:t>
            </a:r>
            <a:r>
              <a:rPr spc="-35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546" y="1208885"/>
            <a:ext cx="143510" cy="681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endParaRPr sz="17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endParaRPr sz="175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478" y="1198312"/>
            <a:ext cx="5367321" cy="67710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7485" indent="-185420">
              <a:lnSpc>
                <a:spcPct val="100000"/>
              </a:lnSpc>
              <a:spcBef>
                <a:spcPts val="580"/>
              </a:spcBef>
              <a:buAutoNum type="arabicPlain"/>
              <a:tabLst>
                <a:tab pos="198120" algn="l"/>
                <a:tab pos="1663700" algn="l"/>
              </a:tabLst>
            </a:pP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Not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realistic</a:t>
            </a:r>
            <a:r>
              <a:rPr sz="1750" u="sng" spc="-5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1750" i="1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"/>
              </a:rPr>
              <a:t>abstract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_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85420" indent="-173355">
              <a:lnSpc>
                <a:spcPct val="100000"/>
              </a:lnSpc>
              <a:spcBef>
                <a:spcPts val="484"/>
              </a:spcBef>
              <a:buAutoNum type="arabicPlain"/>
              <a:tabLst>
                <a:tab pos="186055" algn="l"/>
              </a:tabLst>
            </a:pP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10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picture showing</a:t>
            </a:r>
            <a:r>
              <a:rPr sz="175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 expanse of</a:t>
            </a:r>
            <a:r>
              <a:rPr sz="175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scenery.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179" y="2098887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661" y="0"/>
                </a:lnTo>
              </a:path>
            </a:pathLst>
          </a:custGeom>
          <a:ln w="10643">
            <a:solidFill>
              <a:srgbClr val="2B3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546" y="2180536"/>
            <a:ext cx="14351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40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12</a:t>
            </a:fld>
            <a:endParaRPr spc="15" dirty="0"/>
          </a:p>
        </p:txBody>
      </p:sp>
      <p:sp>
        <p:nvSpPr>
          <p:cNvPr id="8" name="object 8"/>
          <p:cNvSpPr txBox="1"/>
          <p:nvPr/>
        </p:nvSpPr>
        <p:spPr>
          <a:xfrm>
            <a:off x="307546" y="4254192"/>
            <a:ext cx="14351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40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07546" y="2169963"/>
            <a:ext cx="5940854" cy="23669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57505" marR="226060">
              <a:lnSpc>
                <a:spcPts val="2000"/>
              </a:lnSpc>
              <a:spcBef>
                <a:spcPts val="245"/>
              </a:spcBef>
              <a:tabLst>
                <a:tab pos="4943475" algn="l"/>
              </a:tabLst>
            </a:pPr>
            <a:r>
              <a:rPr spc="-5" dirty="0">
                <a:latin typeface="Arial Rounded MT Bold" panose="020F0704030504030204" pitchFamily="34" charset="0"/>
              </a:rPr>
              <a:t>3 Painters who used colour</a:t>
            </a:r>
            <a:r>
              <a:rPr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to capture the feeling</a:t>
            </a:r>
            <a:r>
              <a:rPr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of a </a:t>
            </a:r>
            <a:r>
              <a:rPr spc="-47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scene</a:t>
            </a:r>
            <a:r>
              <a:rPr spc="-1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rather</a:t>
            </a:r>
            <a:r>
              <a:rPr spc="-1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than</a:t>
            </a:r>
            <a:r>
              <a:rPr spc="-1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specific</a:t>
            </a:r>
            <a:r>
              <a:rPr spc="-1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details. </a:t>
            </a:r>
            <a:r>
              <a:rPr u="sng" spc="-5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 </a:t>
            </a:r>
            <a:r>
              <a:rPr u="sng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	</a:t>
            </a:r>
            <a:r>
              <a:rPr lang="en-US" u="sng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___</a:t>
            </a:r>
            <a:endParaRPr u="sng" dirty="0">
              <a:uFill>
                <a:solidFill>
                  <a:srgbClr val="2B333A"/>
                </a:solidFill>
              </a:uFill>
              <a:latin typeface="Arial Rounded MT Bold" panose="020F07040305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7505" algn="l"/>
                <a:tab pos="5547360" algn="l"/>
              </a:tabLst>
            </a:pPr>
            <a:r>
              <a:rPr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	</a:t>
            </a:r>
            <a:r>
              <a:rPr sz="2625" spc="-7" baseline="3174" dirty="0">
                <a:latin typeface="Arial Rounded MT Bold" panose="020F0704030504030204" pitchFamily="34" charset="0"/>
              </a:rPr>
              <a:t>4</a:t>
            </a:r>
            <a:r>
              <a:rPr sz="2625" spc="-15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Of one colour or</a:t>
            </a:r>
            <a:r>
              <a:rPr sz="2625" spc="-15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shades of one colour </a:t>
            </a:r>
            <a:r>
              <a:rPr sz="2625" u="sng" spc="-7" baseline="3174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 </a:t>
            </a:r>
            <a:r>
              <a:rPr sz="2625" u="sng" baseline="3174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	</a:t>
            </a:r>
            <a:endParaRPr sz="2625" baseline="3174" dirty="0">
              <a:latin typeface="Arial Rounded MT Bold" panose="020F0704030504030204" pitchFamily="34" charset="0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7505" algn="l"/>
                <a:tab pos="3698240" algn="l"/>
              </a:tabLst>
            </a:pPr>
            <a:r>
              <a:rPr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	</a:t>
            </a:r>
            <a:r>
              <a:rPr sz="2625" spc="-7" baseline="3174" dirty="0">
                <a:latin typeface="Arial Rounded MT Bold" panose="020F0704030504030204" pitchFamily="34" charset="0"/>
              </a:rPr>
              <a:t>5</a:t>
            </a:r>
            <a:r>
              <a:rPr sz="2625" spc="-30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Picture</a:t>
            </a:r>
            <a:r>
              <a:rPr sz="2625" spc="-22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of</a:t>
            </a:r>
            <a:r>
              <a:rPr sz="2625" spc="-22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a</a:t>
            </a:r>
            <a:r>
              <a:rPr sz="2625" spc="-22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person </a:t>
            </a:r>
            <a:r>
              <a:rPr sz="2625" u="sng" spc="-7" baseline="3174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 </a:t>
            </a:r>
            <a:r>
              <a:rPr sz="2625" u="sng" baseline="3174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	</a:t>
            </a:r>
            <a:endParaRPr sz="2625" baseline="3174" dirty="0">
              <a:latin typeface="Arial Rounded MT Bold" panose="020F0704030504030204" pitchFamily="34" charset="0"/>
              <a:cs typeface="Lucida Sans Unicode"/>
            </a:endParaRPr>
          </a:p>
          <a:p>
            <a:pPr marL="357505" marR="5080" indent="-345440">
              <a:lnSpc>
                <a:spcPct val="93300"/>
              </a:lnSpc>
              <a:spcBef>
                <a:spcPts val="625"/>
              </a:spcBef>
              <a:tabLst>
                <a:tab pos="357505" algn="l"/>
                <a:tab pos="2071370" algn="l"/>
              </a:tabLst>
            </a:pPr>
            <a:r>
              <a:rPr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	</a:t>
            </a:r>
            <a:r>
              <a:rPr sz="2625" spc="-7" baseline="3174" dirty="0">
                <a:latin typeface="Arial Rounded MT Bold" panose="020F0704030504030204" pitchFamily="34" charset="0"/>
              </a:rPr>
              <a:t>6</a:t>
            </a:r>
            <a:r>
              <a:rPr sz="2625" spc="-150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A</a:t>
            </a:r>
            <a:r>
              <a:rPr sz="2625" spc="-150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style</a:t>
            </a:r>
            <a:r>
              <a:rPr sz="2625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of art</a:t>
            </a:r>
            <a:r>
              <a:rPr sz="2625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that depicts objects</a:t>
            </a:r>
            <a:r>
              <a:rPr sz="2625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as geometric</a:t>
            </a:r>
            <a:r>
              <a:rPr sz="2625" baseline="3174" dirty="0">
                <a:latin typeface="Arial Rounded MT Bold" panose="020F0704030504030204" pitchFamily="34" charset="0"/>
              </a:rPr>
              <a:t> </a:t>
            </a:r>
            <a:r>
              <a:rPr sz="2625" spc="-7" baseline="3174" dirty="0">
                <a:latin typeface="Arial Rounded MT Bold" panose="020F0704030504030204" pitchFamily="34" charset="0"/>
              </a:rPr>
              <a:t>shapes </a:t>
            </a:r>
            <a:r>
              <a:rPr sz="2625" spc="-705" baseline="3174" dirty="0">
                <a:latin typeface="Arial Rounded MT Bold" panose="020F0704030504030204" pitchFamily="34" charset="0"/>
              </a:rPr>
              <a:t> </a:t>
            </a:r>
            <a:r>
              <a:rPr sz="1750" spc="-5" dirty="0">
                <a:latin typeface="Arial Rounded MT Bold" panose="020F0704030504030204" pitchFamily="34" charset="0"/>
              </a:rPr>
              <a:t>that are seen from</a:t>
            </a:r>
            <a:r>
              <a:rPr sz="1750" dirty="0">
                <a:latin typeface="Arial Rounded MT Bold" panose="020F0704030504030204" pitchFamily="34" charset="0"/>
              </a:rPr>
              <a:t> </a:t>
            </a:r>
            <a:r>
              <a:rPr sz="1750" spc="-5" dirty="0">
                <a:latin typeface="Arial Rounded MT Bold" panose="020F0704030504030204" pitchFamily="34" charset="0"/>
              </a:rPr>
              <a:t>many </a:t>
            </a:r>
            <a:r>
              <a:rPr sz="1750" spc="-10" dirty="0">
                <a:latin typeface="Arial Rounded MT Bold" panose="020F0704030504030204" pitchFamily="34" charset="0"/>
              </a:rPr>
              <a:t>different</a:t>
            </a:r>
            <a:r>
              <a:rPr sz="1750" spc="-5" dirty="0">
                <a:latin typeface="Arial Rounded MT Bold" panose="020F0704030504030204" pitchFamily="34" charset="0"/>
              </a:rPr>
              <a:t> angles</a:t>
            </a:r>
            <a:r>
              <a:rPr sz="1750" dirty="0">
                <a:latin typeface="Arial Rounded MT Bold" panose="020F0704030504030204" pitchFamily="34" charset="0"/>
              </a:rPr>
              <a:t> </a:t>
            </a:r>
            <a:r>
              <a:rPr sz="1750" spc="-5" dirty="0">
                <a:latin typeface="Arial Rounded MT Bold" panose="020F0704030504030204" pitchFamily="34" charset="0"/>
              </a:rPr>
              <a:t>at the same </a:t>
            </a:r>
            <a:r>
              <a:rPr sz="1750" dirty="0">
                <a:latin typeface="Arial Rounded MT Bold" panose="020F0704030504030204" pitchFamily="34" charset="0"/>
              </a:rPr>
              <a:t> </a:t>
            </a:r>
            <a:r>
              <a:rPr sz="1750" spc="-5" dirty="0">
                <a:latin typeface="Arial Rounded MT Bold" panose="020F0704030504030204" pitchFamily="34" charset="0"/>
              </a:rPr>
              <a:t>time </a:t>
            </a:r>
            <a:r>
              <a:rPr sz="1750" u="sng" spc="-5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 </a:t>
            </a:r>
            <a:r>
              <a:rPr sz="1750" u="sng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	</a:t>
            </a:r>
            <a:r>
              <a:rPr lang="en-US" sz="1750" u="sng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_________</a:t>
            </a:r>
            <a:endParaRPr lang="en-US" u="sng" dirty="0">
              <a:uFill>
                <a:solidFill>
                  <a:srgbClr val="2B333A"/>
                </a:solidFill>
              </a:uFill>
              <a:latin typeface="Arial Rounded MT Bold" panose="020F0704030504030204" pitchFamily="34" charset="0"/>
              <a:cs typeface="Lucida Sans Unicode"/>
            </a:endParaRPr>
          </a:p>
          <a:p>
            <a:pPr marL="357505" marR="5080" indent="-345440">
              <a:lnSpc>
                <a:spcPct val="93300"/>
              </a:lnSpc>
              <a:spcBef>
                <a:spcPts val="625"/>
              </a:spcBef>
              <a:tabLst>
                <a:tab pos="357505" algn="l"/>
                <a:tab pos="2071370" algn="l"/>
              </a:tabLst>
            </a:pPr>
            <a:r>
              <a:rPr lang="en-US" spc="-5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Lucida Sans Unicode"/>
              </a:rPr>
              <a:t>     </a:t>
            </a:r>
            <a:r>
              <a:rPr spc="-5" dirty="0">
                <a:latin typeface="Arial Rounded MT Bold" panose="020F0704030504030204" pitchFamily="34" charset="0"/>
              </a:rPr>
              <a:t>7</a:t>
            </a:r>
            <a:r>
              <a:rPr spc="-105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A</a:t>
            </a:r>
            <a:r>
              <a:rPr spc="-10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picture of inanimate everyday</a:t>
            </a:r>
            <a:r>
              <a:rPr spc="-1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objects </a:t>
            </a:r>
            <a:r>
              <a:rPr u="sng" spc="-5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 </a:t>
            </a:r>
            <a:r>
              <a:rPr u="sng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	</a:t>
            </a:r>
            <a:r>
              <a:rPr lang="en-US" u="sng" dirty="0"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</a:rPr>
              <a:t>____</a:t>
            </a:r>
            <a:endParaRPr u="sng" dirty="0">
              <a:uFill>
                <a:solidFill>
                  <a:srgbClr val="2B333A"/>
                </a:solidFill>
              </a:uFill>
              <a:latin typeface="Arial Rounded MT Bold" panose="020F07040305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8487" y="1193546"/>
            <a:ext cx="160655" cy="1549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8487" y="3022345"/>
            <a:ext cx="160655" cy="1168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4087" y="1195058"/>
            <a:ext cx="2201313" cy="2973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0">
              <a:lnSpc>
                <a:spcPct val="125000"/>
              </a:lnSpc>
              <a:spcBef>
                <a:spcPts val="100"/>
              </a:spcBef>
            </a:pP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still life 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portrait 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landscape  the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Impressionists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 marR="145415">
              <a:lnSpc>
                <a:spcPct val="125000"/>
              </a:lnSpc>
            </a:pP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abstract 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monochrome  cubist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186" y="241183"/>
            <a:ext cx="82860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Arial Rounded MT Bold" panose="020F0704030504030204" pitchFamily="34" charset="0"/>
              </a:rPr>
              <a:t>Fill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14" dirty="0">
                <a:latin typeface="Arial Rounded MT Bold" panose="020F0704030504030204" pitchFamily="34" charset="0"/>
              </a:rPr>
              <a:t>in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the </a:t>
            </a:r>
            <a:r>
              <a:rPr spc="-215" dirty="0">
                <a:latin typeface="Arial Rounded MT Bold" panose="020F0704030504030204" pitchFamily="34" charset="0"/>
              </a:rPr>
              <a:t>gaps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35" dirty="0">
                <a:latin typeface="Arial Rounded MT Bold" panose="020F0704030504030204" pitchFamily="34" charset="0"/>
              </a:rPr>
              <a:t>with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correct </a:t>
            </a:r>
            <a:r>
              <a:rPr spc="-160" dirty="0">
                <a:latin typeface="Arial Rounded MT Bold" panose="020F0704030504030204" pitchFamily="34" charset="0"/>
              </a:rPr>
              <a:t>word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35" dirty="0">
                <a:latin typeface="Arial Rounded MT Bold" panose="020F0704030504030204" pitchFamily="34" charset="0"/>
              </a:rPr>
              <a:t>describing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80" dirty="0">
                <a:latin typeface="Arial Rounded MT Bold" panose="020F0704030504030204" pitchFamily="34" charset="0"/>
              </a:rPr>
              <a:t>painting</a:t>
            </a:r>
          </a:p>
        </p:txBody>
      </p:sp>
      <p:sp>
        <p:nvSpPr>
          <p:cNvPr id="3" name="object 3"/>
          <p:cNvSpPr/>
          <p:nvPr/>
        </p:nvSpPr>
        <p:spPr>
          <a:xfrm>
            <a:off x="1399575" y="1525726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449" y="0"/>
                </a:lnTo>
              </a:path>
            </a:pathLst>
          </a:custGeom>
          <a:ln w="14630">
            <a:solidFill>
              <a:srgbClr val="2B3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5376" y="1177441"/>
            <a:ext cx="3007424" cy="2222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3700" marR="5080" indent="-381000">
              <a:lnSpc>
                <a:spcPct val="100699"/>
              </a:lnSpc>
              <a:spcBef>
                <a:spcPts val="80"/>
              </a:spcBef>
              <a:tabLst>
                <a:tab pos="393065" algn="l"/>
                <a:tab pos="1647189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This	painting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flowers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in a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vase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one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artist’s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most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recognisable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works.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9575" y="1518009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593229" y="0"/>
                </a:lnTo>
              </a:path>
            </a:pathLst>
          </a:custGeom>
          <a:ln w="15031">
            <a:solidFill>
              <a:srgbClr val="2C3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447" y="1026588"/>
            <a:ext cx="2771140" cy="36414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6700686" y="1146854"/>
            <a:ext cx="2290914" cy="301364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still</a:t>
            </a:r>
            <a:r>
              <a:rPr spc="-3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life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portrait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landscape</a:t>
            </a:r>
          </a:p>
          <a:p>
            <a:pPr marL="368300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the </a:t>
            </a:r>
            <a:r>
              <a:rPr spc="5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I</a:t>
            </a:r>
            <a:r>
              <a:rPr dirty="0">
                <a:latin typeface="Arial Rounded MT Bold" panose="020F0704030504030204" pitchFamily="34" charset="0"/>
              </a:rPr>
              <a:t>mpressionis</a:t>
            </a:r>
            <a:r>
              <a:rPr spc="-5" dirty="0">
                <a:latin typeface="Arial Rounded MT Bold" panose="020F0704030504030204" pitchFamily="34" charset="0"/>
              </a:rPr>
              <a:t>t</a:t>
            </a:r>
            <a:r>
              <a:rPr dirty="0">
                <a:latin typeface="Arial Rounded MT Bold" panose="020F0704030504030204" pitchFamily="34" charset="0"/>
              </a:rPr>
              <a:t>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abstract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monochrome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cubist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13</a:t>
            </a:fld>
            <a:endParaRPr spc="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6001" y="1988861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449" y="0"/>
                </a:lnTo>
              </a:path>
            </a:pathLst>
          </a:custGeom>
          <a:ln w="14630">
            <a:solidFill>
              <a:srgbClr val="2B3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4421" y="1272276"/>
            <a:ext cx="3404632" cy="259571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3700" marR="5080" indent="-381000">
              <a:lnSpc>
                <a:spcPct val="100699"/>
              </a:lnSpc>
              <a:spcBef>
                <a:spcPts val="80"/>
              </a:spcBef>
              <a:tabLst>
                <a:tab pos="393065" algn="l"/>
                <a:tab pos="1884680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enigmatic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smile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this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has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captured the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imagination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world.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It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has been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stolen twice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now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it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displayed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6000" y="1981145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593229" y="0"/>
                </a:lnTo>
              </a:path>
            </a:pathLst>
          </a:custGeom>
          <a:ln w="15031">
            <a:solidFill>
              <a:srgbClr val="2C3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9399" y="1076540"/>
            <a:ext cx="2340941" cy="35415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3186" y="241183"/>
            <a:ext cx="8362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Arial Rounded MT Bold" panose="020F0704030504030204" pitchFamily="34" charset="0"/>
              </a:rPr>
              <a:t>Fill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14" dirty="0">
                <a:latin typeface="Arial Rounded MT Bold" panose="020F0704030504030204" pitchFamily="34" charset="0"/>
              </a:rPr>
              <a:t>in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the </a:t>
            </a:r>
            <a:r>
              <a:rPr spc="-215" dirty="0">
                <a:latin typeface="Arial Rounded MT Bold" panose="020F0704030504030204" pitchFamily="34" charset="0"/>
              </a:rPr>
              <a:t>gaps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35" dirty="0">
                <a:latin typeface="Arial Rounded MT Bold" panose="020F0704030504030204" pitchFamily="34" charset="0"/>
              </a:rPr>
              <a:t>with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correct </a:t>
            </a:r>
            <a:r>
              <a:rPr spc="-160" dirty="0">
                <a:latin typeface="Arial Rounded MT Bold" panose="020F0704030504030204" pitchFamily="34" charset="0"/>
              </a:rPr>
              <a:t>word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35" dirty="0">
                <a:latin typeface="Arial Rounded MT Bold" panose="020F0704030504030204" pitchFamily="34" charset="0"/>
              </a:rPr>
              <a:t>describing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80" dirty="0">
                <a:latin typeface="Arial Rounded MT Bold" panose="020F0704030504030204" pitchFamily="34" charset="0"/>
              </a:rPr>
              <a:t>painting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00686" y="3820774"/>
            <a:ext cx="160655" cy="3251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0854" y="3855094"/>
            <a:ext cx="989399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9"/>
              </a:lnSpc>
            </a:pP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cubist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0218" y="3875702"/>
            <a:ext cx="29596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in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Louvre,</a:t>
            </a:r>
            <a:r>
              <a:rPr sz="24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Paris</a:t>
            </a:r>
            <a:r>
              <a:rPr sz="2400" dirty="0">
                <a:solidFill>
                  <a:srgbClr val="2C343B"/>
                </a:solidFill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14</a:t>
            </a:fld>
            <a:endParaRPr spc="15" dirty="0"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6700686" y="1146854"/>
            <a:ext cx="2214714" cy="2628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still</a:t>
            </a:r>
            <a:r>
              <a:rPr spc="-3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life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portrait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landscape</a:t>
            </a:r>
          </a:p>
          <a:p>
            <a:pPr marL="368300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the </a:t>
            </a:r>
            <a:r>
              <a:rPr spc="5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I</a:t>
            </a:r>
            <a:r>
              <a:rPr dirty="0">
                <a:latin typeface="Arial Rounded MT Bold" panose="020F0704030504030204" pitchFamily="34" charset="0"/>
              </a:rPr>
              <a:t>mpressionis</a:t>
            </a:r>
            <a:r>
              <a:rPr spc="-5" dirty="0">
                <a:latin typeface="Arial Rounded MT Bold" panose="020F0704030504030204" pitchFamily="34" charset="0"/>
              </a:rPr>
              <a:t>t</a:t>
            </a:r>
            <a:r>
              <a:rPr dirty="0">
                <a:latin typeface="Arial Rounded MT Bold" panose="020F0704030504030204" pitchFamily="34" charset="0"/>
              </a:rPr>
              <a:t>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abstract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monochrome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8036" y="1325908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449" y="0"/>
                </a:lnTo>
              </a:path>
            </a:pathLst>
          </a:custGeom>
          <a:ln w="14630">
            <a:solidFill>
              <a:srgbClr val="2B3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3726" y="1325908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449" y="0"/>
                </a:lnTo>
              </a:path>
            </a:pathLst>
          </a:custGeom>
          <a:ln w="14630">
            <a:solidFill>
              <a:srgbClr val="2B3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3836" y="977623"/>
            <a:ext cx="5840763" cy="73045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3065" marR="5080" indent="-381000">
              <a:lnSpc>
                <a:spcPct val="100699"/>
              </a:lnSpc>
              <a:spcBef>
                <a:spcPts val="80"/>
              </a:spcBef>
              <a:tabLst>
                <a:tab pos="393065" algn="l"/>
                <a:tab pos="1647189" algn="l"/>
                <a:tab pos="3917315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This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shows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how	depict</a:t>
            </a:r>
            <a:r>
              <a:rPr sz="2400" spc="-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2400" spc="-6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beauty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simplicity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nature.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8036" y="1318191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593229" y="0"/>
                </a:lnTo>
              </a:path>
            </a:pathLst>
          </a:custGeom>
          <a:ln w="15031">
            <a:solidFill>
              <a:srgbClr val="2C3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3726" y="1318191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7912" y="0"/>
                </a:lnTo>
              </a:path>
            </a:pathLst>
          </a:custGeom>
          <a:ln w="15031">
            <a:solidFill>
              <a:srgbClr val="2C3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571" y="1960462"/>
            <a:ext cx="3734749" cy="279691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3186" y="241183"/>
            <a:ext cx="82860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Arial Rounded MT Bold" panose="020F0704030504030204" pitchFamily="34" charset="0"/>
              </a:rPr>
              <a:t>Fill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14" dirty="0">
                <a:latin typeface="Arial Rounded MT Bold" panose="020F0704030504030204" pitchFamily="34" charset="0"/>
              </a:rPr>
              <a:t>in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the </a:t>
            </a:r>
            <a:r>
              <a:rPr spc="-215" dirty="0">
                <a:latin typeface="Arial Rounded MT Bold" panose="020F0704030504030204" pitchFamily="34" charset="0"/>
              </a:rPr>
              <a:t>gaps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35" dirty="0">
                <a:latin typeface="Arial Rounded MT Bold" panose="020F0704030504030204" pitchFamily="34" charset="0"/>
              </a:rPr>
              <a:t>with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correct </a:t>
            </a:r>
            <a:r>
              <a:rPr spc="-160" dirty="0">
                <a:latin typeface="Arial Rounded MT Bold" panose="020F0704030504030204" pitchFamily="34" charset="0"/>
              </a:rPr>
              <a:t>word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35" dirty="0">
                <a:latin typeface="Arial Rounded MT Bold" panose="020F0704030504030204" pitchFamily="34" charset="0"/>
              </a:rPr>
              <a:t>describing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80" dirty="0">
                <a:latin typeface="Arial Rounded MT Bold" panose="020F0704030504030204" pitchFamily="34" charset="0"/>
              </a:rPr>
              <a:t>painting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00686" y="3820774"/>
            <a:ext cx="160655" cy="3251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6286" y="3872269"/>
            <a:ext cx="86851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9"/>
              </a:lnSpc>
            </a:pP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cubist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15</a:t>
            </a:fld>
            <a:endParaRPr spc="15" dirty="0"/>
          </a:p>
        </p:txBody>
      </p:sp>
      <p:sp>
        <p:nvSpPr>
          <p:cNvPr id="9" name="object 9"/>
          <p:cNvSpPr txBox="1"/>
          <p:nvPr/>
        </p:nvSpPr>
        <p:spPr>
          <a:xfrm>
            <a:off x="6700686" y="1146854"/>
            <a:ext cx="2290914" cy="2628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still</a:t>
            </a:r>
            <a:r>
              <a:rPr sz="20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life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portrait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landscape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368300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20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mpressionis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abstract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monochrome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7134" y="1613246"/>
            <a:ext cx="508634" cy="15240"/>
          </a:xfrm>
          <a:custGeom>
            <a:avLst/>
            <a:gdLst/>
            <a:ahLst/>
            <a:cxnLst/>
            <a:rect l="l" t="t" r="r" b="b"/>
            <a:pathLst>
              <a:path w="508635" h="15239">
                <a:moveTo>
                  <a:pt x="0" y="14630"/>
                </a:moveTo>
                <a:lnTo>
                  <a:pt x="508589" y="14630"/>
                </a:lnTo>
                <a:lnTo>
                  <a:pt x="508589" y="0"/>
                </a:lnTo>
                <a:lnTo>
                  <a:pt x="0" y="0"/>
                </a:lnTo>
                <a:lnTo>
                  <a:pt x="0" y="14630"/>
                </a:lnTo>
                <a:close/>
              </a:path>
            </a:pathLst>
          </a:custGeom>
          <a:solidFill>
            <a:srgbClr val="2B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4421" y="1272276"/>
            <a:ext cx="3267979" cy="1849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3700" marR="649605" indent="-381000">
              <a:lnSpc>
                <a:spcPct val="100699"/>
              </a:lnSpc>
              <a:spcBef>
                <a:spcPts val="8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This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 an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painting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that </a:t>
            </a:r>
            <a:r>
              <a:rPr sz="24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symbolises</a:t>
            </a:r>
            <a:r>
              <a:rPr sz="2400" spc="-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393700" marR="5080">
              <a:lnSpc>
                <a:spcPct val="100699"/>
              </a:lnSpc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anguish</a:t>
            </a:r>
            <a:r>
              <a:rPr sz="24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</a:t>
            </a:r>
            <a:r>
              <a:rPr sz="24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 </a:t>
            </a:r>
            <a:r>
              <a:rPr sz="2400" spc="-66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modern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life.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7133" y="1605329"/>
            <a:ext cx="508634" cy="15240"/>
          </a:xfrm>
          <a:custGeom>
            <a:avLst/>
            <a:gdLst/>
            <a:ahLst/>
            <a:cxnLst/>
            <a:rect l="l" t="t" r="r" b="b"/>
            <a:pathLst>
              <a:path w="508635" h="15240">
                <a:moveTo>
                  <a:pt x="0" y="0"/>
                </a:moveTo>
                <a:lnTo>
                  <a:pt x="508546" y="0"/>
                </a:lnTo>
                <a:lnTo>
                  <a:pt x="508546" y="15031"/>
                </a:lnTo>
                <a:lnTo>
                  <a:pt x="0" y="15031"/>
                </a:lnTo>
                <a:lnTo>
                  <a:pt x="0" y="0"/>
                </a:lnTo>
                <a:close/>
              </a:path>
            </a:pathLst>
          </a:custGeom>
          <a:solidFill>
            <a:srgbClr val="2C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8414" y="1209155"/>
            <a:ext cx="2534028" cy="32763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3186" y="241183"/>
            <a:ext cx="82860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Arial Rounded MT Bold" panose="020F0704030504030204" pitchFamily="34" charset="0"/>
              </a:rPr>
              <a:t>Fill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14" dirty="0">
                <a:latin typeface="Arial Rounded MT Bold" panose="020F0704030504030204" pitchFamily="34" charset="0"/>
              </a:rPr>
              <a:t>in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the </a:t>
            </a:r>
            <a:r>
              <a:rPr spc="-215" dirty="0">
                <a:latin typeface="Arial Rounded MT Bold" panose="020F0704030504030204" pitchFamily="34" charset="0"/>
              </a:rPr>
              <a:t>gaps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35" dirty="0">
                <a:latin typeface="Arial Rounded MT Bold" panose="020F0704030504030204" pitchFamily="34" charset="0"/>
              </a:rPr>
              <a:t>with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correct </a:t>
            </a:r>
            <a:r>
              <a:rPr spc="-160" dirty="0">
                <a:latin typeface="Arial Rounded MT Bold" panose="020F0704030504030204" pitchFamily="34" charset="0"/>
              </a:rPr>
              <a:t>word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35" dirty="0">
                <a:latin typeface="Arial Rounded MT Bold" panose="020F0704030504030204" pitchFamily="34" charset="0"/>
              </a:rPr>
              <a:t>describing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80" dirty="0">
                <a:latin typeface="Arial Rounded MT Bold" panose="020F0704030504030204" pitchFamily="34" charset="0"/>
              </a:rPr>
              <a:t>painting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16</a:t>
            </a:fld>
            <a:endParaRPr spc="15" dirty="0"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6700686" y="1146854"/>
            <a:ext cx="2214714" cy="301364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still</a:t>
            </a:r>
            <a:r>
              <a:rPr spc="-30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life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portrait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landscape</a:t>
            </a:r>
          </a:p>
          <a:p>
            <a:pPr marL="368300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the </a:t>
            </a:r>
            <a:r>
              <a:rPr spc="5" dirty="0">
                <a:latin typeface="Arial Rounded MT Bold" panose="020F0704030504030204" pitchFamily="34" charset="0"/>
              </a:rPr>
              <a:t> </a:t>
            </a:r>
            <a:r>
              <a:rPr spc="-5" dirty="0">
                <a:latin typeface="Arial Rounded MT Bold" panose="020F0704030504030204" pitchFamily="34" charset="0"/>
              </a:rPr>
              <a:t>I</a:t>
            </a:r>
            <a:r>
              <a:rPr dirty="0">
                <a:latin typeface="Arial Rounded MT Bold" panose="020F0704030504030204" pitchFamily="34" charset="0"/>
              </a:rPr>
              <a:t>mpressionis</a:t>
            </a:r>
            <a:r>
              <a:rPr spc="-5" dirty="0">
                <a:latin typeface="Arial Rounded MT Bold" panose="020F0704030504030204" pitchFamily="34" charset="0"/>
              </a:rPr>
              <a:t>t</a:t>
            </a:r>
            <a:r>
              <a:rPr dirty="0">
                <a:latin typeface="Arial Rounded MT Bold" panose="020F0704030504030204" pitchFamily="34" charset="0"/>
              </a:rPr>
              <a:t>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pc="-5" dirty="0">
                <a:latin typeface="Arial Rounded MT Bold" panose="020F0704030504030204" pitchFamily="34" charset="0"/>
              </a:rPr>
              <a:t>abstract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monochrome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dirty="0">
                <a:latin typeface="Arial Rounded MT Bold" panose="020F0704030504030204" pitchFamily="34" charset="0"/>
              </a:rPr>
              <a:t>cubist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220" y="1397561"/>
            <a:ext cx="678180" cy="15240"/>
          </a:xfrm>
          <a:custGeom>
            <a:avLst/>
            <a:gdLst/>
            <a:ahLst/>
            <a:cxnLst/>
            <a:rect l="l" t="t" r="r" b="b"/>
            <a:pathLst>
              <a:path w="678180" h="15240">
                <a:moveTo>
                  <a:pt x="0" y="14630"/>
                </a:moveTo>
                <a:lnTo>
                  <a:pt x="678119" y="14630"/>
                </a:lnTo>
                <a:lnTo>
                  <a:pt x="678119" y="0"/>
                </a:lnTo>
                <a:lnTo>
                  <a:pt x="0" y="0"/>
                </a:lnTo>
                <a:lnTo>
                  <a:pt x="0" y="14630"/>
                </a:lnTo>
                <a:close/>
              </a:path>
            </a:pathLst>
          </a:custGeom>
          <a:solidFill>
            <a:srgbClr val="2B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020" y="1056591"/>
            <a:ext cx="63641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1816735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This	painting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has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become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020" y="1424891"/>
            <a:ext cx="6135580" cy="73045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reminder of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tragedies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 </a:t>
            </a:r>
            <a:r>
              <a:rPr sz="24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war,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anti-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war</a:t>
            </a:r>
            <a:r>
              <a:rPr sz="24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symbol,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embodiment</a:t>
            </a:r>
            <a:r>
              <a:rPr sz="24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92166" y="2472690"/>
            <a:ext cx="508634" cy="22860"/>
            <a:chOff x="5507442" y="2494544"/>
            <a:chExt cx="508634" cy="22860"/>
          </a:xfrm>
        </p:grpSpPr>
        <p:sp>
          <p:nvSpPr>
            <p:cNvPr id="6" name="object 6"/>
            <p:cNvSpPr/>
            <p:nvPr/>
          </p:nvSpPr>
          <p:spPr>
            <a:xfrm>
              <a:off x="5507442" y="2502461"/>
              <a:ext cx="508634" cy="15240"/>
            </a:xfrm>
            <a:custGeom>
              <a:avLst/>
              <a:gdLst/>
              <a:ahLst/>
              <a:cxnLst/>
              <a:rect l="l" t="t" r="r" b="b"/>
              <a:pathLst>
                <a:path w="508635" h="15239">
                  <a:moveTo>
                    <a:pt x="0" y="14630"/>
                  </a:moveTo>
                  <a:lnTo>
                    <a:pt x="508589" y="14630"/>
                  </a:lnTo>
                  <a:lnTo>
                    <a:pt x="508589" y="0"/>
                  </a:lnTo>
                  <a:lnTo>
                    <a:pt x="0" y="0"/>
                  </a:lnTo>
                  <a:lnTo>
                    <a:pt x="0" y="14630"/>
                  </a:lnTo>
                  <a:close/>
                </a:path>
              </a:pathLst>
            </a:custGeom>
            <a:solidFill>
              <a:srgbClr val="2B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7443" y="2494544"/>
              <a:ext cx="508634" cy="15240"/>
            </a:xfrm>
            <a:custGeom>
              <a:avLst/>
              <a:gdLst/>
              <a:ahLst/>
              <a:cxnLst/>
              <a:rect l="l" t="t" r="r" b="b"/>
              <a:pathLst>
                <a:path w="508635" h="15239">
                  <a:moveTo>
                    <a:pt x="0" y="0"/>
                  </a:moveTo>
                  <a:lnTo>
                    <a:pt x="508544" y="0"/>
                  </a:lnTo>
                  <a:lnTo>
                    <a:pt x="508544" y="15031"/>
                  </a:lnTo>
                  <a:lnTo>
                    <a:pt x="0" y="15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0020" y="2167437"/>
            <a:ext cx="5373580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peace.</a:t>
            </a:r>
            <a:r>
              <a:rPr sz="240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painter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famous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for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his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style.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219" y="1389644"/>
            <a:ext cx="678180" cy="15240"/>
          </a:xfrm>
          <a:custGeom>
            <a:avLst/>
            <a:gdLst/>
            <a:ahLst/>
            <a:cxnLst/>
            <a:rect l="l" t="t" r="r" b="b"/>
            <a:pathLst>
              <a:path w="678180" h="15240">
                <a:moveTo>
                  <a:pt x="0" y="0"/>
                </a:moveTo>
                <a:lnTo>
                  <a:pt x="678061" y="0"/>
                </a:lnTo>
                <a:lnTo>
                  <a:pt x="678061" y="15031"/>
                </a:lnTo>
                <a:lnTo>
                  <a:pt x="0" y="15031"/>
                </a:lnTo>
                <a:lnTo>
                  <a:pt x="0" y="0"/>
                </a:lnTo>
                <a:close/>
              </a:path>
            </a:pathLst>
          </a:custGeom>
          <a:solidFill>
            <a:srgbClr val="2C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399" y="2642710"/>
            <a:ext cx="4774370" cy="21412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53186" y="241183"/>
            <a:ext cx="820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Arial Rounded MT Bold" panose="020F0704030504030204" pitchFamily="34" charset="0"/>
              </a:rPr>
              <a:t>Fill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14" dirty="0">
                <a:latin typeface="Arial Rounded MT Bold" panose="020F0704030504030204" pitchFamily="34" charset="0"/>
              </a:rPr>
              <a:t>in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the </a:t>
            </a:r>
            <a:r>
              <a:rPr spc="-215" dirty="0">
                <a:latin typeface="Arial Rounded MT Bold" panose="020F0704030504030204" pitchFamily="34" charset="0"/>
              </a:rPr>
              <a:t>gaps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35" dirty="0">
                <a:latin typeface="Arial Rounded MT Bold" panose="020F0704030504030204" pitchFamily="34" charset="0"/>
              </a:rPr>
              <a:t>with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65" dirty="0">
                <a:latin typeface="Arial Rounded MT Bold" panose="020F0704030504030204" pitchFamily="34" charset="0"/>
              </a:rPr>
              <a:t>correct </a:t>
            </a:r>
            <a:r>
              <a:rPr spc="-160" dirty="0">
                <a:latin typeface="Arial Rounded MT Bold" panose="020F0704030504030204" pitchFamily="34" charset="0"/>
              </a:rPr>
              <a:t>word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135" dirty="0">
                <a:latin typeface="Arial Rounded MT Bold" panose="020F0704030504030204" pitchFamily="34" charset="0"/>
              </a:rPr>
              <a:t>describing</a:t>
            </a:r>
            <a:r>
              <a:rPr spc="-65" dirty="0">
                <a:latin typeface="Arial Rounded MT Bold" panose="020F0704030504030204" pitchFamily="34" charset="0"/>
              </a:rPr>
              <a:t> the</a:t>
            </a:r>
            <a:r>
              <a:rPr spc="-70" dirty="0">
                <a:latin typeface="Arial Rounded MT Bold" panose="020F0704030504030204" pitchFamily="34" charset="0"/>
              </a:rPr>
              <a:t> </a:t>
            </a:r>
            <a:r>
              <a:rPr spc="-80" dirty="0">
                <a:latin typeface="Arial Rounded MT Bold" panose="020F0704030504030204" pitchFamily="34" charset="0"/>
              </a:rPr>
              <a:t>painting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17</a:t>
            </a:fld>
            <a:endParaRPr spc="15" dirty="0"/>
          </a:p>
        </p:txBody>
      </p:sp>
      <p:sp>
        <p:nvSpPr>
          <p:cNvPr id="12" name="object 12"/>
          <p:cNvSpPr txBox="1"/>
          <p:nvPr/>
        </p:nvSpPr>
        <p:spPr>
          <a:xfrm>
            <a:off x="6963914" y="1462730"/>
            <a:ext cx="2180086" cy="301364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still</a:t>
            </a:r>
            <a:r>
              <a:rPr sz="20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life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portrait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landscape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368300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20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mpressionis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abstract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monochrome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45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0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cubist</a:t>
            </a:r>
            <a:endParaRPr sz="20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051" y="248596"/>
            <a:ext cx="7202339" cy="34817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776095" marR="5080" indent="-1764030">
              <a:lnSpc>
                <a:spcPts val="2400"/>
              </a:lnSpc>
              <a:spcBef>
                <a:spcPts val="315"/>
              </a:spcBef>
            </a:pPr>
            <a:r>
              <a:rPr sz="2100" spc="-290" dirty="0">
                <a:latin typeface="Arial Rounded MT Bold" panose="020F0704030504030204" pitchFamily="34" charset="0"/>
              </a:rPr>
              <a:t>C</a:t>
            </a:r>
            <a:r>
              <a:rPr sz="2100" spc="35" dirty="0">
                <a:latin typeface="Arial Rounded MT Bold" panose="020F0704030504030204" pitchFamily="34" charset="0"/>
              </a:rPr>
              <a:t>a</a:t>
            </a:r>
            <a:r>
              <a:rPr sz="2100" spc="-215" dirty="0">
                <a:latin typeface="Arial Rounded MT Bold" panose="020F0704030504030204" pitchFamily="34" charset="0"/>
              </a:rPr>
              <a:t>n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-110" dirty="0">
                <a:latin typeface="Arial Rounded MT Bold" panose="020F0704030504030204" pitchFamily="34" charset="0"/>
              </a:rPr>
              <a:t>y</a:t>
            </a:r>
            <a:r>
              <a:rPr sz="2100" spc="-15" dirty="0">
                <a:latin typeface="Arial Rounded MT Bold" panose="020F0704030504030204" pitchFamily="34" charset="0"/>
              </a:rPr>
              <a:t>o</a:t>
            </a:r>
            <a:r>
              <a:rPr sz="2100" spc="-215" dirty="0">
                <a:latin typeface="Arial Rounded MT Bold" panose="020F0704030504030204" pitchFamily="34" charset="0"/>
              </a:rPr>
              <a:t>u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-95" dirty="0">
                <a:latin typeface="Arial Rounded MT Bold" panose="020F0704030504030204" pitchFamily="34" charset="0"/>
              </a:rPr>
              <a:t>c</a:t>
            </a:r>
            <a:r>
              <a:rPr sz="2100" spc="-160" dirty="0">
                <a:latin typeface="Arial Rounded MT Bold" panose="020F0704030504030204" pitchFamily="34" charset="0"/>
              </a:rPr>
              <a:t>o</a:t>
            </a:r>
            <a:r>
              <a:rPr sz="2100" spc="-200" dirty="0">
                <a:latin typeface="Arial Rounded MT Bold" panose="020F0704030504030204" pitchFamily="34" charset="0"/>
              </a:rPr>
              <a:t>m</a:t>
            </a:r>
            <a:r>
              <a:rPr sz="2100" spc="-65" dirty="0">
                <a:latin typeface="Arial Rounded MT Bold" panose="020F0704030504030204" pitchFamily="34" charset="0"/>
              </a:rPr>
              <a:t>p</a:t>
            </a:r>
            <a:r>
              <a:rPr sz="2100" spc="-40" dirty="0">
                <a:latin typeface="Arial Rounded MT Bold" panose="020F0704030504030204" pitchFamily="34" charset="0"/>
              </a:rPr>
              <a:t>l</a:t>
            </a:r>
            <a:r>
              <a:rPr sz="2100" spc="-90" dirty="0">
                <a:latin typeface="Arial Rounded MT Bold" panose="020F0704030504030204" pitchFamily="34" charset="0"/>
              </a:rPr>
              <a:t>ete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225" dirty="0">
                <a:latin typeface="Arial Rounded MT Bold" panose="020F0704030504030204" pitchFamily="34" charset="0"/>
              </a:rPr>
              <a:t>t</a:t>
            </a:r>
            <a:r>
              <a:rPr sz="2100" spc="-135" dirty="0">
                <a:latin typeface="Arial Rounded MT Bold" panose="020F0704030504030204" pitchFamily="34" charset="0"/>
              </a:rPr>
              <a:t>h</a:t>
            </a:r>
            <a:r>
              <a:rPr sz="2100" spc="-210" dirty="0">
                <a:latin typeface="Arial Rounded MT Bold" panose="020F0704030504030204" pitchFamily="34" charset="0"/>
              </a:rPr>
              <a:t>e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-125" dirty="0">
                <a:latin typeface="Arial Rounded MT Bold" panose="020F0704030504030204" pitchFamily="34" charset="0"/>
              </a:rPr>
              <a:t>n</a:t>
            </a:r>
            <a:r>
              <a:rPr sz="2100" spc="35" dirty="0">
                <a:latin typeface="Arial Rounded MT Bold" panose="020F0704030504030204" pitchFamily="34" charset="0"/>
              </a:rPr>
              <a:t>a</a:t>
            </a:r>
            <a:r>
              <a:rPr sz="2100" spc="-114" dirty="0">
                <a:latin typeface="Arial Rounded MT Bold" panose="020F0704030504030204" pitchFamily="34" charset="0"/>
              </a:rPr>
              <a:t>m</a:t>
            </a:r>
            <a:r>
              <a:rPr sz="2100" spc="-130" dirty="0">
                <a:latin typeface="Arial Rounded MT Bold" panose="020F0704030504030204" pitchFamily="34" charset="0"/>
              </a:rPr>
              <a:t>e</a:t>
            </a:r>
            <a:r>
              <a:rPr sz="2100" spc="-295" dirty="0">
                <a:latin typeface="Arial Rounded MT Bold" panose="020F0704030504030204" pitchFamily="34" charset="0"/>
              </a:rPr>
              <a:t>s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225" dirty="0">
                <a:latin typeface="Arial Rounded MT Bold" panose="020F0704030504030204" pitchFamily="34" charset="0"/>
              </a:rPr>
              <a:t>t</a:t>
            </a:r>
            <a:r>
              <a:rPr sz="2100" spc="-135" dirty="0">
                <a:latin typeface="Arial Rounded MT Bold" panose="020F0704030504030204" pitchFamily="34" charset="0"/>
              </a:rPr>
              <a:t>h</a:t>
            </a:r>
            <a:r>
              <a:rPr sz="2100" spc="-210" dirty="0">
                <a:latin typeface="Arial Rounded MT Bold" panose="020F0704030504030204" pitchFamily="34" charset="0"/>
              </a:rPr>
              <a:t>e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20" dirty="0">
                <a:latin typeface="Arial Rounded MT Bold" panose="020F0704030504030204" pitchFamily="34" charset="0"/>
              </a:rPr>
              <a:t>a</a:t>
            </a:r>
            <a:r>
              <a:rPr sz="2100" spc="110" dirty="0">
                <a:latin typeface="Arial Rounded MT Bold" panose="020F0704030504030204" pitchFamily="34" charset="0"/>
              </a:rPr>
              <a:t>r</a:t>
            </a:r>
            <a:r>
              <a:rPr sz="2100" spc="215" dirty="0">
                <a:latin typeface="Arial Rounded MT Bold" panose="020F0704030504030204" pitchFamily="34" charset="0"/>
              </a:rPr>
              <a:t>t</a:t>
            </a:r>
            <a:r>
              <a:rPr sz="2100" spc="-35" dirty="0">
                <a:latin typeface="Arial Rounded MT Bold" panose="020F0704030504030204" pitchFamily="34" charset="0"/>
              </a:rPr>
              <a:t>i</a:t>
            </a:r>
            <a:r>
              <a:rPr sz="2100" spc="-90" dirty="0">
                <a:latin typeface="Arial Rounded MT Bold" panose="020F0704030504030204" pitchFamily="34" charset="0"/>
              </a:rPr>
              <a:t>s</a:t>
            </a:r>
            <a:r>
              <a:rPr sz="2100" spc="-10" dirty="0">
                <a:latin typeface="Arial Rounded MT Bold" panose="020F0704030504030204" pitchFamily="34" charset="0"/>
              </a:rPr>
              <a:t>t</a:t>
            </a:r>
            <a:r>
              <a:rPr sz="2100" spc="-295" dirty="0">
                <a:latin typeface="Arial Rounded MT Bold" panose="020F0704030504030204" pitchFamily="34" charset="0"/>
              </a:rPr>
              <a:t>s</a:t>
            </a:r>
            <a:r>
              <a:rPr sz="2100" spc="-50" dirty="0">
                <a:latin typeface="Arial Rounded MT Bold" panose="020F0704030504030204" pitchFamily="34" charset="0"/>
              </a:rPr>
              <a:t> </a:t>
            </a:r>
            <a:r>
              <a:rPr sz="2100" spc="-55" dirty="0">
                <a:latin typeface="Arial Rounded MT Bold" panose="020F0704030504030204" pitchFamily="34" charset="0"/>
              </a:rPr>
              <a:t>w</a:t>
            </a:r>
            <a:r>
              <a:rPr sz="2100" spc="-110" dirty="0">
                <a:latin typeface="Arial Rounded MT Bold" panose="020F0704030504030204" pitchFamily="34" charset="0"/>
              </a:rPr>
              <a:t>h</a:t>
            </a:r>
            <a:r>
              <a:rPr sz="2100" spc="-165" dirty="0">
                <a:latin typeface="Arial Rounded MT Bold" panose="020F0704030504030204" pitchFamily="34" charset="0"/>
              </a:rPr>
              <a:t>o  </a:t>
            </a:r>
            <a:r>
              <a:rPr sz="2100" spc="-60" dirty="0">
                <a:latin typeface="Arial Rounded MT Bold" panose="020F0704030504030204" pitchFamily="34" charset="0"/>
              </a:rPr>
              <a:t>painted</a:t>
            </a:r>
            <a:r>
              <a:rPr sz="2100" spc="-55" dirty="0">
                <a:latin typeface="Arial Rounded MT Bold" panose="020F0704030504030204" pitchFamily="34" charset="0"/>
              </a:rPr>
              <a:t> </a:t>
            </a:r>
            <a:r>
              <a:rPr sz="2100" spc="-100" dirty="0">
                <a:latin typeface="Arial Rounded MT Bold" panose="020F0704030504030204" pitchFamily="34" charset="0"/>
              </a:rPr>
              <a:t>them?</a:t>
            </a:r>
            <a:endParaRPr sz="2100" dirty="0">
              <a:latin typeface="Arial Rounded MT Bold" panose="020F070403050403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18</a:t>
            </a:fld>
            <a:endParaRPr spc="15" dirty="0"/>
          </a:p>
        </p:txBody>
      </p:sp>
      <p:sp>
        <p:nvSpPr>
          <p:cNvPr id="4" name="object 4"/>
          <p:cNvSpPr txBox="1"/>
          <p:nvPr/>
        </p:nvSpPr>
        <p:spPr>
          <a:xfrm>
            <a:off x="1066800" y="1562302"/>
            <a:ext cx="3143250" cy="22479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67665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1.</a:t>
            </a:r>
            <a:r>
              <a:rPr sz="2400" spc="-4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Mona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Lisa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67665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2.</a:t>
            </a:r>
            <a:r>
              <a:rPr sz="2400" spc="-7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Scream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452755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3.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Sunflowers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67665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4.</a:t>
            </a:r>
            <a:r>
              <a:rPr sz="24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Guernica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67665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5.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Poppies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in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Field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2526" y="1193536"/>
            <a:ext cx="2934970" cy="298543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lr>
                <a:srgbClr val="859CB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Vincent</a:t>
            </a:r>
            <a:r>
              <a:rPr sz="24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van</a:t>
            </a:r>
            <a:r>
              <a:rPr sz="24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Gogh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59CB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Pablo</a:t>
            </a:r>
            <a:r>
              <a:rPr sz="240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Picasso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59CB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Claude</a:t>
            </a:r>
            <a:r>
              <a:rPr sz="240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Monet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59CB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Leonardo</a:t>
            </a:r>
            <a:r>
              <a:rPr sz="2400" spc="-4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da</a:t>
            </a:r>
            <a:r>
              <a:rPr sz="2400" spc="-4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Vinci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859CB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Edvard</a:t>
            </a:r>
            <a:r>
              <a:rPr sz="240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Munch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6301" y="175115"/>
            <a:ext cx="73018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6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complete</a:t>
            </a:r>
            <a:r>
              <a:rPr b="0" spc="-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7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the</a:t>
            </a:r>
            <a:r>
              <a:rPr b="0" spc="-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description</a:t>
            </a:r>
            <a:r>
              <a:rPr b="0" spc="-3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with</a:t>
            </a:r>
            <a:r>
              <a:rPr b="0" spc="-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7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the</a:t>
            </a:r>
            <a:r>
              <a:rPr b="0" spc="-3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1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words</a:t>
            </a:r>
            <a:r>
              <a:rPr b="0" spc="-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6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in</a:t>
            </a:r>
            <a:r>
              <a:rPr b="0" spc="-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7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the</a:t>
            </a:r>
            <a:r>
              <a:rPr b="0" spc="-3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b="0" spc="-229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box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418" y="1277101"/>
            <a:ext cx="5647186" cy="28291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0955">
              <a:lnSpc>
                <a:spcPct val="101899"/>
              </a:lnSpc>
              <a:spcBef>
                <a:spcPts val="55"/>
              </a:spcBef>
              <a:tabLst>
                <a:tab pos="3037840" algn="l"/>
                <a:tab pos="3279140" algn="l"/>
              </a:tabLst>
            </a:pP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In</a:t>
            </a:r>
            <a:r>
              <a:rPr sz="180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180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foreground</a:t>
            </a:r>
            <a:r>
              <a:rPr sz="180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1</a:t>
            </a:r>
            <a:r>
              <a:rPr sz="1800" u="sng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man</a:t>
            </a:r>
            <a:r>
              <a:rPr sz="18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standing </a:t>
            </a:r>
            <a:r>
              <a:rPr sz="1800" spc="-484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on a bridge.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He 2</a:t>
            </a:r>
            <a:r>
              <a:rPr sz="1800" u="sng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he</a:t>
            </a:r>
            <a:r>
              <a:rPr sz="18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18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screaming.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 marR="5080">
              <a:lnSpc>
                <a:spcPts val="2200"/>
              </a:lnSpc>
              <a:spcBef>
                <a:spcPts val="80"/>
              </a:spcBef>
              <a:tabLst>
                <a:tab pos="1410335" algn="l"/>
                <a:tab pos="3635375" algn="l"/>
              </a:tabLst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His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face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 expressing surprise and </a:t>
            </a:r>
            <a:r>
              <a:rPr sz="1800" spc="-2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fear.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His </a:t>
            </a:r>
            <a:r>
              <a:rPr sz="18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mouth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open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in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‘O’</a:t>
            </a:r>
            <a:r>
              <a:rPr sz="1800" spc="-7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shape,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his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eyes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are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wide </a:t>
            </a:r>
            <a:r>
              <a:rPr sz="1800" spc="-484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open and his hands are on his bald head.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In the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3</a:t>
            </a:r>
            <a:r>
              <a:rPr sz="1800" u="sng" spc="-5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,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on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the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4</a:t>
            </a:r>
            <a:r>
              <a:rPr sz="1800" u="sng" spc="-5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	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,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 marR="76835">
              <a:lnSpc>
                <a:spcPts val="2200"/>
              </a:lnSpc>
              <a:buSzPct val="94444"/>
              <a:buAutoNum type="arabicPlain" startAt="5"/>
              <a:tabLst>
                <a:tab pos="140970" algn="l"/>
                <a:tab pos="1410970" algn="l"/>
              </a:tabLst>
            </a:pPr>
            <a:r>
              <a:rPr sz="1800" u="sng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 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two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people walking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towards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him </a:t>
            </a:r>
            <a:r>
              <a:rPr sz="180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but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they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don’t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look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worried.</a:t>
            </a:r>
            <a:r>
              <a:rPr sz="1800" spc="-4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sky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blood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red </a:t>
            </a:r>
            <a:r>
              <a:rPr sz="1800" spc="-484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beneath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bridge,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blue river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40335" indent="-128270">
              <a:lnSpc>
                <a:spcPts val="2120"/>
              </a:lnSpc>
              <a:buSzPct val="94444"/>
              <a:buAutoNum type="arabicPlain" startAt="5"/>
              <a:tabLst>
                <a:tab pos="140970" algn="l"/>
                <a:tab pos="1410970" algn="l"/>
              </a:tabLst>
            </a:pPr>
            <a:r>
              <a:rPr sz="1800" u="sng" dirty="0">
                <a:solidFill>
                  <a:srgbClr val="2C343B"/>
                </a:solidFill>
                <a:uFill>
                  <a:solidFill>
                    <a:srgbClr val="2B333A"/>
                  </a:solidFill>
                </a:uFill>
                <a:latin typeface="Arial Rounded MT Bold" panose="020F0704030504030204" pitchFamily="34" charset="0"/>
                <a:cs typeface="Arial MT"/>
              </a:rPr>
              <a:t> 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flowing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to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sea.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5842" y="1195821"/>
            <a:ext cx="2242357" cy="214161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354965" algn="l"/>
              </a:tabLst>
            </a:pPr>
            <a:r>
              <a:rPr sz="1800" spc="-4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background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800"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left-hand</a:t>
            </a:r>
            <a:r>
              <a:rPr sz="1800" spc="-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side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418465" algn="l"/>
              </a:tabLst>
            </a:pPr>
            <a:r>
              <a:rPr sz="1800"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looks</a:t>
            </a:r>
            <a:r>
              <a:rPr sz="1800" spc="-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like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418465" algn="l"/>
              </a:tabLst>
            </a:pPr>
            <a:r>
              <a:rPr sz="1800"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seems</a:t>
            </a:r>
            <a:r>
              <a:rPr sz="18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to</a:t>
            </a:r>
            <a:r>
              <a:rPr sz="18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800"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there</a:t>
            </a:r>
            <a:r>
              <a:rPr sz="1800" spc="-4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are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800" spc="-4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there</a:t>
            </a:r>
            <a:r>
              <a:rPr sz="1800" spc="-4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4700" y="3169789"/>
            <a:ext cx="1446061" cy="186965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19</a:t>
            </a:fld>
            <a:endParaRPr spc="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020" y="2226784"/>
            <a:ext cx="33819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0" spc="165" dirty="0">
                <a:latin typeface="Arial Rounded MT Bold" panose="020F0704030504030204" pitchFamily="34" charset="0"/>
                <a:cs typeface="Microsoft Sans Serif"/>
              </a:rPr>
              <a:t>w</a:t>
            </a:r>
            <a:r>
              <a:rPr sz="4400" b="0" spc="-125" dirty="0">
                <a:latin typeface="Arial Rounded MT Bold" panose="020F0704030504030204" pitchFamily="34" charset="0"/>
                <a:cs typeface="Microsoft Sans Serif"/>
              </a:rPr>
              <a:t>h</a:t>
            </a:r>
            <a:r>
              <a:rPr sz="4400" b="0" spc="-300" dirty="0">
                <a:latin typeface="Arial Rounded MT Bold" panose="020F0704030504030204" pitchFamily="34" charset="0"/>
                <a:cs typeface="Microsoft Sans Serif"/>
              </a:rPr>
              <a:t>a</a:t>
            </a:r>
            <a:r>
              <a:rPr sz="4400" b="0" spc="360" dirty="0">
                <a:latin typeface="Arial Rounded MT Bold" panose="020F0704030504030204" pitchFamily="34" charset="0"/>
                <a:cs typeface="Microsoft Sans Serif"/>
              </a:rPr>
              <a:t>t</a:t>
            </a:r>
            <a:r>
              <a:rPr sz="4400" b="0" spc="-70" dirty="0"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sz="4400" b="0" spc="20" dirty="0">
                <a:latin typeface="Arial Rounded MT Bold" panose="020F0704030504030204" pitchFamily="34" charset="0"/>
                <a:cs typeface="Microsoft Sans Serif"/>
              </a:rPr>
              <a:t>i</a:t>
            </a:r>
            <a:r>
              <a:rPr sz="4400" b="0" spc="-575" dirty="0">
                <a:latin typeface="Arial Rounded MT Bold" panose="020F0704030504030204" pitchFamily="34" charset="0"/>
                <a:cs typeface="Microsoft Sans Serif"/>
              </a:rPr>
              <a:t>s</a:t>
            </a:r>
            <a:r>
              <a:rPr sz="4400" b="0" spc="-70" dirty="0"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sz="4400" b="0" spc="-245" dirty="0">
                <a:latin typeface="Arial Rounded MT Bold" panose="020F0704030504030204" pitchFamily="34" charset="0"/>
                <a:cs typeface="Microsoft Sans Serif"/>
              </a:rPr>
              <a:t>a</a:t>
            </a:r>
            <a:r>
              <a:rPr sz="4400" b="0" spc="335" dirty="0">
                <a:latin typeface="Arial Rounded MT Bold" panose="020F0704030504030204" pitchFamily="34" charset="0"/>
                <a:cs typeface="Microsoft Sans Serif"/>
              </a:rPr>
              <a:t>r</a:t>
            </a:r>
            <a:r>
              <a:rPr sz="4400" b="0" spc="555" dirty="0">
                <a:latin typeface="Arial Rounded MT Bold" panose="020F0704030504030204" pitchFamily="34" charset="0"/>
                <a:cs typeface="Microsoft Sans Serif"/>
              </a:rPr>
              <a:t>t</a:t>
            </a:r>
            <a:r>
              <a:rPr sz="4400" b="0" spc="-645" dirty="0">
                <a:latin typeface="Arial Rounded MT Bold" panose="020F0704030504030204" pitchFamily="34" charset="0"/>
                <a:cs typeface="Microsoft Sans Serif"/>
              </a:rPr>
              <a:t>?</a:t>
            </a:r>
            <a:endParaRPr sz="4400" dirty="0">
              <a:latin typeface="Arial Rounded MT Bold" panose="020F0704030504030204" pitchFamily="34" charset="0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2</a:t>
            </a:fld>
            <a:endParaRPr spc="1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915" y="285750"/>
            <a:ext cx="443616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</a:t>
            </a:r>
            <a:r>
              <a:rPr sz="2000" spc="-1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OW</a:t>
            </a:r>
            <a:r>
              <a:rPr sz="2000" spc="-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</a:t>
            </a:r>
            <a:r>
              <a:rPr sz="2000" spc="-22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z="2000" spc="-19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SC</a:t>
            </a:r>
            <a:r>
              <a:rPr sz="2000" spc="-10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</a:t>
            </a:r>
            <a:r>
              <a:rPr sz="2000" spc="-18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B</a:t>
            </a:r>
            <a:r>
              <a:rPr sz="2000" spc="-24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</a:t>
            </a:r>
            <a:r>
              <a:rPr sz="2000"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</a:t>
            </a:r>
            <a:r>
              <a:rPr sz="2000" spc="-114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z="2000" spc="-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K</a:t>
            </a:r>
            <a:r>
              <a:rPr sz="2000" spc="-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</a:t>
            </a:r>
            <a:r>
              <a:rPr sz="2000" spc="-6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</a:t>
            </a:r>
            <a:r>
              <a:rPr sz="2000" spc="-17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?</a:t>
            </a:r>
            <a:endParaRPr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20</a:t>
            </a:fld>
            <a:endParaRPr spc="1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pc="-5" dirty="0">
                <a:latin typeface="Arial Rounded MT Bold" panose="020F0704030504030204" pitchFamily="34" charset="0"/>
              </a:rPr>
              <a:t>Form</a:t>
            </a:r>
            <a:r>
              <a:rPr b="0" spc="-5" dirty="0">
                <a:latin typeface="Arial Rounded MT Bold" panose="020F0704030504030204" pitchFamily="34" charset="0"/>
                <a:cs typeface="Arial MT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colours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does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artist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use?</a:t>
            </a:r>
          </a:p>
          <a:p>
            <a:pPr marL="12700" marR="5080">
              <a:lnSpc>
                <a:spcPct val="101899"/>
              </a:lnSpc>
              <a:spcBef>
                <a:spcPts val="595"/>
              </a:spcBef>
            </a:pP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kind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shapes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forms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can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 </a:t>
            </a:r>
            <a:r>
              <a:rPr b="0" u="none" spc="-484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find?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pc="-5" dirty="0">
                <a:latin typeface="Arial Rounded MT Bold" panose="020F0704030504030204" pitchFamily="34" charset="0"/>
              </a:rPr>
              <a:t>Context</a:t>
            </a:r>
            <a:r>
              <a:rPr b="0" spc="-5" dirty="0">
                <a:latin typeface="Arial Rounded MT Bold" panose="020F0704030504030204" pitchFamily="34" charset="0"/>
                <a:cs typeface="Arial MT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b="0" u="none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know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about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b="0" u="none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artist?</a:t>
            </a:r>
          </a:p>
          <a:p>
            <a:pPr marL="12700" marR="17780">
              <a:lnSpc>
                <a:spcPct val="101899"/>
              </a:lnSpc>
              <a:spcBef>
                <a:spcPts val="600"/>
              </a:spcBef>
            </a:pP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How does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work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relate to other </a:t>
            </a:r>
            <a:r>
              <a:rPr b="0" u="none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art of </a:t>
            </a:r>
            <a:r>
              <a:rPr b="0" u="none" spc="-4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b="0" u="none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time?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3228" y="1195821"/>
            <a:ext cx="4264572" cy="278358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b="1" u="sng" spc="-5" dirty="0">
                <a:solidFill>
                  <a:srgbClr val="0198AD"/>
                </a:solidFill>
                <a:uFill>
                  <a:solidFill>
                    <a:srgbClr val="0198AD"/>
                  </a:solidFill>
                </a:uFill>
                <a:latin typeface="Arial Rounded MT Bold" panose="020F0704030504030204" pitchFamily="34" charset="0"/>
                <a:cs typeface="Arial"/>
              </a:rPr>
              <a:t>Content</a:t>
            </a:r>
            <a:r>
              <a:rPr sz="1800" u="sng" spc="-5" dirty="0">
                <a:solidFill>
                  <a:srgbClr val="0198AD"/>
                </a:solidFill>
                <a:uFill>
                  <a:solidFill>
                    <a:srgbClr val="0198AD"/>
                  </a:solidFill>
                </a:uFill>
                <a:latin typeface="Arial Rounded MT Bold" panose="020F0704030504030204" pitchFamily="34" charset="0"/>
                <a:cs typeface="Arial MT"/>
              </a:rPr>
              <a:t>: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sz="180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1800" spc="-3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happening?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message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does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it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communicate?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u="sng" spc="-5" dirty="0">
                <a:solidFill>
                  <a:srgbClr val="0198AD"/>
                </a:solidFill>
                <a:uFill>
                  <a:solidFill>
                    <a:srgbClr val="0198AD"/>
                  </a:solidFill>
                </a:uFill>
                <a:latin typeface="Arial Rounded MT Bold" panose="020F0704030504030204" pitchFamily="34" charset="0"/>
                <a:cs typeface="Arial"/>
              </a:rPr>
              <a:t>Mood</a:t>
            </a:r>
            <a:r>
              <a:rPr sz="1800" u="sng" spc="-5" dirty="0">
                <a:solidFill>
                  <a:srgbClr val="0198AD"/>
                </a:solidFill>
                <a:uFill>
                  <a:solidFill>
                    <a:srgbClr val="0198AD"/>
                  </a:solidFill>
                </a:uFill>
                <a:latin typeface="Arial Rounded MT Bold" panose="020F0704030504030204" pitchFamily="34" charset="0"/>
                <a:cs typeface="Arial MT"/>
              </a:rPr>
              <a:t>: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How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does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work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make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feel?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 marR="5080">
              <a:lnSpc>
                <a:spcPct val="101899"/>
              </a:lnSpc>
              <a:spcBef>
                <a:spcPts val="595"/>
              </a:spcBef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Does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18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colour,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texture, form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or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theme </a:t>
            </a:r>
            <a:r>
              <a:rPr sz="1800" spc="-49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work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affect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your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mood?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Does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work</a:t>
            </a:r>
            <a:r>
              <a:rPr sz="18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create</a:t>
            </a:r>
            <a:r>
              <a:rPr sz="18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an</a:t>
            </a:r>
            <a:r>
              <a:rPr sz="18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atmosphere?</a:t>
            </a:r>
            <a:endParaRPr sz="18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786" y="89408"/>
            <a:ext cx="3961452" cy="50244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8744" y="0"/>
            <a:ext cx="3224709" cy="51138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21</a:t>
            </a:fld>
            <a:endParaRPr spc="1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1989" y="2150418"/>
            <a:ext cx="7513411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b="0" spc="-53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T</a:t>
            </a:r>
            <a:r>
              <a:rPr sz="4650" b="0" spc="-21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h</a:t>
            </a:r>
            <a:r>
              <a:rPr sz="4650" b="0" spc="-26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a</a:t>
            </a:r>
            <a:r>
              <a:rPr sz="4650" b="0" spc="-11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n</a:t>
            </a:r>
            <a:r>
              <a:rPr sz="4650" b="0" spc="-9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k</a:t>
            </a:r>
            <a:r>
              <a:rPr sz="4650" b="0" spc="-7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sz="4650" b="0" spc="-3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y</a:t>
            </a:r>
            <a:r>
              <a:rPr sz="4650" b="0" spc="-45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o</a:t>
            </a:r>
            <a:r>
              <a:rPr sz="4650" b="0" spc="-484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u</a:t>
            </a:r>
            <a:r>
              <a:rPr sz="4650" b="0" spc="-36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!</a:t>
            </a:r>
            <a:r>
              <a:rPr sz="4650" b="0" spc="-7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sz="4650" b="0" spc="-9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A</a:t>
            </a:r>
            <a:r>
              <a:rPr sz="4650" b="0" spc="-17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n</a:t>
            </a:r>
            <a:r>
              <a:rPr sz="4650" b="0" spc="-14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y</a:t>
            </a:r>
            <a:r>
              <a:rPr sz="4650" b="0" spc="-7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</a:t>
            </a:r>
            <a:r>
              <a:rPr sz="4650" b="0" spc="-40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q</a:t>
            </a:r>
            <a:r>
              <a:rPr sz="4650" b="0" spc="-5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u</a:t>
            </a:r>
            <a:r>
              <a:rPr sz="4650" b="0" spc="-47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e</a:t>
            </a:r>
            <a:r>
              <a:rPr sz="4650" b="0" spc="-31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s</a:t>
            </a:r>
            <a:r>
              <a:rPr sz="4650" b="0" spc="70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t</a:t>
            </a:r>
            <a:r>
              <a:rPr sz="4650" b="0" spc="15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i</a:t>
            </a:r>
            <a:r>
              <a:rPr sz="4650" b="0" spc="-4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o</a:t>
            </a:r>
            <a:r>
              <a:rPr sz="4650" b="0" spc="-12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n</a:t>
            </a:r>
            <a:r>
              <a:rPr sz="4650" b="0" spc="-83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s</a:t>
            </a:r>
            <a:r>
              <a:rPr sz="4650" b="0" spc="-6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?</a:t>
            </a:r>
            <a:endParaRPr sz="4650" dirty="0">
              <a:latin typeface="Arial Rounded MT Bold" panose="020F0704030504030204" pitchFamily="34" charset="0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22</a:t>
            </a:fld>
            <a:endParaRPr spc="1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9225" y="2291197"/>
            <a:ext cx="154940" cy="7315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900" spc="-30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900" spc="-30" dirty="0">
                <a:solidFill>
                  <a:srgbClr val="859CB1"/>
                </a:solidFill>
                <a:latin typeface="Lucida Sans Unicode"/>
                <a:cs typeface="Lucida Sans Unicode"/>
              </a:rPr>
              <a:t>▸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23</a:t>
            </a:fld>
            <a:endParaRPr spc="1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07553" y="1428108"/>
            <a:ext cx="4327157" cy="172617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8100" marR="30480" indent="40005">
              <a:lnSpc>
                <a:spcPct val="72800"/>
              </a:lnSpc>
            </a:pPr>
            <a:r>
              <a:rPr sz="1900" b="0" i="1" spc="10" dirty="0">
                <a:latin typeface="Arial"/>
                <a:cs typeface="Arial"/>
              </a:rPr>
              <a:t>Lesson</a:t>
            </a:r>
            <a:r>
              <a:rPr sz="1900" b="0" i="1" spc="5" dirty="0">
                <a:latin typeface="Arial"/>
                <a:cs typeface="Arial"/>
              </a:rPr>
              <a:t> </a:t>
            </a:r>
            <a:r>
              <a:rPr sz="1900" b="0" i="1" spc="5" dirty="0" err="1">
                <a:latin typeface="Arial"/>
                <a:cs typeface="Arial"/>
              </a:rPr>
              <a:t>pla</a:t>
            </a:r>
            <a:r>
              <a:rPr sz="1900" b="0" i="1" spc="-905" dirty="0" err="1">
                <a:latin typeface="Arial"/>
                <a:cs typeface="Arial"/>
              </a:rPr>
              <a:t>n</a:t>
            </a:r>
            <a:r>
              <a:rPr sz="14400" b="0" spc="-2632" baseline="7812" dirty="0" err="1">
                <a:solidFill>
                  <a:srgbClr val="FE344D"/>
                </a:solidFill>
                <a:latin typeface="Microsoft Sans Serif"/>
                <a:cs typeface="Microsoft Sans Serif"/>
              </a:rPr>
              <a:t>“</a:t>
            </a:r>
            <a:r>
              <a:rPr sz="1900" b="0" i="1" spc="10" dirty="0" err="1">
                <a:latin typeface="Arial"/>
                <a:cs typeface="Arial"/>
              </a:rPr>
              <a:t>by</a:t>
            </a:r>
            <a:r>
              <a:rPr sz="1900" b="0" i="1" spc="-100" dirty="0">
                <a:latin typeface="Arial"/>
                <a:cs typeface="Arial"/>
              </a:rPr>
              <a:t> </a:t>
            </a:r>
            <a:r>
              <a:rPr sz="1900" b="0" i="1" spc="5" err="1">
                <a:latin typeface="Arial"/>
                <a:cs typeface="Arial"/>
              </a:rPr>
              <a:t>Al</a:t>
            </a:r>
            <a:r>
              <a:rPr lang="en-US" sz="1900" b="0" i="1" spc="5">
                <a:latin typeface="Arial"/>
                <a:cs typeface="Arial"/>
              </a:rPr>
              <a:t>exandra Voropaeva</a:t>
            </a:r>
            <a:br>
              <a:rPr lang="en-US" sz="1900" b="0" i="1" spc="5" dirty="0"/>
            </a:br>
            <a:r>
              <a:rPr sz="1900" b="0" i="1" spc="5" dirty="0">
                <a:latin typeface="Arial"/>
                <a:cs typeface="Arial"/>
              </a:rPr>
              <a:t>https://t.me/</a:t>
            </a:r>
            <a:r>
              <a:rPr lang="en-US" sz="1900" b="0" i="1" spc="5" dirty="0"/>
              <a:t>bi_fluency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6342" y="994905"/>
            <a:ext cx="6567805" cy="163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182370" marR="5080" indent="-1170305">
              <a:lnSpc>
                <a:spcPct val="62400"/>
              </a:lnSpc>
              <a:spcBef>
                <a:spcPts val="1900"/>
              </a:spcBef>
            </a:pPr>
            <a:r>
              <a:rPr sz="2250" i="1" spc="10" dirty="0">
                <a:latin typeface="Arial"/>
                <a:cs typeface="Arial"/>
              </a:rPr>
              <a:t>s</a:t>
            </a:r>
            <a:r>
              <a:rPr sz="2250" i="1" spc="5" dirty="0">
                <a:latin typeface="Arial"/>
                <a:cs typeface="Arial"/>
              </a:rPr>
              <a:t>o</a:t>
            </a:r>
            <a:r>
              <a:rPr sz="2250" i="1" spc="10" dirty="0">
                <a:latin typeface="Arial"/>
                <a:cs typeface="Arial"/>
              </a:rPr>
              <a:t>met</a:t>
            </a:r>
            <a:r>
              <a:rPr sz="2250" i="1" spc="5" dirty="0">
                <a:latin typeface="Arial"/>
                <a:cs typeface="Arial"/>
              </a:rPr>
              <a:t>hin</a:t>
            </a:r>
            <a:r>
              <a:rPr sz="2250" i="1" spc="10" dirty="0">
                <a:latin typeface="Arial"/>
                <a:cs typeface="Arial"/>
              </a:rPr>
              <a:t>g</a:t>
            </a:r>
            <a:r>
              <a:rPr sz="2250" i="1" spc="5" dirty="0">
                <a:latin typeface="Arial"/>
                <a:cs typeface="Arial"/>
              </a:rPr>
              <a:t> that p</a:t>
            </a:r>
            <a:r>
              <a:rPr sz="2250" i="1" spc="10" dirty="0">
                <a:latin typeface="Arial"/>
                <a:cs typeface="Arial"/>
              </a:rPr>
              <a:t>e</a:t>
            </a:r>
            <a:r>
              <a:rPr sz="2250" i="1" spc="5" dirty="0">
                <a:latin typeface="Arial"/>
                <a:cs typeface="Arial"/>
              </a:rPr>
              <a:t>opl</a:t>
            </a:r>
            <a:r>
              <a:rPr sz="2250" i="1" spc="-585" dirty="0">
                <a:latin typeface="Arial"/>
                <a:cs typeface="Arial"/>
              </a:rPr>
              <a:t>e</a:t>
            </a:r>
            <a:r>
              <a:rPr sz="14400" b="0" spc="-2970" baseline="4050" dirty="0">
                <a:solidFill>
                  <a:srgbClr val="0198AD"/>
                </a:solidFill>
                <a:latin typeface="Microsoft Sans Serif"/>
                <a:cs typeface="Microsoft Sans Serif"/>
              </a:rPr>
              <a:t>“</a:t>
            </a:r>
            <a:r>
              <a:rPr sz="2250" i="1" spc="5" dirty="0">
                <a:latin typeface="Arial"/>
                <a:cs typeface="Arial"/>
              </a:rPr>
              <a:t>feel h</a:t>
            </a:r>
            <a:r>
              <a:rPr sz="2250" i="1" spc="10" dirty="0">
                <a:latin typeface="Arial"/>
                <a:cs typeface="Arial"/>
              </a:rPr>
              <a:t>as</a:t>
            </a:r>
            <a:r>
              <a:rPr sz="2250" i="1" spc="5" dirty="0">
                <a:latin typeface="Arial"/>
                <a:cs typeface="Arial"/>
              </a:rPr>
              <a:t> </a:t>
            </a:r>
            <a:r>
              <a:rPr sz="2250" i="1" spc="10" dirty="0">
                <a:latin typeface="Arial"/>
                <a:cs typeface="Arial"/>
              </a:rPr>
              <a:t>va</a:t>
            </a:r>
            <a:r>
              <a:rPr sz="2250" i="1" dirty="0">
                <a:latin typeface="Arial"/>
                <a:cs typeface="Arial"/>
              </a:rPr>
              <a:t>lu</a:t>
            </a:r>
            <a:r>
              <a:rPr sz="2250" i="1" spc="10" dirty="0">
                <a:latin typeface="Arial"/>
                <a:cs typeface="Arial"/>
              </a:rPr>
              <a:t>e</a:t>
            </a:r>
            <a:r>
              <a:rPr sz="2250" i="1" spc="5" dirty="0">
                <a:latin typeface="Arial"/>
                <a:cs typeface="Arial"/>
              </a:rPr>
              <a:t> b</a:t>
            </a:r>
            <a:r>
              <a:rPr sz="2250" i="1" spc="10" dirty="0">
                <a:latin typeface="Arial"/>
                <a:cs typeface="Arial"/>
              </a:rPr>
              <a:t>eca</a:t>
            </a:r>
            <a:r>
              <a:rPr sz="2250" i="1" spc="5" dirty="0">
                <a:latin typeface="Arial"/>
                <a:cs typeface="Arial"/>
              </a:rPr>
              <a:t>u</a:t>
            </a:r>
            <a:r>
              <a:rPr sz="2250" i="1" spc="10" dirty="0">
                <a:latin typeface="Arial"/>
                <a:cs typeface="Arial"/>
              </a:rPr>
              <a:t>se</a:t>
            </a:r>
            <a:r>
              <a:rPr sz="2250" i="1" spc="5" dirty="0">
                <a:latin typeface="Arial"/>
                <a:cs typeface="Arial"/>
              </a:rPr>
              <a:t> </a:t>
            </a:r>
            <a:r>
              <a:rPr sz="2250" i="1" dirty="0">
                <a:latin typeface="Arial"/>
                <a:cs typeface="Arial"/>
              </a:rPr>
              <a:t>i</a:t>
            </a:r>
            <a:r>
              <a:rPr sz="2250" i="1" spc="5" dirty="0">
                <a:latin typeface="Arial"/>
                <a:cs typeface="Arial"/>
              </a:rPr>
              <a:t>t  is</a:t>
            </a:r>
            <a:r>
              <a:rPr sz="2250" i="1" dirty="0">
                <a:latin typeface="Arial"/>
                <a:cs typeface="Arial"/>
              </a:rPr>
              <a:t> </a:t>
            </a:r>
            <a:r>
              <a:rPr sz="2250" i="1" spc="5" dirty="0">
                <a:latin typeface="Arial"/>
                <a:cs typeface="Arial"/>
              </a:rPr>
              <a:t>beautiful or </a:t>
            </a:r>
            <a:r>
              <a:rPr sz="2250" i="1" spc="10" dirty="0">
                <a:latin typeface="Arial"/>
                <a:cs typeface="Arial"/>
              </a:rPr>
              <a:t>expresses</a:t>
            </a:r>
            <a:r>
              <a:rPr sz="2250" i="1" dirty="0">
                <a:latin typeface="Arial"/>
                <a:cs typeface="Arial"/>
              </a:rPr>
              <a:t> </a:t>
            </a:r>
            <a:r>
              <a:rPr sz="2250" i="1" spc="5" dirty="0">
                <a:latin typeface="Arial"/>
                <a:cs typeface="Arial"/>
              </a:rPr>
              <a:t>ideas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8871" y="1198363"/>
            <a:ext cx="48640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430" dirty="0">
                <a:solidFill>
                  <a:srgbClr val="FE344D"/>
                </a:solidFill>
                <a:latin typeface="Microsoft Sans Serif"/>
                <a:cs typeface="Microsoft Sans Serif"/>
              </a:rPr>
              <a:t>“</a:t>
            </a:r>
            <a:endParaRPr sz="9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  <p:sp>
        <p:nvSpPr>
          <p:cNvPr id="4" name="object 4"/>
          <p:cNvSpPr txBox="1"/>
          <p:nvPr/>
        </p:nvSpPr>
        <p:spPr>
          <a:xfrm>
            <a:off x="1277186" y="2422131"/>
            <a:ext cx="66655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035" marR="5080" indent="-140970">
              <a:lnSpc>
                <a:spcPct val="100000"/>
              </a:lnSpc>
              <a:spcBef>
                <a:spcPts val="95"/>
              </a:spcBef>
            </a:pP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paintings, drawings, and sculptures that are </a:t>
            </a:r>
            <a:r>
              <a:rPr sz="2500" b="1" i="1" spc="-68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created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to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be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beautiful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or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to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express</a:t>
            </a:r>
            <a:r>
              <a:rPr sz="2500" b="1" i="1" spc="-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C343B"/>
                </a:solidFill>
                <a:latin typeface="Arial"/>
                <a:cs typeface="Arial"/>
              </a:rPr>
              <a:t>ideas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8871" y="906659"/>
            <a:ext cx="48640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430" dirty="0">
                <a:solidFill>
                  <a:srgbClr val="0198AD"/>
                </a:solidFill>
                <a:latin typeface="Microsoft Sans Serif"/>
                <a:cs typeface="Microsoft Sans Serif"/>
              </a:rPr>
              <a:t>“</a:t>
            </a:r>
            <a:endParaRPr sz="9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5</a:t>
            </a:fld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1710896" y="2338665"/>
            <a:ext cx="6137910" cy="6686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952500" marR="5080" indent="-940435">
              <a:lnSpc>
                <a:spcPts val="2500"/>
              </a:lnSpc>
              <a:spcBef>
                <a:spcPts val="235"/>
              </a:spcBef>
            </a:pPr>
            <a:r>
              <a:rPr sz="2100" i="1" dirty="0">
                <a:solidFill>
                  <a:srgbClr val="2C343B"/>
                </a:solidFill>
                <a:latin typeface="Arial"/>
                <a:cs typeface="Arial"/>
              </a:rPr>
              <a:t>Watch </a:t>
            </a:r>
            <a:r>
              <a:rPr sz="2100" i="1" spc="20" dirty="0">
                <a:solidFill>
                  <a:srgbClr val="2C343B"/>
                </a:solidFill>
                <a:latin typeface="Arial"/>
                <a:cs typeface="Arial"/>
              </a:rPr>
              <a:t>a </a:t>
            </a:r>
            <a:r>
              <a:rPr sz="2100" i="1" spc="15" dirty="0">
                <a:solidFill>
                  <a:srgbClr val="2C343B"/>
                </a:solidFill>
                <a:latin typeface="Arial"/>
                <a:cs typeface="Arial"/>
              </a:rPr>
              <a:t>short video answering the question «What </a:t>
            </a:r>
            <a:r>
              <a:rPr sz="2100" i="1" spc="-575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100" i="1" spc="10" dirty="0">
                <a:solidFill>
                  <a:srgbClr val="2C343B"/>
                </a:solidFill>
                <a:latin typeface="Arial"/>
                <a:cs typeface="Arial"/>
              </a:rPr>
              <a:t>is</a:t>
            </a:r>
            <a:r>
              <a:rPr sz="2100" i="1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100" i="1" spc="15" dirty="0">
                <a:solidFill>
                  <a:srgbClr val="2C343B"/>
                </a:solidFill>
                <a:latin typeface="Arial"/>
                <a:cs typeface="Arial"/>
              </a:rPr>
              <a:t>art?»</a:t>
            </a:r>
            <a:r>
              <a:rPr sz="2100" i="1" spc="5" dirty="0">
                <a:solidFill>
                  <a:srgbClr val="2C343B"/>
                </a:solidFill>
                <a:latin typeface="Arial"/>
                <a:cs typeface="Arial"/>
              </a:rPr>
              <a:t> Write</a:t>
            </a:r>
            <a:r>
              <a:rPr sz="2100" i="1" spc="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100" i="1" spc="20" dirty="0">
                <a:solidFill>
                  <a:srgbClr val="2C343B"/>
                </a:solidFill>
                <a:latin typeface="Arial"/>
                <a:cs typeface="Arial"/>
              </a:rPr>
              <a:t>down</a:t>
            </a:r>
            <a:r>
              <a:rPr sz="2100" i="1" spc="5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100" i="1" spc="15" dirty="0">
                <a:solidFill>
                  <a:srgbClr val="2C343B"/>
                </a:solidFill>
                <a:latin typeface="Arial"/>
                <a:cs typeface="Arial"/>
              </a:rPr>
              <a:t>the</a:t>
            </a:r>
            <a:r>
              <a:rPr sz="2100" i="1" spc="10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100" i="1" spc="15" dirty="0">
                <a:solidFill>
                  <a:srgbClr val="2C343B"/>
                </a:solidFill>
                <a:latin typeface="Arial"/>
                <a:cs typeface="Arial"/>
              </a:rPr>
              <a:t>main</a:t>
            </a:r>
            <a:r>
              <a:rPr sz="2100" i="1" spc="5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100" i="1" spc="15" dirty="0">
                <a:solidFill>
                  <a:srgbClr val="2C343B"/>
                </a:solidFill>
                <a:latin typeface="Arial"/>
                <a:cs typeface="Arial"/>
              </a:rPr>
              <a:t>points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275" y="4644287"/>
            <a:ext cx="2910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C343B"/>
                </a:solidFill>
                <a:latin typeface="Arial MT"/>
                <a:cs typeface="Arial MT"/>
              </a:rPr>
              <a:t>https://</a:t>
            </a:r>
            <a:r>
              <a:rPr sz="900" spc="-5" dirty="0">
                <a:solidFill>
                  <a:srgbClr val="2C343B"/>
                </a:solidFill>
                <a:latin typeface="Arial MT"/>
                <a:cs typeface="Arial MT"/>
                <a:hlinkClick r:id="rId3"/>
              </a:rPr>
              <a:t>www.youtube.com/watch?v=QZQyV9BB50E&amp;t=1s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787" y="344169"/>
            <a:ext cx="5940425" cy="44551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6</a:t>
            </a:fld>
            <a:endParaRPr spc="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348" y="192855"/>
            <a:ext cx="32798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spc="-4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D   </a:t>
            </a:r>
            <a:r>
              <a:rPr lang="en-US" b="0" spc="-480" dirty="0" err="1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i</a:t>
            </a:r>
            <a:r>
              <a:rPr lang="en-US" b="0" spc="-4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  s   c   u   s   </a:t>
            </a:r>
            <a:r>
              <a:rPr lang="en-US" b="0" spc="-480" dirty="0" err="1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s</a:t>
            </a:r>
            <a:r>
              <a:rPr lang="en-US" b="0" spc="-4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        t   h   e         q   u   e   s   t   </a:t>
            </a:r>
            <a:r>
              <a:rPr lang="en-US" b="0" spc="-480" dirty="0" err="1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i</a:t>
            </a:r>
            <a:r>
              <a:rPr lang="en-US" b="0" spc="-480" dirty="0">
                <a:solidFill>
                  <a:srgbClr val="FFFFFF"/>
                </a:solidFill>
                <a:latin typeface="Arial Rounded MT Bold" panose="020F0704030504030204" pitchFamily="34" charset="0"/>
                <a:cs typeface="Microsoft Sans Serif"/>
              </a:rPr>
              <a:t>   o   n   s</a:t>
            </a:r>
            <a:endParaRPr b="0" spc="-315" dirty="0">
              <a:solidFill>
                <a:srgbClr val="FFFFFF"/>
              </a:solidFill>
              <a:latin typeface="Arial Rounded MT Bold" panose="020F0704030504030204" pitchFamily="34" charset="0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7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1066625" y="1193536"/>
            <a:ext cx="6827520" cy="373897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859CB1"/>
                </a:solidFill>
                <a:latin typeface="Lucida Sans Unicode"/>
                <a:cs typeface="Lucida Sans Unicode"/>
              </a:rPr>
              <a:t>▸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Are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interested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in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art?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If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yes,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kind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of?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393065" marR="5080" indent="-381000">
              <a:lnSpc>
                <a:spcPct val="100699"/>
              </a:lnSpc>
              <a:spcBef>
                <a:spcPts val="60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</a:t>
            </a:r>
            <a:r>
              <a:rPr sz="24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</a:t>
            </a:r>
            <a:r>
              <a:rPr sz="24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visit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museums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or</a:t>
            </a:r>
            <a:r>
              <a:rPr sz="2400" spc="-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galleries?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Read</a:t>
            </a:r>
            <a:r>
              <a:rPr sz="2400" spc="-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news,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books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about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art?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393065" marR="343535" indent="-381000">
              <a:lnSpc>
                <a:spcPct val="100699"/>
              </a:lnSpc>
              <a:spcBef>
                <a:spcPts val="60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Have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ever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tried to create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work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art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by </a:t>
            </a:r>
            <a:r>
              <a:rPr sz="2400" spc="-65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yourself?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you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know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any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famous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paintings?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859CB1"/>
                </a:solidFill>
                <a:latin typeface="Arial Rounded MT Bold" panose="020F0704030504030204" pitchFamily="34" charset="0"/>
                <a:cs typeface="Lucida Sans Unicode"/>
              </a:rPr>
              <a:t>▸	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What</a:t>
            </a:r>
            <a:r>
              <a:rPr sz="2400" spc="-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is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the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most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famous painting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in </a:t>
            </a:r>
            <a:r>
              <a:rPr sz="240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the</a:t>
            </a:r>
            <a:r>
              <a:rPr sz="24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world?</a:t>
            </a:r>
            <a:endParaRPr sz="240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8871" y="1198363"/>
            <a:ext cx="48640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430" dirty="0">
                <a:solidFill>
                  <a:srgbClr val="F5A500"/>
                </a:solidFill>
                <a:latin typeface="Microsoft Sans Serif"/>
                <a:cs typeface="Microsoft Sans Serif"/>
              </a:rPr>
              <a:t>“</a:t>
            </a:r>
            <a:endParaRPr sz="9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8</a:t>
            </a:fld>
            <a:endParaRPr spc="15" dirty="0"/>
          </a:p>
        </p:txBody>
      </p:sp>
      <p:sp>
        <p:nvSpPr>
          <p:cNvPr id="4" name="object 4"/>
          <p:cNvSpPr txBox="1"/>
          <p:nvPr/>
        </p:nvSpPr>
        <p:spPr>
          <a:xfrm>
            <a:off x="1266825" y="2348633"/>
            <a:ext cx="6686550" cy="15970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70"/>
              </a:spcBef>
            </a:pPr>
            <a:r>
              <a:rPr sz="2550" b="1" i="1" spc="-5" dirty="0">
                <a:solidFill>
                  <a:srgbClr val="F5A500"/>
                </a:solidFill>
                <a:latin typeface="Arial"/>
                <a:cs typeface="Arial"/>
              </a:rPr>
              <a:t>Visual</a:t>
            </a:r>
            <a:r>
              <a:rPr sz="2550" b="1" i="1" dirty="0">
                <a:solidFill>
                  <a:srgbClr val="F5A500"/>
                </a:solidFill>
                <a:latin typeface="Arial"/>
                <a:cs typeface="Arial"/>
              </a:rPr>
              <a:t> arts </a:t>
            </a:r>
            <a:r>
              <a:rPr sz="2550" b="1" i="1" dirty="0">
                <a:solidFill>
                  <a:srgbClr val="2C343B"/>
                </a:solidFill>
                <a:latin typeface="Arial"/>
                <a:cs typeface="Arial"/>
              </a:rPr>
              <a:t>- types of art in which you </a:t>
            </a:r>
            <a:r>
              <a:rPr sz="2550" b="1" i="1" spc="5" dirty="0">
                <a:solidFill>
                  <a:srgbClr val="2C343B"/>
                </a:solidFill>
                <a:latin typeface="Arial"/>
                <a:cs typeface="Arial"/>
              </a:rPr>
              <a:t>make </a:t>
            </a:r>
            <a:r>
              <a:rPr sz="2550" b="1" i="1" spc="-695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2C343B"/>
                </a:solidFill>
                <a:latin typeface="Arial"/>
                <a:cs typeface="Arial"/>
              </a:rPr>
              <a:t>something for people to look at, for </a:t>
            </a:r>
            <a:r>
              <a:rPr sz="2550" b="1" i="1" spc="5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2C343B"/>
                </a:solidFill>
                <a:latin typeface="Arial"/>
                <a:cs typeface="Arial"/>
              </a:rPr>
              <a:t>example painting, drawing, and </a:t>
            </a:r>
            <a:r>
              <a:rPr sz="2550" b="1" i="1" spc="5" dirty="0">
                <a:solidFill>
                  <a:srgbClr val="2C343B"/>
                </a:solidFill>
                <a:latin typeface="Arial"/>
                <a:cs typeface="Arial"/>
              </a:rPr>
              <a:t> </a:t>
            </a:r>
            <a:r>
              <a:rPr sz="2550" b="1" i="1" spc="-15" dirty="0">
                <a:solidFill>
                  <a:srgbClr val="2C343B"/>
                </a:solidFill>
                <a:latin typeface="Arial"/>
                <a:cs typeface="Arial"/>
              </a:rPr>
              <a:t>photography.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196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009" y="150550"/>
            <a:ext cx="6810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25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Match the words and the definitions</a:t>
            </a:r>
            <a:endParaRPr spc="-3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80"/>
              </a:lnSpc>
            </a:pPr>
            <a:fld id="{81D60167-4931-47E6-BA6A-407CBD079E47}" type="slidenum">
              <a:rPr spc="15" dirty="0"/>
              <a:t>9</a:t>
            </a:fld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990600" y="1353468"/>
            <a:ext cx="1974214" cy="243656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5760" indent="-35369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65125" algn="l"/>
                <a:tab pos="366395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painter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365125" indent="-3530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5125" algn="l"/>
                <a:tab pos="365760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7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studio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365125" indent="-3530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5125" algn="l"/>
                <a:tab pos="365760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1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model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365760" indent="-35369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5125" algn="l"/>
                <a:tab pos="366395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palette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365125" indent="-3530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5125" algn="l"/>
                <a:tab pos="365760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4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masterpiece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365125" indent="-3530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5125" algn="l"/>
                <a:tab pos="365760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3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sketch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365125" indent="-3530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5125" algn="l"/>
                <a:tab pos="365760" algn="l"/>
              </a:tabLst>
            </a:pP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brush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5495" y="1279913"/>
            <a:ext cx="5170805" cy="32549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065" marR="481965">
              <a:lnSpc>
                <a:spcPct val="104800"/>
              </a:lnSpc>
              <a:spcBef>
                <a:spcPts val="30"/>
              </a:spcBef>
              <a:tabLst>
                <a:tab pos="364490" algn="l"/>
              </a:tabLst>
            </a:pP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a.</a:t>
            </a:r>
            <a:r>
              <a:rPr sz="1750" spc="4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thin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board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on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which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painter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lays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 </a:t>
            </a:r>
            <a:r>
              <a:rPr sz="1750" spc="-47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mixes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his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colours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4490" algn="l"/>
              </a:tabLst>
            </a:pP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b.</a:t>
            </a:r>
            <a:r>
              <a:rPr sz="1750" spc="484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rough,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quickly</a:t>
            </a:r>
            <a:r>
              <a:rPr sz="1750" spc="-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made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drawing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4490" algn="l"/>
              </a:tabLst>
            </a:pP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c.</a:t>
            </a:r>
            <a:r>
              <a:rPr sz="1750" spc="50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well-lit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workroom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of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painter or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sculptor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64490" algn="l"/>
              </a:tabLst>
            </a:pP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d.</a:t>
            </a:r>
            <a:r>
              <a:rPr sz="1750" spc="49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thing to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paint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with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4490" algn="l"/>
              </a:tabLst>
            </a:pP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e.</a:t>
            </a:r>
            <a:r>
              <a:rPr sz="1750" spc="4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something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2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made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or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done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with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very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great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skill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4490" algn="l"/>
              </a:tabLst>
            </a:pP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f.</a:t>
            </a:r>
            <a:r>
              <a:rPr sz="1750" spc="49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person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who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paints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pictures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  <a:p>
            <a:pPr marL="12065" marR="821690">
              <a:lnSpc>
                <a:spcPct val="104800"/>
              </a:lnSpc>
              <a:spcBef>
                <a:spcPts val="595"/>
              </a:spcBef>
              <a:tabLst>
                <a:tab pos="364490" algn="l"/>
              </a:tabLst>
            </a:pP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g.</a:t>
            </a:r>
            <a:r>
              <a:rPr sz="1750" spc="49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person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who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poses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for</a:t>
            </a:r>
            <a:r>
              <a:rPr sz="175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painters</a:t>
            </a:r>
            <a:r>
              <a:rPr sz="1750" spc="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5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and </a:t>
            </a:r>
            <a:r>
              <a:rPr sz="1750" spc="-47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 </a:t>
            </a:r>
            <a:r>
              <a:rPr sz="1750" spc="10" dirty="0">
                <a:solidFill>
                  <a:srgbClr val="2C343B"/>
                </a:solidFill>
                <a:latin typeface="Arial Rounded MT Bold" panose="020F0704030504030204" pitchFamily="34" charset="0"/>
                <a:cs typeface="Arial MT"/>
              </a:rPr>
              <a:t>sculptors</a:t>
            </a:r>
            <a:endParaRPr sz="1750" dirty="0">
              <a:latin typeface="Arial Rounded MT Bold" panose="020F0704030504030204" pitchFamily="34" charset="0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34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1076</Words>
  <Application>Microsoft Office PowerPoint</Application>
  <PresentationFormat>Экран (16:9)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MT</vt:lpstr>
      <vt:lpstr>Arial Rounded MT Bold</vt:lpstr>
      <vt:lpstr>Calibri</vt:lpstr>
      <vt:lpstr>Lucida Sans Unicode</vt:lpstr>
      <vt:lpstr>Microsoft Sans Serif</vt:lpstr>
      <vt:lpstr>Times New Roman</vt:lpstr>
      <vt:lpstr>Office Theme</vt:lpstr>
      <vt:lpstr>visual  arts</vt:lpstr>
      <vt:lpstr>what is art?</vt:lpstr>
      <vt:lpstr> something that people“feel has value because it  is beautiful or expresses ideas</vt:lpstr>
      <vt:lpstr>“</vt:lpstr>
      <vt:lpstr>“</vt:lpstr>
      <vt:lpstr>Презентация PowerPoint</vt:lpstr>
      <vt:lpstr>D   i   s   c   u   s   s         t   h   e         q   u   e   s   t   i   o   n   s</vt:lpstr>
      <vt:lpstr>“</vt:lpstr>
      <vt:lpstr>Match the words and the definitions</vt:lpstr>
      <vt:lpstr>fill in the gaps</vt:lpstr>
      <vt:lpstr>Match the pictures and the words</vt:lpstr>
      <vt:lpstr>Match the underlined words with the definitions</vt:lpstr>
      <vt:lpstr>Fill in the gaps with the correct word describing the painting</vt:lpstr>
      <vt:lpstr>Fill in the gaps with the correct word describing the painting</vt:lpstr>
      <vt:lpstr>Fill in the gaps with the correct word describing the painting</vt:lpstr>
      <vt:lpstr>Fill in the gaps with the correct word describing the painting</vt:lpstr>
      <vt:lpstr>Fill in the gaps with the correct word describing the painting</vt:lpstr>
      <vt:lpstr>Can you complete the names the artists who  painted them?</vt:lpstr>
      <vt:lpstr>complete the description with the words in the box</vt:lpstr>
      <vt:lpstr>HOW TO DESCRIBE A WORK OF ART?</vt:lpstr>
      <vt:lpstr>Презентация PowerPoint</vt:lpstr>
      <vt:lpstr>Thank you! Any questions?</vt:lpstr>
      <vt:lpstr> Lesson plan“by Alexandra Voropaeva https://t.me/bi_fluency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lesson plan student</dc:title>
  <dc:creator>User</dc:creator>
  <cp:lastModifiedBy>Александра Воропаева</cp:lastModifiedBy>
  <cp:revision>1</cp:revision>
  <dcterms:created xsi:type="dcterms:W3CDTF">2024-06-06T18:32:17Z</dcterms:created>
  <dcterms:modified xsi:type="dcterms:W3CDTF">2024-06-06T19:01:10Z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2023-06-19T00:00:00Z</vt:filetime>
  </property>
  <property fmtid="{D5CDD505-2E9C-101B-9397-08002B2CF9AE}" pid="3" name="Creator">
    <vt:lpwstr>Keynote</vt:lpwstr>
  </property>
  <property fmtid="{D5CDD505-2E9C-101B-9397-08002B2CF9AE}" pid="4" name="LastSaved">
    <vt:filetime>2024-06-06T00:00:00Z</vt:filetime>
  </property>
</Properties>
</file>