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4" r:id="rId9"/>
    <p:sldId id="263" r:id="rId10"/>
    <p:sldId id="266" r:id="rId11"/>
    <p:sldId id="272" r:id="rId12"/>
    <p:sldId id="269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6144" autoAdjust="0"/>
  </p:normalViewPr>
  <p:slideViewPr>
    <p:cSldViewPr snapToGrid="0">
      <p:cViewPr varScale="1">
        <p:scale>
          <a:sx n="38" d="100"/>
          <a:sy n="38" d="100"/>
        </p:scale>
        <p:origin x="42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C6CC-0B1C-4789-8D82-F67150EE359A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2792-E904-4CA1-8F95-9EB258E3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2792-E904-4CA1-8F95-9EB258E3F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9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2792-E904-4CA1-8F95-9EB258E3FC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6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2792-E904-4CA1-8F95-9EB258E3FC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6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0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25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35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0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4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7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4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6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2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5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8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4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5E96BB7-12FF-494E-883B-42219B1311E3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985ED5-29AB-4D5C-860A-405DE334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Способы записи чисел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9336088" cy="16891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                 Учитель математики</a:t>
            </a:r>
          </a:p>
          <a:p>
            <a:pPr algn="r"/>
            <a:r>
              <a:rPr lang="ru-RU" dirty="0" err="1"/>
              <a:t>Рябчикова</a:t>
            </a:r>
            <a:r>
              <a:rPr lang="ru-RU" dirty="0"/>
              <a:t> М.А. </a:t>
            </a:r>
          </a:p>
        </p:txBody>
      </p:sp>
    </p:spTree>
    <p:extLst>
      <p:ext uri="{BB962C8B-B14F-4D97-AF65-F5344CB8AC3E}">
        <p14:creationId xmlns:p14="http://schemas.microsoft.com/office/powerpoint/2010/main" val="30292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647700"/>
            <a:ext cx="5482166" cy="800099"/>
          </a:xfrm>
        </p:spPr>
        <p:txBody>
          <a:bodyPr>
            <a:noAutofit/>
          </a:bodyPr>
          <a:lstStyle/>
          <a:p>
            <a:r>
              <a:rPr lang="ru-RU" sz="2400" dirty="0"/>
              <a:t>В России десятичная система записи начала распространяться в </a:t>
            </a:r>
            <a:r>
              <a:rPr lang="en-US" sz="2400" dirty="0"/>
              <a:t>XVII </a:t>
            </a:r>
            <a:r>
              <a:rPr lang="ru-RU" sz="2400" dirty="0"/>
              <a:t>веке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447800"/>
            <a:ext cx="5638800" cy="4749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100" y="1701799"/>
            <a:ext cx="5482166" cy="4631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2" y="846667"/>
            <a:ext cx="5879422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"/>
            <a:ext cx="9563100" cy="65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57943"/>
          </a:xfrm>
        </p:spPr>
        <p:txBody>
          <a:bodyPr>
            <a:normAutofit/>
          </a:bodyPr>
          <a:lstStyle/>
          <a:p>
            <a:r>
              <a:rPr lang="ru-RU" sz="2400" dirty="0"/>
              <a:t>Еще немного о цифрах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535579"/>
            <a:ext cx="6199187" cy="33296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415" y="1672771"/>
            <a:ext cx="4027714" cy="417081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2200" dirty="0"/>
              <a:t>Интересен и такой подход к Происхождению каждой из арабских цифр…</a:t>
            </a:r>
          </a:p>
          <a:p>
            <a:pPr algn="l">
              <a:lnSpc>
                <a:spcPct val="100000"/>
              </a:lnSpc>
            </a:pPr>
            <a:r>
              <a:rPr lang="ru-RU" sz="2200"/>
              <a:t>если </a:t>
            </a:r>
            <a:r>
              <a:rPr lang="ru-RU" sz="2200" dirty="0"/>
              <a:t>записать их в «угловатой</a:t>
            </a:r>
            <a:r>
              <a:rPr lang="ru-RU" sz="2200"/>
              <a:t>» форме, </a:t>
            </a:r>
            <a:endParaRPr lang="ru-RU" sz="2200" dirty="0"/>
          </a:p>
          <a:p>
            <a:pPr algn="l">
              <a:lnSpc>
                <a:spcPct val="100000"/>
              </a:lnSpc>
            </a:pPr>
            <a:r>
              <a:rPr lang="ru-RU" sz="2200" dirty="0"/>
              <a:t>То заметим, что</a:t>
            </a:r>
          </a:p>
          <a:p>
            <a:pPr algn="l">
              <a:lnSpc>
                <a:spcPct val="100000"/>
              </a:lnSpc>
            </a:pPr>
            <a:endParaRPr lang="ru-RU" sz="2200" dirty="0"/>
          </a:p>
          <a:p>
            <a:pPr algn="l">
              <a:lnSpc>
                <a:spcPct val="100000"/>
              </a:lnSpc>
            </a:pPr>
            <a:r>
              <a:rPr lang="ru-RU" sz="2200" dirty="0"/>
              <a:t>у пятерки – 5 углов,</a:t>
            </a:r>
          </a:p>
          <a:p>
            <a:pPr algn="l">
              <a:lnSpc>
                <a:spcPct val="100000"/>
              </a:lnSpc>
            </a:pPr>
            <a:r>
              <a:rPr lang="ru-RU" sz="2200" dirty="0"/>
              <a:t>у шестерки – 6 , </a:t>
            </a:r>
          </a:p>
          <a:p>
            <a:pPr algn="l">
              <a:lnSpc>
                <a:spcPct val="100000"/>
              </a:lnSpc>
            </a:pPr>
            <a:r>
              <a:rPr lang="ru-RU" sz="2200" dirty="0"/>
              <a:t>у семерки - 7 ….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11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FD2EF01B-2A13-B764-0A38-B907294C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03F81A10-8A56-817C-25A9-E13F09DFD9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9367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032933"/>
            <a:ext cx="10515600" cy="514403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 С числами люди знакомились постепенно.</a:t>
            </a:r>
          </a:p>
          <a:p>
            <a:pPr marL="0" indent="0" algn="ctr">
              <a:buNone/>
            </a:pPr>
            <a:r>
              <a:rPr lang="ru-RU" dirty="0"/>
              <a:t>Возникла необходимость считать предметы и записывать числа.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1" y="2358496"/>
            <a:ext cx="6236855" cy="40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9756"/>
          </a:xfrm>
        </p:spPr>
        <p:txBody>
          <a:bodyPr/>
          <a:lstStyle/>
          <a:p>
            <a:r>
              <a:rPr lang="ru-RU" dirty="0"/>
              <a:t>Древний Египет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" b="2289"/>
          <a:stretch>
            <a:fillRect/>
          </a:stretch>
        </p:blipFill>
        <p:spPr>
          <a:xfrm>
            <a:off x="5592021" y="708194"/>
            <a:ext cx="5770246" cy="53593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100" y="1507067"/>
            <a:ext cx="5118100" cy="4560448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Египтяне за 3000 лет до нашей эры применяли свою систему счисления И числа обозначали так </a:t>
            </a:r>
          </a:p>
          <a:p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9" y="4236803"/>
            <a:ext cx="4291012" cy="234179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64401" y="3680004"/>
            <a:ext cx="968322" cy="37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1" y="304800"/>
            <a:ext cx="4519611" cy="736600"/>
          </a:xfrm>
        </p:spPr>
        <p:txBody>
          <a:bodyPr/>
          <a:lstStyle/>
          <a:p>
            <a:r>
              <a:rPr lang="ru-RU" dirty="0"/>
              <a:t>Древняя Русь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041400"/>
            <a:ext cx="6871647" cy="4940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853" y="1143001"/>
            <a:ext cx="4906559" cy="3247088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 Древней Руси числа обозначали буквами славянского алфавита с особым знаком </a:t>
            </a:r>
            <a:r>
              <a:rPr lang="en-US" sz="2800" dirty="0"/>
              <a:t>~ (</a:t>
            </a:r>
            <a:r>
              <a:rPr lang="ru-RU" sz="2800" dirty="0"/>
              <a:t>титло),  который писали над буквой.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8" y="4237688"/>
            <a:ext cx="4565247" cy="240675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840198" y="3753056"/>
            <a:ext cx="1220502" cy="38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98" y="0"/>
            <a:ext cx="5342102" cy="762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Запишем числа по-древнерусски по правилу</a:t>
            </a:r>
            <a:r>
              <a:rPr lang="ru-RU" sz="2400" b="1" dirty="0">
                <a:latin typeface="Calibri Light" panose="020F0302020204030204" pitchFamily="34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31512" y="342900"/>
            <a:ext cx="5762192" cy="6276657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/>
              <a:t>Задание</a:t>
            </a:r>
            <a:r>
              <a:rPr lang="ru-RU" b="1" i="1" dirty="0"/>
              <a:t>  </a:t>
            </a:r>
            <a:r>
              <a:rPr lang="ru-RU" i="1" dirty="0"/>
              <a:t>    Используя славянскую нумерацию, запишите год Крещения Руси </a:t>
            </a:r>
          </a:p>
          <a:p>
            <a:pPr marL="0" indent="0">
              <a:buNone/>
            </a:pPr>
            <a:r>
              <a:rPr lang="ru-RU" i="1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9400" y="762000"/>
            <a:ext cx="6084290" cy="585755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900" dirty="0"/>
              <a:t>Числа от 11 </a:t>
            </a:r>
            <a:r>
              <a:rPr lang="ru-RU" sz="1500" dirty="0"/>
              <a:t>(один-на -десять) </a:t>
            </a:r>
            <a:r>
              <a:rPr lang="ru-RU" sz="1900" dirty="0"/>
              <a:t>до 19 </a:t>
            </a:r>
            <a:r>
              <a:rPr lang="ru-RU" sz="1500" dirty="0"/>
              <a:t>(девять-на-десять)</a:t>
            </a:r>
            <a:r>
              <a:rPr lang="ru-RU" sz="1900" dirty="0"/>
              <a:t> записывали также, как говорили. То есть «цифру» единиц ставили до «цифры» десятков.</a:t>
            </a:r>
          </a:p>
          <a:p>
            <a:pPr algn="l"/>
            <a:endParaRPr lang="ru-RU" dirty="0">
              <a:latin typeface="Calibri" panose="020F0502020204030204" pitchFamily="34" charset="0"/>
            </a:endParaRPr>
          </a:p>
          <a:p>
            <a:pPr algn="l"/>
            <a:endParaRPr lang="ru-RU" dirty="0"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900" dirty="0"/>
              <a:t>В числа</a:t>
            </a:r>
            <a:r>
              <a:rPr lang="en-US" sz="1900" dirty="0"/>
              <a:t>x</a:t>
            </a:r>
            <a:r>
              <a:rPr lang="ru-RU" sz="1900" dirty="0"/>
              <a:t> с 21 и далее –  «цифры» тысяч, сотен, десятков и единиц по порядку.</a:t>
            </a:r>
          </a:p>
          <a:p>
            <a:pPr algn="l">
              <a:lnSpc>
                <a:spcPct val="100000"/>
              </a:lnSpc>
            </a:pPr>
            <a:endParaRPr lang="ru-RU" sz="1900" dirty="0"/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pPr algn="l"/>
            <a:r>
              <a:rPr lang="ru-RU" sz="1400" dirty="0">
                <a:latin typeface="Calibri" panose="020F0502020204030204" pitchFamily="34" charset="0"/>
              </a:rPr>
              <a:t> /справка/</a:t>
            </a:r>
          </a:p>
          <a:p>
            <a:r>
              <a:rPr lang="ru-RU" dirty="0">
                <a:latin typeface="Calibri" panose="020F0502020204030204" pitchFamily="34" charset="0"/>
              </a:rPr>
              <a:t>              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13" y="1763850"/>
            <a:ext cx="5653600" cy="4410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4" y="3210665"/>
            <a:ext cx="2004067" cy="15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4801518"/>
            <a:ext cx="4303397" cy="1890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0" y="1727557"/>
            <a:ext cx="4357993" cy="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9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7777"/>
          </a:xfrm>
        </p:spPr>
        <p:txBody>
          <a:bodyPr/>
          <a:lstStyle/>
          <a:p>
            <a:r>
              <a:rPr lang="ru-RU" dirty="0"/>
              <a:t>Древний Рим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425" y="1134977"/>
            <a:ext cx="4419600" cy="51985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/>
              <a:t>До сих пор используются и римская система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В ней  числа записывали с помощью следующих цифр 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Эти цифры употреблялись в Древнем Риме уже около 2500 лет назад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01250" y="3920065"/>
            <a:ext cx="1114950" cy="3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875705"/>
            <a:ext cx="6199187" cy="4937266"/>
          </a:xfrm>
        </p:spPr>
      </p:pic>
    </p:spTree>
    <p:extLst>
      <p:ext uri="{BB962C8B-B14F-4D97-AF65-F5344CB8AC3E}">
        <p14:creationId xmlns:p14="http://schemas.microsoft.com/office/powerpoint/2010/main" val="2790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609600"/>
            <a:ext cx="4227163" cy="12954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Запишем числа с помощью римских цифр по правилу: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5561" y="431800"/>
            <a:ext cx="6263745" cy="560493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/>
              <a:t>Задание </a:t>
            </a:r>
            <a:r>
              <a:rPr lang="ru-RU" i="1" dirty="0"/>
              <a:t>     Используя римскую систему, запишите год основания Москвы.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2881" y="2146299"/>
            <a:ext cx="4826000" cy="4360334"/>
          </a:xfrm>
        </p:spPr>
        <p:txBody>
          <a:bodyPr>
            <a:normAutofit fontScale="85000" lnSpcReduction="10000"/>
          </a:bodyPr>
          <a:lstStyle/>
          <a:p>
            <a:endParaRPr lang="ru-RU" sz="2000" dirty="0"/>
          </a:p>
          <a:p>
            <a:pPr algn="l"/>
            <a:r>
              <a:rPr lang="ru-RU" sz="2000" dirty="0"/>
              <a:t>Если меньшая цифра стоит</a:t>
            </a:r>
            <a:r>
              <a:rPr lang="ru-RU" sz="2000" b="1" dirty="0"/>
              <a:t> после </a:t>
            </a:r>
            <a:r>
              <a:rPr lang="ru-RU" sz="2000" dirty="0"/>
              <a:t>большей, то она прибавляется к большей: </a:t>
            </a:r>
            <a:endParaRPr lang="en-US" sz="2000" dirty="0"/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XV=10+5=15</a:t>
            </a:r>
            <a:endParaRPr lang="ru-RU" sz="2000" dirty="0">
              <a:solidFill>
                <a:srgbClr val="FF0000"/>
              </a:solidFill>
            </a:endParaRPr>
          </a:p>
          <a:p>
            <a:pPr algn="l"/>
            <a:endParaRPr lang="ru-RU" sz="2000" dirty="0">
              <a:solidFill>
                <a:srgbClr val="FF0000"/>
              </a:solidFill>
            </a:endParaRPr>
          </a:p>
          <a:p>
            <a:pPr algn="l"/>
            <a:r>
              <a:rPr lang="ru-RU" sz="2000" dirty="0"/>
              <a:t>Если меньшая цифра стоит </a:t>
            </a:r>
            <a:r>
              <a:rPr lang="ru-RU" sz="2000" b="1" dirty="0"/>
              <a:t>перед</a:t>
            </a:r>
            <a:r>
              <a:rPr lang="ru-RU" sz="2000" dirty="0"/>
              <a:t> большей, то она вычитается из большей</a:t>
            </a:r>
            <a:r>
              <a:rPr lang="ru-RU" dirty="0"/>
              <a:t>:</a:t>
            </a:r>
            <a:endParaRPr lang="en-US" dirty="0"/>
          </a:p>
          <a:p>
            <a:pPr algn="l"/>
            <a:r>
              <a:rPr lang="en-US" sz="2000">
                <a:solidFill>
                  <a:srgbClr val="FF0000"/>
                </a:solidFill>
              </a:rPr>
              <a:t>IV=4, IX=9</a:t>
            </a:r>
            <a:r>
              <a:rPr lang="en-US" sz="2000" dirty="0">
                <a:solidFill>
                  <a:srgbClr val="FF0000"/>
                </a:solidFill>
              </a:rPr>
              <a:t>, XL = 40, XC=90, CD=400, CM=900</a:t>
            </a:r>
            <a:endParaRPr lang="ru-RU" sz="2000" dirty="0">
              <a:solidFill>
                <a:srgbClr val="FF0000"/>
              </a:solidFill>
            </a:endParaRPr>
          </a:p>
          <a:p>
            <a:pPr algn="l"/>
            <a:r>
              <a:rPr lang="ru-RU" sz="2000" dirty="0"/>
              <a:t>В других случаях правило вычитания не применяется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7" y="1435099"/>
            <a:ext cx="5987519" cy="44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803399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  старых улицах  Москвы стоят дома, на фасадах которых обозначены даты их постройки</a:t>
            </a:r>
            <a:r>
              <a:rPr lang="en-US" sz="2400" dirty="0"/>
              <a:t>: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55" y="526963"/>
            <a:ext cx="4340673" cy="29613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280" y="1919155"/>
            <a:ext cx="3932237" cy="4597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/>
              <a:t>А) </a:t>
            </a:r>
            <a:r>
              <a:rPr lang="en-US" sz="2000" b="1"/>
              <a:t>MDCCCLXXXXIX</a:t>
            </a:r>
            <a:r>
              <a:rPr lang="ru-RU" sz="2000" b="1" dirty="0"/>
              <a:t> и </a:t>
            </a:r>
            <a:r>
              <a:rPr lang="en-US" sz="2000" b="1" dirty="0"/>
              <a:t>MDCCCCV</a:t>
            </a:r>
            <a:endParaRPr lang="ru-RU" sz="2000" b="1" dirty="0"/>
          </a:p>
          <a:p>
            <a:pPr algn="l"/>
            <a:r>
              <a:rPr lang="ru-RU" sz="2000" dirty="0"/>
              <a:t>В каком году построен каждый дом?</a:t>
            </a:r>
          </a:p>
          <a:p>
            <a:pPr algn="l"/>
            <a:r>
              <a:rPr lang="ru-RU" sz="2000" b="1" i="1" dirty="0"/>
              <a:t>Ответ:</a:t>
            </a:r>
            <a:r>
              <a:rPr lang="ru-RU" sz="2000" i="1" dirty="0"/>
              <a:t> 1899 год, 1905 год</a:t>
            </a:r>
          </a:p>
          <a:p>
            <a:pPr algn="l"/>
            <a:endParaRPr lang="en-US" sz="2000" i="1" dirty="0"/>
          </a:p>
          <a:p>
            <a:pPr algn="l"/>
            <a:r>
              <a:rPr lang="ru-RU" sz="2000" dirty="0"/>
              <a:t>Б) В предыдущем задании </a:t>
            </a:r>
            <a:r>
              <a:rPr lang="ru-RU" sz="2000" b="1" dirty="0"/>
              <a:t>упростите запись чисел, </a:t>
            </a:r>
            <a:r>
              <a:rPr lang="ru-RU" sz="2000" dirty="0"/>
              <a:t>учитывая, что четыре одинаковые цифры подряд обычно не пишут.</a:t>
            </a:r>
          </a:p>
          <a:p>
            <a:pPr algn="l"/>
            <a:r>
              <a:rPr lang="ru-RU" sz="2000" b="1" i="1" dirty="0"/>
              <a:t>Ответ:</a:t>
            </a:r>
            <a:r>
              <a:rPr lang="en-US" sz="2000" i="1" dirty="0"/>
              <a:t> MDCCCLXLIX, MCMV</a:t>
            </a:r>
          </a:p>
          <a:p>
            <a:pPr algn="l"/>
            <a:r>
              <a:rPr lang="ru-RU" sz="2000" dirty="0"/>
              <a:t>   </a:t>
            </a:r>
            <a:r>
              <a:rPr lang="ru-RU" sz="1400" dirty="0"/>
              <a:t>/Справка/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423040" y="2261614"/>
            <a:ext cx="1236133" cy="39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55" y="3623734"/>
            <a:ext cx="4340673" cy="2893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46" y="5900202"/>
            <a:ext cx="2731371" cy="6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8693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Современная система записи чисел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964266"/>
            <a:ext cx="4477280" cy="427143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100" dirty="0"/>
              <a:t>Цифры   1,2,3,4,5,6,7,8,9,0</a:t>
            </a:r>
          </a:p>
          <a:p>
            <a:pPr algn="l"/>
            <a:r>
              <a:rPr lang="ru-RU" sz="3100" dirty="0"/>
              <a:t>были заимствованы европейцами у арабов, которые  переняли её у индусов, поэтому…. </a:t>
            </a:r>
          </a:p>
          <a:p>
            <a:pPr algn="l"/>
            <a:r>
              <a:rPr lang="ru-RU" sz="3100" dirty="0"/>
              <a:t>европейцы называют эти цифры «арабскими», а арабы – «индийскими»</a:t>
            </a:r>
          </a:p>
          <a:p>
            <a:pPr algn="l"/>
            <a:endParaRPr lang="ru-RU" sz="3100" dirty="0"/>
          </a:p>
          <a:p>
            <a:pPr algn="l"/>
            <a:endParaRPr lang="ru-RU" dirty="0"/>
          </a:p>
          <a:p>
            <a:pPr algn="l"/>
            <a:r>
              <a:rPr lang="ru-RU" sz="1800" dirty="0"/>
              <a:t>                </a:t>
            </a:r>
          </a:p>
          <a:p>
            <a:endParaRPr lang="ru-RU" sz="1800" dirty="0"/>
          </a:p>
          <a:p>
            <a:r>
              <a:rPr lang="ru-RU" sz="1800" dirty="0"/>
              <a:t>                  Индийские цифры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09" y="1024466"/>
            <a:ext cx="6565888" cy="4292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6" y="4670988"/>
            <a:ext cx="3242790" cy="8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360</TotalTime>
  <Words>409</Words>
  <Application>Microsoft Office PowerPoint</Application>
  <PresentationFormat>Широкоэкранный</PresentationFormat>
  <Paragraphs>69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Капля</vt:lpstr>
      <vt:lpstr>Способы записи чисел</vt:lpstr>
      <vt:lpstr> </vt:lpstr>
      <vt:lpstr>Древний Египет</vt:lpstr>
      <vt:lpstr>Древняя Русь</vt:lpstr>
      <vt:lpstr>Запишем числа по-древнерусски по правилу: </vt:lpstr>
      <vt:lpstr>Древний Рим</vt:lpstr>
      <vt:lpstr>Запишем числа с помощью римских цифр по правилу:</vt:lpstr>
      <vt:lpstr>  На  старых улицах  Москвы стоят дома, на фасадах которых обозначены даты их постройки:</vt:lpstr>
      <vt:lpstr>Современная система записи чисел</vt:lpstr>
      <vt:lpstr>В России десятичная система записи начала распространяться в XVII веке</vt:lpstr>
      <vt:lpstr>Презентация PowerPoint</vt:lpstr>
      <vt:lpstr>Еще немного о цифрах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записи чисел</dc:title>
  <dc:creator>1</dc:creator>
  <cp:lastModifiedBy>МАРИАННА РЯБЧИКОВА</cp:lastModifiedBy>
  <cp:revision>72</cp:revision>
  <dcterms:created xsi:type="dcterms:W3CDTF">2020-08-17T20:10:20Z</dcterms:created>
  <dcterms:modified xsi:type="dcterms:W3CDTF">2024-06-05T15:55:03Z</dcterms:modified>
</cp:coreProperties>
</file>