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notesMasterIdLst>
    <p:notesMasterId r:id="rId35"/>
  </p:notesMasterIdLst>
  <p:sldIdLst>
    <p:sldId id="305" r:id="rId2"/>
    <p:sldId id="262" r:id="rId3"/>
    <p:sldId id="261" r:id="rId4"/>
    <p:sldId id="267" r:id="rId5"/>
    <p:sldId id="268" r:id="rId6"/>
    <p:sldId id="286" r:id="rId7"/>
    <p:sldId id="256" r:id="rId8"/>
    <p:sldId id="257" r:id="rId9"/>
    <p:sldId id="258" r:id="rId10"/>
    <p:sldId id="259" r:id="rId11"/>
    <p:sldId id="266" r:id="rId12"/>
    <p:sldId id="265" r:id="rId13"/>
    <p:sldId id="272" r:id="rId14"/>
    <p:sldId id="275" r:id="rId15"/>
    <p:sldId id="276" r:id="rId16"/>
    <p:sldId id="277" r:id="rId17"/>
    <p:sldId id="278" r:id="rId18"/>
    <p:sldId id="281" r:id="rId19"/>
    <p:sldId id="287" r:id="rId20"/>
    <p:sldId id="260" r:id="rId21"/>
    <p:sldId id="282" r:id="rId22"/>
    <p:sldId id="288" r:id="rId23"/>
    <p:sldId id="291" r:id="rId24"/>
    <p:sldId id="292" r:id="rId25"/>
    <p:sldId id="296" r:id="rId26"/>
    <p:sldId id="301" r:id="rId27"/>
    <p:sldId id="302" r:id="rId28"/>
    <p:sldId id="303" r:id="rId29"/>
    <p:sldId id="304" r:id="rId30"/>
    <p:sldId id="263" r:id="rId31"/>
    <p:sldId id="271" r:id="rId32"/>
    <p:sldId id="269" r:id="rId33"/>
    <p:sldId id="264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714" autoAdjust="0"/>
  </p:normalViewPr>
  <p:slideViewPr>
    <p:cSldViewPr>
      <p:cViewPr varScale="1">
        <p:scale>
          <a:sx n="102" d="100"/>
          <a:sy n="102" d="100"/>
        </p:scale>
        <p:origin x="188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A097D-D88C-432E-8C67-13C16CF7DDF7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B4F76-8D8E-4D5D-B5CB-B42088BE5B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257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Три составляющие математической грамотности. В реальной жизни все три группы навыков могут быть задействованы одновременно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C8CD7-A08B-44EC-A879-4D84D40C281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676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Содержание пособия представляет собой дополнительный материал по геометрическому разделу начального курса математики. В него включены группы заданий, направленных на развитие у детей пространственного воображения и мышления, овладение практическими и графическими способами моделирования, формирования умения применять геометрические знания о форме, размере и взаимном расположении предметов для решения задач прикладного моделирования.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Пособие реализует требования ФГОС.</a:t>
            </a:r>
            <a:b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C8CD7-A08B-44EC-A879-4D84D40C281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023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 нужно игнорировать странички для любознательных в учебнике математики. Материал можно использовать выборочно</a:t>
            </a:r>
            <a:r>
              <a:rPr lang="ru-RU" baseline="0" dirty="0" smtClean="0"/>
              <a:t> во время устного счета, на уроках закрепления и т.п.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C8CD7-A08B-44EC-A879-4D84D40C281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75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18181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Математическая  функциональная грамотность подразумевает  способность личности использовать приобретенные математические знания для решения задач в различных сферах. Учащиеся, овладевшие математической грамотностью, способны:</a:t>
            </a:r>
            <a:br>
              <a:rPr lang="ru-RU" dirty="0" smtClean="0">
                <a:solidFill>
                  <a:srgbClr val="18181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 smtClean="0"/>
          </a:p>
          <a:p>
            <a:r>
              <a:rPr lang="ru-RU" dirty="0" smtClean="0">
                <a:solidFill>
                  <a:srgbClr val="18181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18181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C8CD7-A08B-44EC-A879-4D84D40C2819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342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уроках математики нужно использовать следующие упражнения для формирования функциональной математической грамотности.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C8CD7-A08B-44EC-A879-4D84D40C2819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660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0675-BD53-4535-A28C-2E71155D915E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0532-8B5F-4018-85E0-EC4818ACB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033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0675-BD53-4535-A28C-2E71155D915E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0532-8B5F-4018-85E0-EC4818ACB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013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0675-BD53-4535-A28C-2E71155D915E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0532-8B5F-4018-85E0-EC4818ACB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281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0675-BD53-4535-A28C-2E71155D915E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0532-8B5F-4018-85E0-EC4818ACBF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4915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0675-BD53-4535-A28C-2E71155D915E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0532-8B5F-4018-85E0-EC4818ACB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435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0675-BD53-4535-A28C-2E71155D915E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0532-8B5F-4018-85E0-EC4818ACB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00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0675-BD53-4535-A28C-2E71155D915E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0532-8B5F-4018-85E0-EC4818ACB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79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0675-BD53-4535-A28C-2E71155D915E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0532-8B5F-4018-85E0-EC4818ACB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809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0675-BD53-4535-A28C-2E71155D915E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0532-8B5F-4018-85E0-EC4818ACB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564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0675-BD53-4535-A28C-2E71155D915E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0532-8B5F-4018-85E0-EC4818ACB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17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0675-BD53-4535-A28C-2E71155D915E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0532-8B5F-4018-85E0-EC4818ACB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766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0675-BD53-4535-A28C-2E71155D915E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0532-8B5F-4018-85E0-EC4818ACB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68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0675-BD53-4535-A28C-2E71155D915E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0532-8B5F-4018-85E0-EC4818ACB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127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0675-BD53-4535-A28C-2E71155D915E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0532-8B5F-4018-85E0-EC4818ACB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32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0675-BD53-4535-A28C-2E71155D915E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0532-8B5F-4018-85E0-EC4818ACB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063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0675-BD53-4535-A28C-2E71155D915E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0532-8B5F-4018-85E0-EC4818ACB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00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0675-BD53-4535-A28C-2E71155D915E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0532-8B5F-4018-85E0-EC4818ACB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24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9B40675-BD53-4535-A28C-2E71155D915E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6310532-8B5F-4018-85E0-EC4818ACB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93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  <p:sldLayoutId id="214748401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64704"/>
            <a:ext cx="8640960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математической грамотности на уроках и во внеурочной деятельности в начальной школе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10000"/>
              </a:lnSpc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10000"/>
              </a:lnSpc>
              <a:buNone/>
            </a:pP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Новосибирск, 2024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95936" y="4221088"/>
            <a:ext cx="52749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Выполнила:Антакова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Евгения Анатольевна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учитель начальных классов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высшей квалификационной категории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МБОУ «Лицей №136»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634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964488" cy="6055885"/>
          </a:xfrm>
        </p:spPr>
        <p:txBody>
          <a:bodyPr/>
          <a:lstStyle/>
          <a:p>
            <a:r>
              <a:rPr lang="ru-RU" b="1" dirty="0" smtClean="0"/>
              <a:t>Представьте, что вам нужно проехать на маршрутке, на автобусе. Стоимость проезда в маршрутке 40 рублей, в автобусе – 30 рублей.</a:t>
            </a:r>
          </a:p>
          <a:p>
            <a:r>
              <a:rPr lang="ru-RU" b="1" dirty="0" smtClean="0"/>
              <a:t>Укажи варианты оплаты вашего проезда.</a:t>
            </a:r>
          </a:p>
          <a:p>
            <a:r>
              <a:rPr lang="ru-RU" b="1" dirty="0" smtClean="0"/>
              <a:t>У вас с собой</a:t>
            </a:r>
            <a:endParaRPr lang="ru-RU" b="1" dirty="0"/>
          </a:p>
        </p:txBody>
      </p:sp>
      <p:pic>
        <p:nvPicPr>
          <p:cNvPr id="4" name="Рисунок 3" descr="https://avatars.mds.yandex.net/i?id=5f2f5a6e1ccf8a041f749e7738d289c4422f3389-6960551-images-thumbs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17281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vatars.mds.yandex.net/i?id=5f2f5a6e1ccf8a041f749e7738d289c4422f3389-6960551-images-thumbs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852936"/>
            <a:ext cx="158417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avatars.mds.yandex.net/i?id=e74630c3ee4665099df099d1b5ab57efd4eb54fe-8312318-images-thumbs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852936"/>
            <a:ext cx="129614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avatars.mds.yandex.net/i?id=e74630c3ee4665099df099d1b5ab57efd4eb54fe-8312318-images-thumbs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2852936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avatars.mds.yandex.net/i?id=e74630c3ee4665099df099d1b5ab57efd4eb54fe-8312318-images-thumbs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852936"/>
            <a:ext cx="144016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avatars.mds.yandex.net/i?id=e74630c3ee4665099df099d1b5ab57efd4eb54fe-8312318-images-thumbs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852936"/>
            <a:ext cx="144016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mperial-mag.ru/upload/shop_3/1/4/7/item_14711/item_image147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221088"/>
            <a:ext cx="158417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mperial-mag.ru/upload/shop_3/1/4/7/item_14711/item_image1471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221088"/>
            <a:ext cx="158417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imperial-mag.ru/upload/shop_3/1/4/7/item_14711/item_image1471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4149080"/>
            <a:ext cx="144016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imperial-mag.ru/upload/shop_3/1/4/7/item_14711/item_image1471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4221088"/>
            <a:ext cx="14870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imperial-mag.ru/upload/shop_3/1/4/7/item_14711/item_image1471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221088"/>
            <a:ext cx="136815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avatars.mds.yandex.net/i?id=637a691ddafaa8fb1b959412bf1a071f-5352698-images-thumbs&amp;n=13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6096" y="5445224"/>
            <a:ext cx="1440160" cy="123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s://avatars.mds.yandex.net/i?id=637a691ddafaa8fb1b959412bf1a071f-5352698-images-thumbs&amp;n=13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39952" y="5445224"/>
            <a:ext cx="1271868" cy="123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avatars.mds.yandex.net/i?id=637a691ddafaa8fb1b959412bf1a071f-5352698-images-thumbs&amp;n=13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5445224"/>
            <a:ext cx="1343876" cy="123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s://avatars.mds.yandex.net/i?id=637a691ddafaa8fb1b959412bf1a071f-5352698-images-thumbs&amp;n=13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7664" y="5445224"/>
            <a:ext cx="1271868" cy="123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s://avatars.mds.yandex.net/i?id=637a691ddafaa8fb1b959412bf1a071f-5352698-images-thumbs&amp;n=13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5445224"/>
            <a:ext cx="1271868" cy="123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836713"/>
            <a:ext cx="9145015" cy="362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Обновленный стандарт ФГОС 2021 года делает акцент на вариативность с ориентиром на углубленное изучение предметов и курсов.</a:t>
            </a:r>
            <a:r>
              <a:rPr lang="ru-RU" sz="24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Таким образом, задачи по формированию математической грамотности обучающихся, возможно реализовать при условии оптимального сочетания учебного содержания базового уровня образования и дополнительных курсов, направленных на совершенствование прикладных математических умений, использующихся в различных жизненных </a:t>
            </a:r>
            <a:r>
              <a:rPr lang="ru-RU" sz="2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ситуациях.</a:t>
            </a:r>
            <a:endParaRPr lang="ru-RU" sz="2400" b="1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endParaRPr lang="ru-RU" sz="1350" dirty="0"/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1907703" y="243286"/>
            <a:ext cx="6480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Геометрия вокруг нас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7225" y="4296944"/>
            <a:ext cx="592455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/>
              <a:t/>
            </a:r>
            <a:br>
              <a:rPr lang="ru-RU" sz="1350" dirty="0"/>
            </a:br>
            <a:endParaRPr lang="ru-RU" sz="135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437112"/>
            <a:ext cx="1664352" cy="22313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2953" y="4437112"/>
            <a:ext cx="1727369" cy="21602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4365104"/>
            <a:ext cx="1641692" cy="22322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4509120"/>
            <a:ext cx="1872208" cy="208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3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0106" y="1041797"/>
            <a:ext cx="3614738" cy="20502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697" y="1041797"/>
            <a:ext cx="3707606" cy="47934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789" y="3153965"/>
            <a:ext cx="2218536" cy="268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07504" y="476672"/>
            <a:ext cx="9036496" cy="5619328"/>
          </a:xfrm>
        </p:spPr>
        <p:txBody>
          <a:bodyPr>
            <a:normAutofit/>
          </a:bodyPr>
          <a:lstStyle/>
          <a:p>
            <a:pPr fontAlgn="base" latinLnBrk="1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УСЛОВИЕ.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За фигурами спрятаны цифры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</a:t>
            </a:r>
          </a:p>
          <a:p>
            <a:pPr fontAlgn="base" latinLnBrk="1">
              <a:lnSpc>
                <a:spcPct val="1150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  <a:p>
            <a:pPr fontAlgn="base" latinLnBrk="1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вспомним основное правило числовых </a:t>
            </a:r>
            <a:endParaRPr lang="ru-RU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base" latinLnBrk="1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ребусов за одинаковыми фигурами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находятся</a:t>
            </a:r>
          </a:p>
          <a:p>
            <a:pPr fontAlgn="base" latinLnBrk="1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одинаковые цифры,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разными - разные).</a:t>
            </a:r>
            <a:endParaRPr lang="ru-RU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base" latinLnBrk="1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ВОПРОС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Какая цифра спрятана за квадратом?</a:t>
            </a:r>
            <a:endParaRPr lang="ru-RU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3" descr="primer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424936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755576" y="548680"/>
            <a:ext cx="8064896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РЕШЕНИЕ. 5 - 1 - 1 = 3, из чего следует, что за треугольником скрывается цифра 3.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base" latinLnBrk="1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Какое число можно поделить на 3, чтобы получилось 3? 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base" latinLnBrk="1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Узнаем с помощью обратного действия: 3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3 = 9. 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base" latinLnBrk="1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Проверим: 9 : 3 = 3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base" latinLnBrk="1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ОТВЕТ. за квадратом скрывается цифра 9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90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6632"/>
            <a:ext cx="9036496" cy="554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</a:rPr>
              <a:t>Представьте, что ячейки таблицы - это витрина магазина на которой выставлены различные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</a:rPr>
              <a:t>предметы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</a:rPr>
              <a:t>,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itchFamily="18" charset="0"/>
            </a:endParaRPr>
          </a:p>
          <a:p>
            <a:pPr fontAlgn="base" latinLnBrk="1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</a:rPr>
              <a:t>каждый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</a:rPr>
              <a:t>из которых имеет свою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</a:rPr>
              <a:t>цену.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</a:rPr>
              <a:t>Внизу и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</a:rPr>
              <a:t>справа</a:t>
            </a:r>
          </a:p>
          <a:p>
            <a:pPr fontAlgn="base" latinLnBrk="1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</a:rPr>
              <a:t>написаны цифры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</a:rPr>
              <a:t>– это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</a:rPr>
              <a:t>сумма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</a:rPr>
              <a:t>стоимости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</a:rPr>
              <a:t>трех предметов находящихся в ряду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</a:rPr>
              <a:t>или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</a:rPr>
              <a:t>столбце.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</a:rPr>
              <a:t> В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</a:rPr>
              <a:t>данном ребусе нужно определить сколько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</a:rPr>
              <a:t>стоит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</a:rPr>
              <a:t>бегемот.</a:t>
            </a:r>
          </a:p>
          <a:p>
            <a:pPr fontAlgn="base" latinLnBrk="1"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fontAlgn="base" latinLnBrk="1">
              <a:lnSpc>
                <a:spcPct val="115000"/>
              </a:lnSpc>
              <a:buClr>
                <a:srgbClr val="F3A447"/>
              </a:buCl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РЕШЕНИЕ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lvl="0" fontAlgn="base" latinLnBrk="1">
              <a:lnSpc>
                <a:spcPct val="115000"/>
              </a:lnSpc>
              <a:buClr>
                <a:srgbClr val="F3A447"/>
              </a:buCl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снова нам не обойтись без известного правила - за одинаковыми предметами скрыты одинаковые цифры, а за разными - разные.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96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q1wxjo_55edf8282d824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" y="0"/>
            <a:ext cx="910850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947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79512" y="332655"/>
            <a:ext cx="8229600" cy="6526547"/>
          </a:xfrm>
        </p:spPr>
        <p:txBody>
          <a:bodyPr/>
          <a:lstStyle/>
          <a:p>
            <a:pPr fontAlgn="base" latinLnBrk="1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600" dirty="0">
                <a:solidFill>
                  <a:srgbClr val="002060"/>
                </a:solidFill>
                <a:latin typeface="inherit"/>
                <a:ea typeface="Times New Roman"/>
                <a:cs typeface="Courier New"/>
              </a:rPr>
              <a:t>Имея во втором столбике три одинаковые картинки  и сумму их </a:t>
            </a:r>
            <a:endParaRPr lang="ru-RU" sz="1600" dirty="0" smtClean="0">
              <a:solidFill>
                <a:srgbClr val="002060"/>
              </a:solidFill>
              <a:latin typeface="inherit"/>
              <a:ea typeface="Times New Roman"/>
              <a:cs typeface="Courier New"/>
            </a:endParaRPr>
          </a:p>
          <a:p>
            <a:pPr fontAlgn="base" latinLnBrk="1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inherit"/>
                <a:ea typeface="Times New Roman"/>
                <a:cs typeface="Courier New"/>
              </a:rPr>
              <a:t>стоимости</a:t>
            </a:r>
            <a:r>
              <a:rPr lang="ru-RU" sz="1600" dirty="0">
                <a:solidFill>
                  <a:srgbClr val="002060"/>
                </a:solidFill>
                <a:latin typeface="inherit"/>
                <a:ea typeface="Times New Roman"/>
                <a:cs typeface="Courier New"/>
              </a:rPr>
              <a:t>, </a:t>
            </a:r>
            <a:endParaRPr lang="ru-RU" sz="16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fontAlgn="base" latinLnBrk="1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600" dirty="0">
                <a:solidFill>
                  <a:srgbClr val="002060"/>
                </a:solidFill>
                <a:latin typeface="inherit"/>
                <a:ea typeface="Times New Roman"/>
                <a:cs typeface="Courier New"/>
              </a:rPr>
              <a:t>определим цену каждого из них. Выходит, что енот стоит </a:t>
            </a:r>
            <a:r>
              <a:rPr lang="ru-RU" sz="1600" b="1" dirty="0">
                <a:solidFill>
                  <a:srgbClr val="002060"/>
                </a:solidFill>
                <a:latin typeface="inherit"/>
                <a:ea typeface="Times New Roman"/>
                <a:cs typeface="Courier New"/>
              </a:rPr>
              <a:t>1</a:t>
            </a:r>
            <a:r>
              <a:rPr lang="ru-RU" sz="1600" dirty="0">
                <a:solidFill>
                  <a:srgbClr val="002060"/>
                </a:solidFill>
                <a:latin typeface="inherit"/>
                <a:ea typeface="Times New Roman"/>
                <a:cs typeface="Courier New"/>
              </a:rPr>
              <a:t> (условно рубль). </a:t>
            </a:r>
            <a:endParaRPr lang="ru-RU" sz="16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fontAlgn="base" latinLnBrk="1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600" dirty="0">
                <a:solidFill>
                  <a:srgbClr val="002060"/>
                </a:solidFill>
                <a:latin typeface="inherit"/>
                <a:ea typeface="Times New Roman"/>
                <a:cs typeface="Courier New"/>
              </a:rPr>
              <a:t>Зная сколько стоит енот, определим стоимость бегемота: </a:t>
            </a:r>
            <a:r>
              <a:rPr lang="ru-RU" sz="1600" b="1" dirty="0">
                <a:solidFill>
                  <a:srgbClr val="002060"/>
                </a:solidFill>
                <a:latin typeface="inherit"/>
                <a:ea typeface="Times New Roman"/>
                <a:cs typeface="Courier New"/>
              </a:rPr>
              <a:t>5 - 1 = 4</a:t>
            </a:r>
            <a:endParaRPr lang="ru-RU" sz="16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fontAlgn="base" latinLnBrk="1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inherit"/>
                <a:ea typeface="Times New Roman"/>
                <a:cs typeface="Courier New"/>
              </a:rPr>
              <a:t>ОТВЕТ</a:t>
            </a:r>
            <a:r>
              <a:rPr lang="ru-RU" sz="1600" dirty="0">
                <a:solidFill>
                  <a:srgbClr val="002060"/>
                </a:solidFill>
                <a:latin typeface="inherit"/>
                <a:ea typeface="Times New Roman"/>
                <a:cs typeface="Courier New"/>
              </a:rPr>
              <a:t>: цена бегемота </a:t>
            </a:r>
            <a:r>
              <a:rPr lang="ru-RU" sz="1600" b="1" dirty="0">
                <a:solidFill>
                  <a:srgbClr val="002060"/>
                </a:solidFill>
                <a:latin typeface="inherit"/>
                <a:ea typeface="Times New Roman"/>
                <a:cs typeface="Courier New"/>
              </a:rPr>
              <a:t>4</a:t>
            </a:r>
            <a:r>
              <a:rPr lang="ru-RU" sz="1600" dirty="0">
                <a:solidFill>
                  <a:srgbClr val="002060"/>
                </a:solidFill>
                <a:latin typeface="inherit"/>
                <a:ea typeface="Times New Roman"/>
                <a:cs typeface="Courier New"/>
              </a:rPr>
              <a:t> рубля</a:t>
            </a:r>
            <a:r>
              <a:rPr lang="ru-RU" sz="1600" dirty="0" smtClean="0">
                <a:solidFill>
                  <a:srgbClr val="002060"/>
                </a:solidFill>
                <a:latin typeface="inherit"/>
                <a:ea typeface="Times New Roman"/>
                <a:cs typeface="Courier New"/>
              </a:rPr>
              <a:t>.</a:t>
            </a:r>
          </a:p>
          <a:p>
            <a:pPr fontAlgn="base" latinLnBrk="1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16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0" indent="0" fontAlgn="base" latinLnBrk="1">
              <a:lnSpc>
                <a:spcPct val="1150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24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 descr="vxoska_55edf84756db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9036496" cy="52623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462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95536" y="1524000"/>
            <a:ext cx="8496944" cy="4572000"/>
          </a:xfrm>
        </p:spPr>
        <p:txBody>
          <a:bodyPr>
            <a:normAutofit lnSpcReduction="10000"/>
          </a:bodyPr>
          <a:lstStyle/>
          <a:p>
            <a:pPr marL="0" indent="0" fontAlgn="base" latinLnBrk="1">
              <a:lnSpc>
                <a:spcPct val="1150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Эта математическая загадка, в которой 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fontAlgn="base" latinLnBrk="1">
              <a:lnSpc>
                <a:spcPct val="1150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требуется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расшифровать пример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узнать</a:t>
            </a:r>
          </a:p>
          <a:p>
            <a:pPr marL="0" indent="0" fontAlgn="base" latinLnBrk="1">
              <a:lnSpc>
                <a:spcPct val="1150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какие цифры скрываются за фигурами 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fontAlgn="base" latinLnBrk="1">
              <a:lnSpc>
                <a:spcPct val="1150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треугольника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квадрата,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круга 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пятиугольника.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Объект 3" descr="zadacha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389440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548680"/>
            <a:ext cx="8424936" cy="5503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РЕШЕНИЕ. В первом примере мы должны получить однозначное число, а во втором двух-</a:t>
            </a:r>
          </a:p>
          <a:p>
            <a:pPr fontAlgn="base" latinLnBrk="1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значное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base" latinLnBrk="1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Рассуждая логически приходим к выводу, </a:t>
            </a:r>
          </a:p>
          <a:p>
            <a:pPr fontAlgn="base" latinLnBrk="1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что только 2 при сложении четыре раза </a:t>
            </a:r>
          </a:p>
          <a:p>
            <a:pPr fontAlgn="base" latinLnBrk="1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дает однозначное число, а при сложении </a:t>
            </a:r>
          </a:p>
          <a:p>
            <a:pPr fontAlgn="base" latinLnBrk="1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пять раз - двухзначное.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base" latinLnBrk="1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 + 2 + 2 + 2 = 8, а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base" latinLnBrk="1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 + 2 + 2 + 2 + 2 = 10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fontAlgn="base" latinLnBrk="1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ОТВЕТ. За треугольник - 2, квадрат - 8, </a:t>
            </a:r>
          </a:p>
          <a:p>
            <a:pPr fontAlgn="base" latinLnBrk="1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круг - 1, пятиугольник - 0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5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87624" y="487146"/>
            <a:ext cx="79563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«Сюрпризный конверт»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1520" y="1243230"/>
            <a:ext cx="8892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11-9           12-8       16-7        8+7        5+9        9+4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51520" y="2395553"/>
            <a:ext cx="889248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Из одиннадцати вычесть девять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 Сумма чисел восьми и семи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 Первое слагаемое двенадцать, второе слагаемое    восемь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Число пять увеличить на девять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Число шестнадцать уменьшить на семь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Четыре увеличить на девять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79512" y="45804"/>
            <a:ext cx="8784976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«Верно ли что?» или «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Да-Нет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Двенадцать больше трёх на девять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восьми часов утра до пятнадцати часов того же дня прошло шесть часов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Значение суммы чисел семи и восьми равна шестнадцати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Шестнадцать меньше значения суммы чисел восьми и девяти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ClrTx/>
              <a:buSzTx/>
              <a:buNone/>
            </a:pPr>
            <a:r>
              <a:rPr lang="ru-RU" sz="2400" b="1" dirty="0">
                <a:solidFill>
                  <a:prstClr val="black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«Математике должно учить в школе еще с той целью, чтобы познания, здесь приобретаемые, были достаточными для обыкновенных потребностей в жизни» </a:t>
            </a:r>
          </a:p>
          <a:p>
            <a:pPr marL="0" lvl="0" indent="0" algn="r">
              <a:lnSpc>
                <a:spcPct val="107000"/>
              </a:lnSpc>
              <a:spcAft>
                <a:spcPts val="800"/>
              </a:spcAft>
              <a:buClrTx/>
              <a:buSzTx/>
              <a:buNone/>
            </a:pPr>
            <a:r>
              <a:rPr lang="ru-RU" sz="2400" b="1" dirty="0">
                <a:solidFill>
                  <a:prstClr val="black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</a:t>
            </a:r>
            <a:r>
              <a:rPr lang="ru-RU" sz="2400" b="1" dirty="0" err="1">
                <a:solidFill>
                  <a:prstClr val="black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Н.И.Лобачевский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46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23528" y="253536"/>
            <a:ext cx="8568952" cy="17353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Назвать слова, противоположные по значению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4"/>
          </p:nvPr>
        </p:nvSpPr>
        <p:spPr>
          <a:xfrm>
            <a:off x="4514850" y="1628801"/>
            <a:ext cx="3943350" cy="4162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КРиВАЯ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Нечётное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Вычитание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Неравенство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Мало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83568" y="605454"/>
            <a:ext cx="828092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Прямая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Чётное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Сложение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Равенство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Много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swetlanashalashowa.ucoz.org/kartinki/chil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70" y="4912080"/>
            <a:ext cx="2137410" cy="193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363272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рассыпались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1520" y="1484785"/>
            <a:ext cx="4263330" cy="430641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УМАСМ                  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АЕМОСЛАГЕ             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КРАТВАД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ЧИТАВЫЕМОЕ      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УГОТЬРЕНИК           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РЕЗОТОК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АДИЦЕИН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355976" y="1484785"/>
            <a:ext cx="4102224" cy="430641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СУММА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СЛАГАЕМОЕ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КВАДРАТ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ВЫЧИТАЕМОЕ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ТРЕУГОЛЬНИК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ОТРЕЗОК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ЕДИНИЦА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xn----etb1b.xn--p1ai/resources/files/company/b3ec96c5a62d5e28d7e4ea0742cc183d/tinymce/d20e5a7e6869501b29394e6ecd112c1c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97185"/>
            <a:ext cx="2743200" cy="2030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"/>
            <a:ext cx="8207150" cy="1052736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Фразеологизмы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7504" y="1196752"/>
            <a:ext cx="8784976" cy="3424107"/>
          </a:xfrm>
        </p:spPr>
        <p:txBody>
          <a:bodyPr>
            <a:normAutofit fontScale="25000" lnSpcReduction="20000"/>
          </a:bodyPr>
          <a:lstStyle/>
          <a:p>
            <a:r>
              <a:rPr lang="ru-RU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Ноль внимания.</a:t>
            </a:r>
            <a:endParaRPr lang="ru-RU" sz="1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в поле не воин.</a:t>
            </a:r>
            <a:endParaRPr lang="ru-RU" sz="1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раз соврёшь – другой не поверят.</a:t>
            </a:r>
            <a:endParaRPr lang="ru-RU" sz="1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сапога – пара.</a:t>
            </a:r>
            <a:endParaRPr lang="ru-RU" sz="1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две капли воды.</a:t>
            </a:r>
          </a:p>
          <a:p>
            <a:r>
              <a:rPr lang="ru-RU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горшка два вершка.</a:t>
            </a:r>
            <a:endParaRPr lang="ru-RU" sz="1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седьмом небе.</a:t>
            </a:r>
            <a:endParaRPr lang="ru-RU" sz="1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 раз отмерь, один раз отрежь.</a:t>
            </a:r>
            <a:endParaRPr lang="ru-RU" sz="1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 вёрст до небес.</a:t>
            </a:r>
            <a:endParaRPr lang="ru-RU" sz="1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https://sun9-59.userapi.com/impg/iUgGl5LEM6rQY76eRY3XJk_cFJLAF1oaYZNCgw/PIVQAqcWoxY.jpg?size=537x297&amp;quality=96&amp;sign=e978f51289ae8f774af47a8309fca008&amp;c_uniq_tag=8HyKR9z00HGcMhBubNPo_SHxTQyQL3BS4VSqFD-cFSo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125" y="3140968"/>
            <a:ext cx="2771800" cy="1899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6002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692696"/>
            <a:ext cx="10548664" cy="6669360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он смотрит в оба –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внимательный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у него семь пятниц на неделе –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противоречивый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он всё знает как свои пять пальцев –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умный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он на седьмом небе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счастливый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он один как перст –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одинокий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у него одна нога здесь, другая там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быстрый, шустрый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что он семи пядей во лбу –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умный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горшка три вершка 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маленький</a:t>
            </a:r>
          </a:p>
          <a:p>
            <a:pPr>
              <a:buNone/>
            </a:pP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0"/>
            <a:ext cx="899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Какое прилагательное мы используем, когда говорим о человеке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…</a:t>
            </a:r>
            <a:endParaRPr lang="ru-RU" sz="3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7592" y="4720072"/>
            <a:ext cx="1979073" cy="2137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735888" cy="95557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Какой глагол мы используем, когда говорим о человеке, …</a:t>
            </a:r>
            <a:endParaRPr lang="ru-RU" sz="3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52400" y="1905000"/>
            <a:ext cx="8991600" cy="4953000"/>
          </a:xfrm>
        </p:spPr>
        <p:txBody>
          <a:bodyPr>
            <a:normAutofit fontScale="77500" lnSpcReduction="2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он всех стрижёт под одну гребёнку – </a:t>
            </a:r>
          </a:p>
          <a:p>
            <a:pPr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уравнивает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что он заблудился в трёх соснах – </a:t>
            </a:r>
          </a:p>
          <a:p>
            <a:pPr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растерялся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что он соперника положил на обе лопатки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победил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что он подписывается двумя руками –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поддерживает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3338" cy="99316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Какое наречие мы используем, когда говорим о человеке, …</a:t>
            </a:r>
            <a:endParaRPr lang="ru-RU" sz="3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1628800"/>
            <a:ext cx="4316288" cy="4526280"/>
          </a:xfrm>
        </p:spPr>
        <p:txBody>
          <a:bodyPr>
            <a:normAutofit fontScale="62500" lnSpcReduction="20000"/>
          </a:bodyPr>
          <a:lstStyle/>
          <a:p>
            <a:r>
              <a:rPr lang="ru-RU" sz="3200" dirty="0" smtClean="0"/>
              <a:t>за тридевять земель </a:t>
            </a:r>
          </a:p>
          <a:p>
            <a:pPr>
              <a:buNone/>
            </a:pPr>
            <a:r>
              <a:rPr lang="ru-RU" sz="3200" dirty="0" smtClean="0"/>
              <a:t> –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далеко</a:t>
            </a:r>
          </a:p>
          <a:p>
            <a:r>
              <a:rPr lang="ru-RU" sz="3200" dirty="0" smtClean="0"/>
              <a:t> на одну колодку –</a:t>
            </a:r>
          </a:p>
          <a:p>
            <a:pPr>
              <a:buNone/>
            </a:pPr>
            <a:r>
              <a:rPr lang="ru-RU" sz="3200" dirty="0" smtClean="0"/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одинаково</a:t>
            </a:r>
          </a:p>
          <a:p>
            <a:r>
              <a:rPr lang="ru-RU" sz="3200" dirty="0" smtClean="0"/>
              <a:t> в два счёта – </a:t>
            </a:r>
          </a:p>
          <a:p>
            <a:pPr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быстро</a:t>
            </a:r>
          </a:p>
          <a:p>
            <a:r>
              <a:rPr lang="ru-RU" sz="3200" dirty="0" smtClean="0"/>
              <a:t> первым делом – </a:t>
            </a:r>
          </a:p>
          <a:p>
            <a:pPr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сначала</a:t>
            </a:r>
          </a:p>
          <a:p>
            <a:r>
              <a:rPr lang="ru-RU" sz="3200" dirty="0" smtClean="0"/>
              <a:t> в двух шагах – </a:t>
            </a:r>
          </a:p>
          <a:p>
            <a:pPr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рядом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211960" y="1628800"/>
            <a:ext cx="5112568" cy="4526280"/>
          </a:xfrm>
        </p:spPr>
        <p:txBody>
          <a:bodyPr>
            <a:normAutofit fontScale="70000" lnSpcReduction="20000"/>
          </a:bodyPr>
          <a:lstStyle/>
          <a:p>
            <a:endParaRPr lang="ru-RU" sz="3200" dirty="0" smtClean="0"/>
          </a:p>
          <a:p>
            <a:r>
              <a:rPr lang="ru-RU" sz="3200" dirty="0" smtClean="0"/>
              <a:t>раз, два и обчёлся –</a:t>
            </a:r>
          </a:p>
          <a:p>
            <a:pPr>
              <a:buNone/>
            </a:pPr>
            <a:r>
              <a:rPr lang="ru-RU" sz="3200" dirty="0" smtClean="0"/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</a:t>
            </a:r>
          </a:p>
          <a:p>
            <a:r>
              <a:rPr lang="ru-RU" sz="3200" dirty="0" smtClean="0"/>
              <a:t> в один миг –</a:t>
            </a:r>
          </a:p>
          <a:p>
            <a:pPr>
              <a:buNone/>
            </a:pPr>
            <a:r>
              <a:rPr lang="ru-RU" sz="3200" dirty="0" smtClean="0"/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быстро</a:t>
            </a:r>
          </a:p>
          <a:p>
            <a:r>
              <a:rPr lang="ru-RU" sz="3200" dirty="0" smtClean="0"/>
              <a:t> на три аршина в землю</a:t>
            </a:r>
          </a:p>
          <a:p>
            <a:pPr>
              <a:buNone/>
            </a:pPr>
            <a:r>
              <a:rPr lang="ru-RU" sz="3200" dirty="0" smtClean="0"/>
              <a:t> –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глубоко</a:t>
            </a:r>
          </a:p>
          <a:p>
            <a:r>
              <a:rPr lang="ru-RU" sz="3200" dirty="0" smtClean="0"/>
              <a:t> всё одно –</a:t>
            </a:r>
          </a:p>
          <a:p>
            <a:pPr>
              <a:buNone/>
            </a:pPr>
            <a:r>
              <a:rPr lang="ru-RU" sz="3200" dirty="0" smtClean="0"/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одинаково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4491455"/>
            <a:ext cx="1819872" cy="235240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251521" y="1340768"/>
          <a:ext cx="8712966" cy="514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2"/>
                <a:gridCol w="2904322"/>
                <a:gridCol w="2904322"/>
              </a:tblGrid>
              <a:tr h="51454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*бок о бок                                                                                                                                                        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*не за горами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* под боком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*под рукой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*под самым носом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*плечом к плечу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*ни то ни сё</a:t>
                      </a:r>
                    </a:p>
                    <a:p>
                      <a:pPr algn="just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*так себе</a:t>
                      </a:r>
                    </a:p>
                    <a:p>
                      <a:pPr algn="just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*ни шатко ни валко</a:t>
                      </a:r>
                    </a:p>
                    <a:p>
                      <a:pPr algn="just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*ни рыба ни мясо</a:t>
                      </a:r>
                    </a:p>
                    <a:p>
                      <a:pPr algn="just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*ни богу свечка ни чёрту  кочерга</a:t>
                      </a:r>
                    </a:p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*середина на половину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*капля в море</a:t>
                      </a:r>
                    </a:p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*кот наплакал</a:t>
                      </a:r>
                    </a:p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* по пальцам пересчитать</a:t>
                      </a:r>
                    </a:p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*с гулькин нос</a:t>
                      </a:r>
                    </a:p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536" y="0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Подберите синонимы к фразеологизмам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 двух шагах,</a:t>
            </a: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раз, два и обчёлся,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ни два ни полтора</a:t>
            </a:r>
            <a:endParaRPr lang="ru-RU" sz="30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.labirint.ru/rcimg/0c0bef1c55248164ebe3d3fec2fadd50/1920x1080/comments_pic/0927/02lab3mlm1246281597.jpg?124628160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4975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prikolist.club/wp-content/uploads/2019/07/Personazhi_skazki_repka_ded_5_080825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 descr="Позвали мышку, вытянули репк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784975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orenburgkniga.ru/wp-content/uploads/d/8/b/d8b800cb62d0ae5a5ff2096510fb7510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7504" y="836712"/>
            <a:ext cx="8636496" cy="45720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грамотность- способность определять и понимать роль математики в мире, в котором он живёт, высказывать обоснованные математические суждения и использовать математику так чтобы удовлетворять в настоящем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будущем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потребности.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Да-а! Людей такого роста</a:t>
            </a:r>
            <a:br>
              <a:rPr lang="ru-RU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Встретить запросто не просто!</a:t>
            </a:r>
            <a:br>
              <a:rPr lang="ru-RU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Да-а! Такому молодцу</a:t>
            </a:r>
            <a:br>
              <a:rPr lang="ru-RU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 новая к лицу!</a:t>
            </a:r>
            <a:br>
              <a:rPr lang="ru-RU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 встанет на посту,</a:t>
            </a:r>
            <a:br>
              <a:rPr lang="ru-RU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 увидят за версту! –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Содержимое 3" descr="https://shareslide.ru/img/thumbs/28201cb21f86013662e28490b65ad43b-800x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1296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1550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052736"/>
            <a:ext cx="8136904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Вижу один островок небольшой —</a:t>
            </a:r>
            <a:b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Зайцы на нем </a:t>
            </a:r>
            <a:r>
              <a:rPr lang="ru-RU" sz="2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собралися</a:t>
            </a: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гурьбой.</a:t>
            </a:r>
            <a:b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каждой минутой вода подбиралась</a:t>
            </a:r>
            <a:b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бедным зверькам; уж под ними осталось</a:t>
            </a:r>
            <a:b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Меньше аршина земли в ширину,</a:t>
            </a:r>
            <a:b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Меньше сажени в длину.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Содержимое 3" descr="https://klubmama.ru/uploads/posts/2022-08/1661680432_32-klubmama-ru-p-ded-mazai-i-zaitsi-podelka-foto-33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78497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8964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111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Николай Алексеевич Некрасов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«Дедушка </a:t>
            </a:r>
            <a:r>
              <a:rPr lang="ru-RU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Мазай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зайцы»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6309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3063303" y="2381024"/>
            <a:ext cx="2773714" cy="1835789"/>
            <a:chOff x="2457" y="2000"/>
            <a:chExt cx="901" cy="888"/>
          </a:xfrm>
        </p:grpSpPr>
        <p:pic>
          <p:nvPicPr>
            <p:cNvPr id="13" name="Picture 13" descr="circuler_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Oval 14"/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zh-CN" alt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en-US" sz="135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6" name="Group 16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17" name="Group 1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3" name="AutoShape 18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zh-CN" alt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" name="AutoShape 19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zh-CN" alt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" name="AutoShape 20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zh-CN" alt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6" name="AutoShape 21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zh-CN" alt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8" name="Group 2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9" name="AutoShape 23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zh-CN" alt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" name="AutoShape 24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zh-CN" alt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1" name="AutoShape 25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zh-CN" alt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" name="AutoShape 26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zh-CN" alt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</p:grpSp>
      <p:grpSp>
        <p:nvGrpSpPr>
          <p:cNvPr id="27" name="Group 27"/>
          <p:cNvGrpSpPr>
            <a:grpSpLocks/>
          </p:cNvGrpSpPr>
          <p:nvPr/>
        </p:nvGrpSpPr>
        <p:grpSpPr bwMode="auto">
          <a:xfrm>
            <a:off x="251521" y="892981"/>
            <a:ext cx="2419434" cy="1468757"/>
            <a:chOff x="4320" y="1152"/>
            <a:chExt cx="414" cy="402"/>
          </a:xfrm>
        </p:grpSpPr>
        <p:sp>
          <p:nvSpPr>
            <p:cNvPr id="28" name="AutoShape 28"/>
            <p:cNvSpPr>
              <a:spLocks noChangeArrowheads="1"/>
            </p:cNvSpPr>
            <p:nvPr/>
          </p:nvSpPr>
          <p:spPr bwMode="lt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66B1CC"/>
                </a:gs>
                <a:gs pos="100000">
                  <a:srgbClr val="66B1CC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685800">
                <a:defRPr/>
              </a:pPr>
              <a:endParaRPr lang="zh-CN" alt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lt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66B1CC">
                    <a:gamma/>
                    <a:tint val="48627"/>
                    <a:invGamma/>
                  </a:srgbClr>
                </a:gs>
                <a:gs pos="50000">
                  <a:srgbClr val="66B1CC">
                    <a:alpha val="0"/>
                  </a:srgbClr>
                </a:gs>
                <a:gs pos="100000">
                  <a:srgbClr val="66B1CC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en-US" sz="135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0" name="Group 30"/>
          <p:cNvGrpSpPr>
            <a:grpSpLocks/>
          </p:cNvGrpSpPr>
          <p:nvPr/>
        </p:nvGrpSpPr>
        <p:grpSpPr bwMode="auto">
          <a:xfrm>
            <a:off x="279557" y="2829491"/>
            <a:ext cx="2338136" cy="1504105"/>
            <a:chOff x="4320" y="1152"/>
            <a:chExt cx="414" cy="402"/>
          </a:xfrm>
        </p:grpSpPr>
        <p:sp>
          <p:nvSpPr>
            <p:cNvPr id="31" name="AutoShape 31"/>
            <p:cNvSpPr>
              <a:spLocks noChangeArrowheads="1"/>
            </p:cNvSpPr>
            <p:nvPr/>
          </p:nvSpPr>
          <p:spPr bwMode="lt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85414"/>
                </a:gs>
                <a:gs pos="100000">
                  <a:srgbClr val="C85414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685800">
                <a:defRPr/>
              </a:pPr>
              <a:endParaRPr lang="zh-CN" alt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lt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85414">
                    <a:gamma/>
                    <a:tint val="48627"/>
                    <a:invGamma/>
                  </a:srgbClr>
                </a:gs>
                <a:gs pos="50000">
                  <a:srgbClr val="C85414">
                    <a:alpha val="0"/>
                  </a:srgbClr>
                </a:gs>
                <a:gs pos="100000">
                  <a:srgbClr val="C85414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en-US" sz="135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3" name="Group 33"/>
          <p:cNvGrpSpPr>
            <a:grpSpLocks/>
          </p:cNvGrpSpPr>
          <p:nvPr/>
        </p:nvGrpSpPr>
        <p:grpSpPr bwMode="auto">
          <a:xfrm>
            <a:off x="867975" y="4621217"/>
            <a:ext cx="2561722" cy="1372536"/>
            <a:chOff x="4320" y="1152"/>
            <a:chExt cx="414" cy="402"/>
          </a:xfrm>
        </p:grpSpPr>
        <p:sp>
          <p:nvSpPr>
            <p:cNvPr id="34" name="AutoShape 34"/>
            <p:cNvSpPr>
              <a:spLocks noChangeArrowheads="1"/>
            </p:cNvSpPr>
            <p:nvPr/>
          </p:nvSpPr>
          <p:spPr bwMode="lt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7D94F7"/>
                </a:gs>
                <a:gs pos="100000">
                  <a:srgbClr val="7D94F7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685800">
                <a:defRPr/>
              </a:pPr>
              <a:endParaRPr lang="zh-CN" alt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lt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7D94F7">
                    <a:gamma/>
                    <a:tint val="48627"/>
                    <a:invGamma/>
                  </a:srgbClr>
                </a:gs>
                <a:gs pos="50000">
                  <a:srgbClr val="7D94F7">
                    <a:alpha val="0"/>
                  </a:srgbClr>
                </a:gs>
                <a:gs pos="100000">
                  <a:srgbClr val="7D94F7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en-US" sz="135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6" name="Group 36"/>
          <p:cNvGrpSpPr>
            <a:grpSpLocks/>
          </p:cNvGrpSpPr>
          <p:nvPr/>
        </p:nvGrpSpPr>
        <p:grpSpPr bwMode="auto">
          <a:xfrm>
            <a:off x="6124502" y="764704"/>
            <a:ext cx="2592343" cy="1690433"/>
            <a:chOff x="4320" y="1152"/>
            <a:chExt cx="414" cy="402"/>
          </a:xfrm>
        </p:grpSpPr>
        <p:sp>
          <p:nvSpPr>
            <p:cNvPr id="37" name="AutoShape 37"/>
            <p:cNvSpPr>
              <a:spLocks noChangeArrowheads="1"/>
            </p:cNvSpPr>
            <p:nvPr/>
          </p:nvSpPr>
          <p:spPr bwMode="lt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66B1CC"/>
                </a:gs>
                <a:gs pos="100000">
                  <a:srgbClr val="66B1CC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685800">
                <a:defRPr/>
              </a:pPr>
              <a:endParaRPr lang="zh-CN" alt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lt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66B1CC">
                    <a:gamma/>
                    <a:tint val="48627"/>
                    <a:invGamma/>
                  </a:srgbClr>
                </a:gs>
                <a:gs pos="50000">
                  <a:srgbClr val="66B1CC">
                    <a:alpha val="0"/>
                  </a:srgbClr>
                </a:gs>
                <a:gs pos="100000">
                  <a:srgbClr val="66B1CC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en-US" sz="135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9" name="Group 39"/>
          <p:cNvGrpSpPr>
            <a:grpSpLocks/>
          </p:cNvGrpSpPr>
          <p:nvPr/>
        </p:nvGrpSpPr>
        <p:grpSpPr bwMode="auto">
          <a:xfrm>
            <a:off x="6236608" y="2829491"/>
            <a:ext cx="2480236" cy="1466008"/>
            <a:chOff x="4320" y="1152"/>
            <a:chExt cx="414" cy="402"/>
          </a:xfrm>
        </p:grpSpPr>
        <p:sp>
          <p:nvSpPr>
            <p:cNvPr id="40" name="AutoShape 40"/>
            <p:cNvSpPr>
              <a:spLocks noChangeArrowheads="1"/>
            </p:cNvSpPr>
            <p:nvPr/>
          </p:nvSpPr>
          <p:spPr bwMode="lt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85414"/>
                </a:gs>
                <a:gs pos="100000">
                  <a:srgbClr val="C85414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685800">
                <a:defRPr/>
              </a:pPr>
              <a:endParaRPr lang="zh-CN" alt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lt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85414">
                    <a:gamma/>
                    <a:tint val="48627"/>
                    <a:invGamma/>
                  </a:srgbClr>
                </a:gs>
                <a:gs pos="50000">
                  <a:srgbClr val="C85414">
                    <a:alpha val="0"/>
                  </a:srgbClr>
                </a:gs>
                <a:gs pos="100000">
                  <a:srgbClr val="C85414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en-US" sz="135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2" name="Group 42"/>
          <p:cNvGrpSpPr>
            <a:grpSpLocks/>
          </p:cNvGrpSpPr>
          <p:nvPr/>
        </p:nvGrpSpPr>
        <p:grpSpPr bwMode="auto">
          <a:xfrm>
            <a:off x="5400799" y="4587489"/>
            <a:ext cx="2633180" cy="1406263"/>
            <a:chOff x="4320" y="1152"/>
            <a:chExt cx="414" cy="402"/>
          </a:xfrm>
        </p:grpSpPr>
        <p:sp>
          <p:nvSpPr>
            <p:cNvPr id="43" name="AutoShape 43"/>
            <p:cNvSpPr>
              <a:spLocks noChangeArrowheads="1"/>
            </p:cNvSpPr>
            <p:nvPr/>
          </p:nvSpPr>
          <p:spPr bwMode="lt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7D94F7"/>
                </a:gs>
                <a:gs pos="100000">
                  <a:srgbClr val="7D94F7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685800">
                <a:defRPr/>
              </a:pPr>
              <a:endParaRPr lang="zh-CN" alt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lt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7D94F7">
                    <a:gamma/>
                    <a:tint val="48627"/>
                    <a:invGamma/>
                  </a:srgbClr>
                </a:gs>
                <a:gs pos="50000">
                  <a:srgbClr val="7D94F7">
                    <a:alpha val="0"/>
                  </a:srgbClr>
                </a:gs>
                <a:gs pos="100000">
                  <a:srgbClr val="7D94F7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en-US" sz="135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5" name="Rectangle 45"/>
          <p:cNvSpPr>
            <a:spLocks noChangeArrowheads="1"/>
          </p:cNvSpPr>
          <p:nvPr/>
        </p:nvSpPr>
        <p:spPr bwMode="auto">
          <a:xfrm>
            <a:off x="1620832" y="1829488"/>
            <a:ext cx="121285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US" altLang="zh-CN" sz="1350" b="1" dirty="0">
              <a:solidFill>
                <a:srgbClr val="FE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charset="-122"/>
            </a:endParaRPr>
          </a:p>
          <a:p>
            <a:pPr algn="ctr"/>
            <a:endParaRPr lang="en-US" altLang="zh-CN" sz="1350" b="1" dirty="0">
              <a:solidFill>
                <a:srgbClr val="FE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charset="-122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379201" y="2757825"/>
            <a:ext cx="2485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dirty="0" smtClean="0">
                <a:solidFill>
                  <a:srgbClr val="18181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Учащиеся</a:t>
            </a:r>
            <a:r>
              <a:rPr lang="ru-RU" sz="1350" b="1" dirty="0">
                <a:solidFill>
                  <a:srgbClr val="18181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овладевшие математической грамотностью, способны:</a:t>
            </a:r>
            <a:br>
              <a:rPr lang="ru-RU" sz="1350" b="1" dirty="0">
                <a:solidFill>
                  <a:srgbClr val="18181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350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421137" y="937462"/>
            <a:ext cx="241255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распознавать проблемы, возникающие в окружающей действительности и </a:t>
            </a:r>
          </a:p>
          <a:p>
            <a:r>
              <a:rPr lang="ru-RU" sz="135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могут быть решены средствами математики</a:t>
            </a:r>
            <a:endParaRPr lang="ru-RU" sz="1350" b="1" dirty="0">
              <a:solidFill>
                <a:schemeClr val="bg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21137" y="3051298"/>
            <a:ext cx="23319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формулировать эти проблемы на языке математики</a:t>
            </a:r>
            <a:br>
              <a:rPr lang="ru-RU" sz="135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350" b="1" dirty="0">
              <a:solidFill>
                <a:schemeClr val="bg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968280" y="4825195"/>
            <a:ext cx="2479381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решать проблемы, используя математические факты и методы</a:t>
            </a:r>
            <a:br>
              <a:rPr lang="ru-RU" sz="135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350" b="1" dirty="0">
              <a:solidFill>
                <a:schemeClr val="bg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478103" y="1170275"/>
            <a:ext cx="1958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анализировать использованные методы решения</a:t>
            </a:r>
            <a:br>
              <a:rPr lang="ru-RU" sz="135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350" b="1" dirty="0">
              <a:solidFill>
                <a:schemeClr val="bg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359631" y="2924307"/>
            <a:ext cx="226049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>
                <a:solidFill>
                  <a:srgbClr val="18181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5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интерпретировать полученные результаты с учетом поставленной проблемы;</a:t>
            </a:r>
            <a:br>
              <a:rPr lang="ru-RU" sz="135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350" b="1" dirty="0">
              <a:solidFill>
                <a:schemeClr val="bg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616261" y="4832595"/>
            <a:ext cx="219610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формулировать и записывать результаты решения</a:t>
            </a:r>
            <a:endParaRPr lang="ru-RU" sz="1350" b="1" dirty="0">
              <a:solidFill>
                <a:schemeClr val="bg1"/>
              </a:solidFill>
            </a:endParaRPr>
          </a:p>
        </p:txBody>
      </p:sp>
      <p:sp>
        <p:nvSpPr>
          <p:cNvPr id="2" name="Шеврон 1"/>
          <p:cNvSpPr/>
          <p:nvPr/>
        </p:nvSpPr>
        <p:spPr>
          <a:xfrm rot="12599606">
            <a:off x="2999710" y="2119802"/>
            <a:ext cx="363474" cy="363474"/>
          </a:xfrm>
          <a:prstGeom prst="chevr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6" name="Шеврон 45"/>
          <p:cNvSpPr/>
          <p:nvPr/>
        </p:nvSpPr>
        <p:spPr>
          <a:xfrm rot="10800000">
            <a:off x="2725199" y="3455835"/>
            <a:ext cx="363474" cy="363474"/>
          </a:xfrm>
          <a:prstGeom prst="chevr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7" name="Шеврон 46"/>
          <p:cNvSpPr/>
          <p:nvPr/>
        </p:nvSpPr>
        <p:spPr>
          <a:xfrm rot="19895972">
            <a:off x="5647230" y="2166754"/>
            <a:ext cx="363474" cy="363474"/>
          </a:xfrm>
          <a:prstGeom prst="chevr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8" name="Шеврон 47"/>
          <p:cNvSpPr/>
          <p:nvPr/>
        </p:nvSpPr>
        <p:spPr>
          <a:xfrm rot="7721194">
            <a:off x="3392102" y="4146971"/>
            <a:ext cx="363474" cy="363474"/>
          </a:xfrm>
          <a:prstGeom prst="chevr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9" name="Шеврон 48"/>
          <p:cNvSpPr/>
          <p:nvPr/>
        </p:nvSpPr>
        <p:spPr>
          <a:xfrm>
            <a:off x="5838202" y="3388924"/>
            <a:ext cx="363474" cy="363474"/>
          </a:xfrm>
          <a:prstGeom prst="chevr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0" name="Шеврон 49"/>
          <p:cNvSpPr/>
          <p:nvPr/>
        </p:nvSpPr>
        <p:spPr>
          <a:xfrm rot="2283108">
            <a:off x="5284447" y="4191704"/>
            <a:ext cx="363474" cy="363474"/>
          </a:xfrm>
          <a:prstGeom prst="chevr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12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3897706" y="2235424"/>
            <a:ext cx="2033087" cy="1641588"/>
            <a:chOff x="2457" y="2000"/>
            <a:chExt cx="901" cy="888"/>
          </a:xfrm>
          <a:solidFill>
            <a:schemeClr val="tx2">
              <a:lumMod val="50000"/>
            </a:schemeClr>
          </a:solidFill>
        </p:grpSpPr>
        <p:pic>
          <p:nvPicPr>
            <p:cNvPr id="8" name="Picture 13" descr="circuler_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grpFill/>
            <a:extLst/>
          </p:spPr>
        </p:pic>
        <p:sp>
          <p:nvSpPr>
            <p:cNvPr id="9" name="Oval 14"/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685800">
                <a:defRPr/>
              </a:pPr>
              <a:r>
                <a:rPr lang="ru-RU" altLang="zh-CN" sz="1500" kern="0" dirty="0">
                  <a:solidFill>
                    <a:sysClr val="windowText" lastClr="000000"/>
                  </a:solidFill>
                </a:rPr>
                <a:t> </a:t>
              </a:r>
              <a:endParaRPr lang="ru-RU" altLang="zh-CN" b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Freeform 15"/>
            <p:cNvSpPr>
              <a:spLocks/>
            </p:cNvSpPr>
            <p:nvPr/>
          </p:nvSpPr>
          <p:spPr bwMode="ltGray">
            <a:xfrm>
              <a:off x="2572" y="2041"/>
              <a:ext cx="666" cy="15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en-US" sz="135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1" name="Group 16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  <a:grpFill/>
          </p:grpSpPr>
          <p:grpSp>
            <p:nvGrpSpPr>
              <p:cNvPr id="12" name="Group 1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  <a:grpFill/>
            </p:grpSpPr>
            <p:sp>
              <p:nvSpPr>
                <p:cNvPr id="18" name="AutoShape 18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zh-CN" alt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" name="AutoShape 19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zh-CN" alt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" name="AutoShape 20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zh-CN" alt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1" name="AutoShape 21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zh-CN" alt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13" name="Group 2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  <a:grpFill/>
            </p:grpSpPr>
            <p:sp>
              <p:nvSpPr>
                <p:cNvPr id="14" name="AutoShape 23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zh-CN" alt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5" name="AutoShape 24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zh-CN" alt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6" name="AutoShape 25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zh-CN" alt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7" name="AutoShape 26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zh-CN" alt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</p:grpSp>
      <p:sp>
        <p:nvSpPr>
          <p:cNvPr id="22" name="TextBox 21"/>
          <p:cNvSpPr txBox="1"/>
          <p:nvPr/>
        </p:nvSpPr>
        <p:spPr>
          <a:xfrm>
            <a:off x="3897706" y="2132414"/>
            <a:ext cx="2027787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Упражнения для формирования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функциональной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математической  грамотности</a:t>
            </a:r>
          </a:p>
          <a:p>
            <a:r>
              <a:rPr lang="ru-RU" sz="135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66" y="1112891"/>
            <a:ext cx="2518084" cy="1253237"/>
          </a:xfrm>
          <a:prstGeom prst="rect">
            <a:avLst/>
          </a:prstGeom>
        </p:spPr>
      </p:pic>
      <p:grpSp>
        <p:nvGrpSpPr>
          <p:cNvPr id="24" name="Group 33"/>
          <p:cNvGrpSpPr>
            <a:grpSpLocks/>
          </p:cNvGrpSpPr>
          <p:nvPr/>
        </p:nvGrpSpPr>
        <p:grpSpPr bwMode="auto">
          <a:xfrm>
            <a:off x="6351548" y="3038557"/>
            <a:ext cx="2396916" cy="1254540"/>
            <a:chOff x="4324" y="1136"/>
            <a:chExt cx="414" cy="402"/>
          </a:xfrm>
        </p:grpSpPr>
        <p:sp>
          <p:nvSpPr>
            <p:cNvPr id="25" name="AutoShape 34"/>
            <p:cNvSpPr>
              <a:spLocks noChangeArrowheads="1"/>
            </p:cNvSpPr>
            <p:nvPr/>
          </p:nvSpPr>
          <p:spPr bwMode="ltGray">
            <a:xfrm>
              <a:off x="4324" y="1136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7D94F7"/>
                </a:gs>
                <a:gs pos="100000">
                  <a:srgbClr val="7D94F7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  <a:p>
              <a:pPr>
                <a:defRPr/>
              </a:pPr>
              <a:endParaRPr lang="ru-RU" dirty="0"/>
            </a:p>
            <a:p>
              <a:pPr defTabSz="685800">
                <a:defRPr/>
              </a:pPr>
              <a:endParaRPr lang="zh-CN" altLang="en-US" sz="135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Freeform 35"/>
            <p:cNvSpPr>
              <a:spLocks/>
            </p:cNvSpPr>
            <p:nvPr/>
          </p:nvSpPr>
          <p:spPr bwMode="ltGray">
            <a:xfrm>
              <a:off x="4335" y="1153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7D94F7">
                    <a:gamma/>
                    <a:tint val="48627"/>
                    <a:invGamma/>
                  </a:srgbClr>
                </a:gs>
                <a:gs pos="50000">
                  <a:srgbClr val="7D94F7">
                    <a:alpha val="0"/>
                  </a:srgbClr>
                </a:gs>
                <a:gs pos="100000">
                  <a:srgbClr val="7D94F7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en-US" sz="135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27584" y="1268760"/>
            <a:ext cx="2487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Загадки, ребусы,</a:t>
            </a:r>
          </a:p>
          <a:p>
            <a:r>
              <a:rPr lang="ru-RU" b="1" dirty="0">
                <a:solidFill>
                  <a:schemeClr val="bg1"/>
                </a:solidFill>
              </a:rPr>
              <a:t>магические квадраты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09831" y="3140967"/>
            <a:ext cx="1997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Логические задачи</a:t>
            </a:r>
          </a:p>
        </p:txBody>
      </p:sp>
      <p:grpSp>
        <p:nvGrpSpPr>
          <p:cNvPr id="29" name="Group 27"/>
          <p:cNvGrpSpPr>
            <a:grpSpLocks/>
          </p:cNvGrpSpPr>
          <p:nvPr/>
        </p:nvGrpSpPr>
        <p:grpSpPr bwMode="auto">
          <a:xfrm>
            <a:off x="3897707" y="4430423"/>
            <a:ext cx="2019548" cy="1158817"/>
            <a:chOff x="4315" y="1140"/>
            <a:chExt cx="414" cy="402"/>
          </a:xfrm>
        </p:grpSpPr>
        <p:sp>
          <p:nvSpPr>
            <p:cNvPr id="30" name="AutoShape 28"/>
            <p:cNvSpPr>
              <a:spLocks noChangeArrowheads="1"/>
            </p:cNvSpPr>
            <p:nvPr/>
          </p:nvSpPr>
          <p:spPr bwMode="ltGray">
            <a:xfrm>
              <a:off x="4315" y="1140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66B1CC"/>
                </a:gs>
                <a:gs pos="100000">
                  <a:srgbClr val="66B1CC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defTabSz="685800">
                <a:defRPr/>
              </a:pPr>
              <a:r>
                <a:rPr lang="ru-RU" altLang="zh-CN" b="1" kern="0" dirty="0">
                  <a:solidFill>
                    <a:schemeClr val="bg1"/>
                  </a:solidFill>
                </a:rPr>
                <a:t>Нестандартные</a:t>
              </a:r>
            </a:p>
            <a:p>
              <a:pPr algn="ctr" defTabSz="685800">
                <a:defRPr/>
              </a:pPr>
              <a:r>
                <a:rPr lang="ru-RU" altLang="zh-CN" b="1" kern="0" dirty="0">
                  <a:solidFill>
                    <a:schemeClr val="bg1"/>
                  </a:solidFill>
                </a:rPr>
                <a:t> задачи</a:t>
              </a: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ltGray">
            <a:xfrm>
              <a:off x="4328" y="1151"/>
              <a:ext cx="337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66B1CC">
                    <a:gamma/>
                    <a:tint val="48627"/>
                    <a:invGamma/>
                  </a:srgbClr>
                </a:gs>
                <a:gs pos="50000">
                  <a:srgbClr val="66B1CC">
                    <a:alpha val="0"/>
                  </a:srgbClr>
                </a:gs>
                <a:gs pos="100000">
                  <a:srgbClr val="66B1CC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en-US" sz="1500" b="1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2" name="Group 27"/>
          <p:cNvGrpSpPr>
            <a:grpSpLocks/>
          </p:cNvGrpSpPr>
          <p:nvPr/>
        </p:nvGrpSpPr>
        <p:grpSpPr bwMode="auto">
          <a:xfrm>
            <a:off x="3919679" y="548681"/>
            <a:ext cx="2010635" cy="1279818"/>
            <a:chOff x="4315" y="1140"/>
            <a:chExt cx="414" cy="402"/>
          </a:xfrm>
        </p:grpSpPr>
        <p:sp>
          <p:nvSpPr>
            <p:cNvPr id="33" name="AutoShape 28"/>
            <p:cNvSpPr>
              <a:spLocks noChangeArrowheads="1"/>
            </p:cNvSpPr>
            <p:nvPr/>
          </p:nvSpPr>
          <p:spPr bwMode="ltGray">
            <a:xfrm>
              <a:off x="4315" y="1140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66B1CC"/>
                </a:gs>
                <a:gs pos="100000">
                  <a:srgbClr val="66B1CC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defTabSz="685800">
                <a:defRPr/>
              </a:pPr>
              <a:r>
                <a:rPr lang="ru-RU" altLang="zh-CN" b="1" kern="0" dirty="0">
                  <a:solidFill>
                    <a:schemeClr val="bg1"/>
                  </a:solidFill>
                </a:rPr>
                <a:t>Задачи-шутки</a:t>
              </a:r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ltGray">
            <a:xfrm>
              <a:off x="4328" y="1151"/>
              <a:ext cx="337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66B1CC">
                    <a:gamma/>
                    <a:tint val="48627"/>
                    <a:invGamma/>
                  </a:srgbClr>
                </a:gs>
                <a:gs pos="50000">
                  <a:srgbClr val="66B1CC">
                    <a:alpha val="0"/>
                  </a:srgbClr>
                </a:gs>
                <a:gs pos="100000">
                  <a:srgbClr val="66B1CC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en-US" sz="1500" b="1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5" name="Group 33"/>
          <p:cNvGrpSpPr>
            <a:grpSpLocks/>
          </p:cNvGrpSpPr>
          <p:nvPr/>
        </p:nvGrpSpPr>
        <p:grpSpPr bwMode="auto">
          <a:xfrm>
            <a:off x="816297" y="2986340"/>
            <a:ext cx="2472004" cy="1234748"/>
            <a:chOff x="4324" y="1136"/>
            <a:chExt cx="414" cy="402"/>
          </a:xfrm>
        </p:grpSpPr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324" y="1136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7D94F7"/>
                </a:gs>
                <a:gs pos="100000">
                  <a:srgbClr val="7D94F7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  <a:p>
              <a:pPr>
                <a:defRPr/>
              </a:pPr>
              <a:endParaRPr lang="ru-RU" dirty="0"/>
            </a:p>
            <a:p>
              <a:pPr defTabSz="685800">
                <a:defRPr/>
              </a:pPr>
              <a:endParaRPr lang="zh-CN" altLang="en-US" sz="135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35" y="1153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7D94F7">
                    <a:gamma/>
                    <a:tint val="48627"/>
                    <a:invGamma/>
                  </a:srgbClr>
                </a:gs>
                <a:gs pos="50000">
                  <a:srgbClr val="7D94F7">
                    <a:alpha val="0"/>
                  </a:srgbClr>
                </a:gs>
                <a:gs pos="100000">
                  <a:srgbClr val="7D94F7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en-US" sz="1350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3062" y="1052736"/>
            <a:ext cx="2445402" cy="1313391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881978" y="3079181"/>
            <a:ext cx="2446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dirty="0">
                <a:solidFill>
                  <a:schemeClr val="bg1"/>
                </a:solidFill>
                <a:latin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</a:rPr>
              <a:t>Геометрические задания со счётными палочками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408564" y="1268760"/>
            <a:ext cx="2198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</a:rPr>
              <a:t>Комбинаторные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</a:rPr>
              <a:t> задачи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52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33"/>
          <p:cNvGrpSpPr>
            <a:grpSpLocks/>
          </p:cNvGrpSpPr>
          <p:nvPr/>
        </p:nvGrpSpPr>
        <p:grpSpPr bwMode="auto">
          <a:xfrm>
            <a:off x="238757" y="1675852"/>
            <a:ext cx="2513405" cy="1331062"/>
            <a:chOff x="4320" y="1152"/>
            <a:chExt cx="414" cy="402"/>
          </a:xfrm>
        </p:grpSpPr>
        <p:sp>
          <p:nvSpPr>
            <p:cNvPr id="53" name="AutoShape 34"/>
            <p:cNvSpPr>
              <a:spLocks noChangeArrowheads="1"/>
            </p:cNvSpPr>
            <p:nvPr/>
          </p:nvSpPr>
          <p:spPr bwMode="lt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7D94F7"/>
                </a:gs>
                <a:gs pos="100000">
                  <a:srgbClr val="7D94F7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685800">
                <a:defRPr/>
              </a:pPr>
              <a:endParaRPr lang="zh-CN" alt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lt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7D94F7">
                    <a:gamma/>
                    <a:tint val="48627"/>
                    <a:invGamma/>
                  </a:srgbClr>
                </a:gs>
                <a:gs pos="50000">
                  <a:srgbClr val="7D94F7">
                    <a:alpha val="0"/>
                  </a:srgbClr>
                </a:gs>
                <a:gs pos="100000">
                  <a:srgbClr val="7D94F7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en-US" sz="135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3" name="Group 36"/>
          <p:cNvGrpSpPr>
            <a:grpSpLocks/>
          </p:cNvGrpSpPr>
          <p:nvPr/>
        </p:nvGrpSpPr>
        <p:grpSpPr bwMode="auto">
          <a:xfrm>
            <a:off x="6334801" y="1553914"/>
            <a:ext cx="2356355" cy="1443044"/>
            <a:chOff x="4263" y="1146"/>
            <a:chExt cx="414" cy="402"/>
          </a:xfrm>
        </p:grpSpPr>
        <p:sp>
          <p:nvSpPr>
            <p:cNvPr id="44" name="AutoShape 37"/>
            <p:cNvSpPr>
              <a:spLocks noChangeArrowheads="1"/>
            </p:cNvSpPr>
            <p:nvPr/>
          </p:nvSpPr>
          <p:spPr bwMode="ltGray">
            <a:xfrm>
              <a:off x="4263" y="1146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66B1CC"/>
                </a:gs>
                <a:gs pos="100000">
                  <a:srgbClr val="66B1CC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685800">
                <a:defRPr/>
              </a:pPr>
              <a:endParaRPr lang="zh-CN" alt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ltGray">
            <a:xfrm>
              <a:off x="4266" y="1152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66B1CC">
                    <a:gamma/>
                    <a:tint val="48627"/>
                    <a:invGamma/>
                  </a:srgbClr>
                </a:gs>
                <a:gs pos="50000">
                  <a:srgbClr val="66B1CC">
                    <a:alpha val="0"/>
                  </a:srgbClr>
                </a:gs>
                <a:gs pos="100000">
                  <a:srgbClr val="66B1CC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en-US" sz="135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8" name="Group 12"/>
          <p:cNvGrpSpPr>
            <a:grpSpLocks/>
          </p:cNvGrpSpPr>
          <p:nvPr/>
        </p:nvGrpSpPr>
        <p:grpSpPr bwMode="auto">
          <a:xfrm>
            <a:off x="3441155" y="1896035"/>
            <a:ext cx="2033087" cy="1641588"/>
            <a:chOff x="2457" y="2000"/>
            <a:chExt cx="901" cy="888"/>
          </a:xfrm>
        </p:grpSpPr>
        <p:pic>
          <p:nvPicPr>
            <p:cNvPr id="29" name="Picture 13" descr="circuler_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Oval 14"/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685800">
                <a:defRPr/>
              </a:pPr>
              <a:r>
                <a:rPr lang="ru-RU" altLang="zh-CN" sz="1500" kern="0" dirty="0">
                  <a:solidFill>
                    <a:sysClr val="windowText" lastClr="000000"/>
                  </a:solidFill>
                </a:rPr>
                <a:t> </a:t>
              </a:r>
              <a:r>
                <a:rPr lang="ru-RU" altLang="zh-CN" b="1" kern="0" dirty="0">
                  <a:solidFill>
                    <a:sysClr val="windowText" lastClr="000000"/>
                  </a:solidFill>
                </a:rPr>
                <a:t>Составляющие</a:t>
              </a:r>
            </a:p>
            <a:p>
              <a:pPr algn="ctr" defTabSz="685800">
                <a:defRPr/>
              </a:pPr>
              <a:r>
                <a:rPr lang="ru-RU" altLang="zh-CN" b="1" kern="0" dirty="0">
                  <a:solidFill>
                    <a:sysClr val="windowText" lastClr="000000"/>
                  </a:solidFill>
                </a:rPr>
                <a:t>математической </a:t>
              </a:r>
            </a:p>
            <a:p>
              <a:pPr algn="ctr" defTabSz="685800">
                <a:defRPr/>
              </a:pPr>
              <a:r>
                <a:rPr lang="ru-RU" altLang="zh-CN" b="1" kern="0" dirty="0">
                  <a:solidFill>
                    <a:sysClr val="windowText" lastClr="000000"/>
                  </a:solidFill>
                </a:rPr>
                <a:t>грамотности</a:t>
              </a:r>
              <a:endParaRPr lang="zh-CN" altLang="en-US" b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15"/>
            <p:cNvSpPr>
              <a:spLocks/>
            </p:cNvSpPr>
            <p:nvPr/>
          </p:nvSpPr>
          <p:spPr bwMode="ltGray">
            <a:xfrm>
              <a:off x="2572" y="2041"/>
              <a:ext cx="666" cy="15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en-US" sz="135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2" name="Group 16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33" name="Group 1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9" name="AutoShape 18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zh-CN" alt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0" name="AutoShape 19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zh-CN" alt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AutoShape 20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zh-CN" alt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2" name="AutoShape 21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zh-CN" alt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4" name="Group 2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5" name="AutoShape 23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zh-CN" alt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6" name="AutoShape 24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zh-CN" alt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7" name="AutoShape 25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zh-CN" alt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8" name="AutoShape 26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zh-CN" alt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</p:grpSp>
      <p:sp>
        <p:nvSpPr>
          <p:cNvPr id="3" name="AutoShape 2" descr="Математика Расчет Начальная школа, Математика, текст, начальная школа,  учитель png | PNGWing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1028" name="Picture 4" descr="Задачи по математике для младших школьников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2019" y="1817486"/>
            <a:ext cx="1458838" cy="96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6604" y="3107973"/>
            <a:ext cx="2075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умение находить и </a:t>
            </a:r>
          </a:p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отбирать информацию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36991" y="2971371"/>
            <a:ext cx="250067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производить арифметические действия и применять их </a:t>
            </a:r>
          </a:p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решения конкретных задач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70892" y="5641805"/>
            <a:ext cx="2728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интерпретировать, оценивать и анализировать данные</a:t>
            </a:r>
            <a:endParaRPr lang="ru-RU" sz="1400" dirty="0"/>
          </a:p>
        </p:txBody>
      </p:sp>
      <p:sp>
        <p:nvSpPr>
          <p:cNvPr id="20" name="Шеврон 19"/>
          <p:cNvSpPr/>
          <p:nvPr/>
        </p:nvSpPr>
        <p:spPr>
          <a:xfrm>
            <a:off x="5753100" y="2393195"/>
            <a:ext cx="363474" cy="363474"/>
          </a:xfrm>
          <a:prstGeom prst="chevr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2" name="Шеврон 21"/>
          <p:cNvSpPr/>
          <p:nvPr/>
        </p:nvSpPr>
        <p:spPr>
          <a:xfrm rot="10800000">
            <a:off x="2879694" y="2462899"/>
            <a:ext cx="363474" cy="363474"/>
          </a:xfrm>
          <a:prstGeom prst="chevr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3" name="Шеврон 22"/>
          <p:cNvSpPr/>
          <p:nvPr/>
        </p:nvSpPr>
        <p:spPr>
          <a:xfrm rot="5400000">
            <a:off x="4255592" y="3706358"/>
            <a:ext cx="363474" cy="363474"/>
          </a:xfrm>
          <a:prstGeom prst="chevr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1" name="Выгнутая вправо стрелка 20"/>
          <p:cNvSpPr/>
          <p:nvPr/>
        </p:nvSpPr>
        <p:spPr>
          <a:xfrm rot="2492296">
            <a:off x="6640500" y="4018377"/>
            <a:ext cx="849903" cy="1985021"/>
          </a:xfrm>
          <a:prstGeom prst="curvedLeftArrow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5" name="Выгнутая вправо стрелка 24"/>
          <p:cNvSpPr/>
          <p:nvPr/>
        </p:nvSpPr>
        <p:spPr>
          <a:xfrm rot="6842443">
            <a:off x="1384637" y="3841418"/>
            <a:ext cx="791402" cy="2054525"/>
          </a:xfrm>
          <a:prstGeom prst="curvedLeftArrow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4" name="Выгнутая вверх стрелка 23"/>
          <p:cNvSpPr/>
          <p:nvPr/>
        </p:nvSpPr>
        <p:spPr>
          <a:xfrm>
            <a:off x="3134111" y="977504"/>
            <a:ext cx="2917476" cy="608063"/>
          </a:xfrm>
          <a:prstGeom prst="curvedDownArrow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grpSp>
        <p:nvGrpSpPr>
          <p:cNvPr id="47" name="Group 39"/>
          <p:cNvGrpSpPr>
            <a:grpSpLocks/>
          </p:cNvGrpSpPr>
          <p:nvPr/>
        </p:nvGrpSpPr>
        <p:grpSpPr bwMode="auto">
          <a:xfrm>
            <a:off x="3282096" y="4222453"/>
            <a:ext cx="2404719" cy="1292456"/>
            <a:chOff x="4344" y="1178"/>
            <a:chExt cx="390" cy="376"/>
          </a:xfrm>
        </p:grpSpPr>
        <p:sp>
          <p:nvSpPr>
            <p:cNvPr id="48" name="AutoShape 40"/>
            <p:cNvSpPr>
              <a:spLocks noChangeArrowheads="1"/>
            </p:cNvSpPr>
            <p:nvPr/>
          </p:nvSpPr>
          <p:spPr bwMode="ltGray">
            <a:xfrm>
              <a:off x="4344" y="1178"/>
              <a:ext cx="390" cy="376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85414"/>
                </a:gs>
                <a:gs pos="100000">
                  <a:srgbClr val="C85414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685800">
                <a:defRPr/>
              </a:pPr>
              <a:endParaRPr lang="zh-CN" alt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lt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85414">
                    <a:gamma/>
                    <a:tint val="48627"/>
                    <a:invGamma/>
                  </a:srgbClr>
                </a:gs>
                <a:gs pos="50000">
                  <a:srgbClr val="C85414">
                    <a:alpha val="0"/>
                  </a:srgbClr>
                </a:gs>
                <a:gs pos="100000">
                  <a:srgbClr val="C85414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en-US" sz="1350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9865" y="4265361"/>
            <a:ext cx="1032058" cy="120663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474" y="1680955"/>
            <a:ext cx="1284908" cy="96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036664" y="2459840"/>
            <a:ext cx="2903367" cy="1750904"/>
            <a:chOff x="2457" y="1973"/>
            <a:chExt cx="901" cy="915"/>
          </a:xfrm>
        </p:grpSpPr>
        <p:pic>
          <p:nvPicPr>
            <p:cNvPr id="3" name="Picture 13" descr="circuler_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14"/>
            <p:cNvSpPr>
              <a:spLocks noChangeArrowheads="1"/>
            </p:cNvSpPr>
            <p:nvPr/>
          </p:nvSpPr>
          <p:spPr bwMode="ltGray">
            <a:xfrm>
              <a:off x="2518" y="1973"/>
              <a:ext cx="816" cy="913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r>
                <a:rPr lang="ru-RU" altLang="zh-CN" sz="1500" b="1" kern="0" dirty="0">
                  <a:solidFill>
                    <a:sysClr val="windowText" lastClr="000000"/>
                  </a:solidFill>
                </a:rPr>
                <a:t>Условия успешного</a:t>
              </a:r>
            </a:p>
            <a:p>
              <a:pPr defTabSz="685800">
                <a:defRPr/>
              </a:pPr>
              <a:r>
                <a:rPr lang="ru-RU" altLang="zh-CN" sz="1500" b="1" kern="0" dirty="0">
                  <a:solidFill>
                    <a:sysClr val="windowText" lastClr="000000"/>
                  </a:solidFill>
                </a:rPr>
                <a:t> формирования</a:t>
              </a:r>
            </a:p>
            <a:p>
              <a:pPr algn="ctr" defTabSz="685800">
                <a:defRPr/>
              </a:pPr>
              <a:r>
                <a:rPr lang="ru-RU" altLang="zh-CN" sz="1500" b="1" kern="0" dirty="0">
                  <a:solidFill>
                    <a:sysClr val="windowText" lastClr="000000"/>
                  </a:solidFill>
                </a:rPr>
                <a:t>математической грамотности</a:t>
              </a:r>
            </a:p>
            <a:p>
              <a:pPr algn="ctr" defTabSz="685800">
                <a:defRPr/>
              </a:pPr>
              <a:r>
                <a:rPr lang="ru-RU" altLang="zh-CN" sz="1500" b="1" kern="0" dirty="0">
                  <a:solidFill>
                    <a:sysClr val="windowText" lastClr="000000"/>
                  </a:solidFill>
                </a:rPr>
                <a:t> на уроке</a:t>
              </a:r>
              <a:endParaRPr lang="zh-CN" altLang="en-US" sz="1500" b="1" kern="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" name="Group 16"/>
            <p:cNvGrpSpPr>
              <a:grpSpLocks/>
            </p:cNvGrpSpPr>
            <p:nvPr/>
          </p:nvGrpSpPr>
          <p:grpSpPr bwMode="auto">
            <a:xfrm rot="-1297425" flipH="1" flipV="1">
              <a:off x="2487" y="2494"/>
              <a:ext cx="781" cy="394"/>
              <a:chOff x="2532" y="1050"/>
              <a:chExt cx="893" cy="515"/>
            </a:xfrm>
          </p:grpSpPr>
          <p:grpSp>
            <p:nvGrpSpPr>
              <p:cNvPr id="7" name="Group 17"/>
              <p:cNvGrpSpPr>
                <a:grpSpLocks/>
              </p:cNvGrpSpPr>
              <p:nvPr/>
            </p:nvGrpSpPr>
            <p:grpSpPr bwMode="auto">
              <a:xfrm>
                <a:off x="2532" y="1050"/>
                <a:ext cx="743" cy="515"/>
                <a:chOff x="1565" y="2568"/>
                <a:chExt cx="1118" cy="777"/>
              </a:xfrm>
            </p:grpSpPr>
            <p:sp>
              <p:nvSpPr>
                <p:cNvPr id="13" name="AutoShape 18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zh-CN" alt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4" name="AutoShape 19"/>
                <p:cNvSpPr>
                  <a:spLocks noChangeArrowheads="1"/>
                </p:cNvSpPr>
                <p:nvPr/>
              </p:nvSpPr>
              <p:spPr bwMode="ltGray">
                <a:xfrm rot="6078281">
                  <a:off x="2059" y="282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zh-CN" alt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5" name="AutoShape 20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zh-CN" alt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6" name="AutoShape 21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zh-CN" alt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8" name="Group 2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9" name="AutoShape 23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zh-CN" alt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" name="AutoShape 24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zh-CN" alt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" name="AutoShape 25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zh-CN" alt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" name="AutoShape 26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zh-CN" altLang="en-US" sz="135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</p:grpSp>
      <p:grpSp>
        <p:nvGrpSpPr>
          <p:cNvPr id="17" name="Group 27"/>
          <p:cNvGrpSpPr>
            <a:grpSpLocks/>
          </p:cNvGrpSpPr>
          <p:nvPr/>
        </p:nvGrpSpPr>
        <p:grpSpPr bwMode="auto">
          <a:xfrm>
            <a:off x="2974667" y="673998"/>
            <a:ext cx="2997704" cy="1530865"/>
            <a:chOff x="4333" y="1160"/>
            <a:chExt cx="414" cy="402"/>
          </a:xfrm>
        </p:grpSpPr>
        <p:sp>
          <p:nvSpPr>
            <p:cNvPr id="18" name="AutoShape 28"/>
            <p:cNvSpPr>
              <a:spLocks noChangeArrowheads="1"/>
            </p:cNvSpPr>
            <p:nvPr/>
          </p:nvSpPr>
          <p:spPr bwMode="ltGray">
            <a:xfrm>
              <a:off x="4333" y="1160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66B1CC"/>
                </a:gs>
                <a:gs pos="100000">
                  <a:srgbClr val="66B1CC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defTabSz="685800">
                <a:defRPr/>
              </a:pPr>
              <a:endParaRPr lang="ru-RU" altLang="zh-CN" b="1" kern="0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29"/>
            <p:cNvSpPr>
              <a:spLocks/>
            </p:cNvSpPr>
            <p:nvPr/>
          </p:nvSpPr>
          <p:spPr bwMode="ltGray">
            <a:xfrm>
              <a:off x="4340" y="1174"/>
              <a:ext cx="337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66B1CC">
                    <a:gamma/>
                    <a:tint val="48627"/>
                    <a:invGamma/>
                  </a:srgbClr>
                </a:gs>
                <a:gs pos="50000">
                  <a:srgbClr val="66B1CC">
                    <a:alpha val="0"/>
                  </a:srgbClr>
                </a:gs>
                <a:gs pos="100000">
                  <a:srgbClr val="66B1CC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r>
                <a:rPr lang="ru-RU" altLang="zh-CN" sz="1500" b="1" kern="0" dirty="0">
                  <a:solidFill>
                    <a:schemeClr val="bg1"/>
                  </a:solidFill>
                </a:rPr>
                <a:t>Предметный </a:t>
              </a:r>
              <a:r>
                <a:rPr lang="ru-RU" altLang="zh-CN" sz="1500" b="1" kern="0" dirty="0" smtClean="0">
                  <a:solidFill>
                    <a:schemeClr val="bg1"/>
                  </a:solidFill>
                </a:rPr>
                <a:t> уровень</a:t>
              </a:r>
              <a:r>
                <a:rPr lang="ru-RU" altLang="zh-CN" sz="1500" b="1" kern="0" dirty="0">
                  <a:solidFill>
                    <a:schemeClr val="bg1"/>
                  </a:solidFill>
                </a:rPr>
                <a:t>: создание опыта применения предметного умения  в разнообразных учебных ситуациях</a:t>
              </a:r>
              <a:endParaRPr lang="zh-CN" altLang="en-US" sz="1500" b="1" kern="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1" y="1935442"/>
            <a:ext cx="2520198" cy="149138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0631" y="2050378"/>
            <a:ext cx="2546218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err="1" smtClean="0">
                <a:solidFill>
                  <a:schemeClr val="bg1"/>
                </a:solidFill>
              </a:rPr>
              <a:t>Метапредметный</a:t>
            </a:r>
            <a:r>
              <a:rPr lang="ru-RU" sz="1500" b="1" dirty="0" smtClean="0">
                <a:solidFill>
                  <a:schemeClr val="bg1"/>
                </a:solidFill>
              </a:rPr>
              <a:t> </a:t>
            </a:r>
            <a:r>
              <a:rPr lang="ru-RU" sz="1500" b="1" dirty="0">
                <a:solidFill>
                  <a:schemeClr val="bg1"/>
                </a:solidFill>
              </a:rPr>
              <a:t>уровень:</a:t>
            </a:r>
          </a:p>
          <a:p>
            <a:r>
              <a:rPr lang="ru-RU" sz="1500" b="1" dirty="0">
                <a:solidFill>
                  <a:schemeClr val="bg1"/>
                </a:solidFill>
              </a:rPr>
              <a:t>Формирование и развитие опыта</a:t>
            </a:r>
          </a:p>
          <a:p>
            <a:r>
              <a:rPr lang="ru-RU" sz="1500" b="1" dirty="0">
                <a:solidFill>
                  <a:schemeClr val="bg1"/>
                </a:solidFill>
              </a:rPr>
              <a:t>применения </a:t>
            </a:r>
            <a:r>
              <a:rPr lang="ru-RU" sz="1500" b="1" dirty="0" err="1">
                <a:solidFill>
                  <a:schemeClr val="bg1"/>
                </a:solidFill>
              </a:rPr>
              <a:t>ууд</a:t>
            </a:r>
            <a:r>
              <a:rPr lang="ru-RU" sz="1500" b="1" dirty="0">
                <a:solidFill>
                  <a:schemeClr val="bg1"/>
                </a:solidFill>
              </a:rPr>
              <a:t> </a:t>
            </a:r>
          </a:p>
          <a:p>
            <a:endParaRPr lang="ru-RU" sz="135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8859" y="1923651"/>
            <a:ext cx="2765629" cy="150317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198859" y="1935442"/>
            <a:ext cx="28376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chemeClr val="bg1"/>
                </a:solidFill>
              </a:rPr>
              <a:t>Привлечение содержания и</a:t>
            </a:r>
          </a:p>
          <a:p>
            <a:r>
              <a:rPr lang="ru-RU" sz="1500" b="1" dirty="0">
                <a:solidFill>
                  <a:schemeClr val="bg1"/>
                </a:solidFill>
              </a:rPr>
              <a:t> базовых учебных действий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других предметных областей </a:t>
            </a:r>
          </a:p>
        </p:txBody>
      </p:sp>
      <p:grpSp>
        <p:nvGrpSpPr>
          <p:cNvPr id="25" name="Group 33"/>
          <p:cNvGrpSpPr>
            <a:grpSpLocks/>
          </p:cNvGrpSpPr>
          <p:nvPr/>
        </p:nvGrpSpPr>
        <p:grpSpPr bwMode="auto">
          <a:xfrm>
            <a:off x="350630" y="4274870"/>
            <a:ext cx="3053030" cy="1317698"/>
            <a:chOff x="4324" y="1136"/>
            <a:chExt cx="414" cy="402"/>
          </a:xfrm>
        </p:grpSpPr>
        <p:sp>
          <p:nvSpPr>
            <p:cNvPr id="26" name="AutoShape 34"/>
            <p:cNvSpPr>
              <a:spLocks noChangeArrowheads="1"/>
            </p:cNvSpPr>
            <p:nvPr/>
          </p:nvSpPr>
          <p:spPr bwMode="ltGray">
            <a:xfrm>
              <a:off x="4324" y="1136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7D94F7"/>
                </a:gs>
                <a:gs pos="100000">
                  <a:srgbClr val="7D94F7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  <a:p>
              <a:pPr>
                <a:defRPr/>
              </a:pPr>
              <a:endParaRPr lang="ru-RU" dirty="0"/>
            </a:p>
            <a:p>
              <a:pPr defTabSz="685800">
                <a:defRPr/>
              </a:pPr>
              <a:endParaRPr lang="zh-CN" altLang="en-US" sz="135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35"/>
            <p:cNvSpPr>
              <a:spLocks/>
            </p:cNvSpPr>
            <p:nvPr/>
          </p:nvSpPr>
          <p:spPr bwMode="ltGray">
            <a:xfrm>
              <a:off x="4335" y="1153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7D94F7">
                    <a:gamma/>
                    <a:tint val="48627"/>
                    <a:invGamma/>
                  </a:srgbClr>
                </a:gs>
                <a:gs pos="50000">
                  <a:srgbClr val="7D94F7">
                    <a:alpha val="0"/>
                  </a:srgbClr>
                </a:gs>
                <a:gs pos="100000">
                  <a:srgbClr val="7D94F7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en-US" sz="135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98939" y="4312449"/>
            <a:ext cx="2914769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chemeClr val="bg1"/>
                </a:solidFill>
              </a:rPr>
              <a:t>Анализ опыта и </a:t>
            </a:r>
          </a:p>
          <a:p>
            <a:r>
              <a:rPr lang="ru-RU" sz="1500" b="1" dirty="0">
                <a:solidFill>
                  <a:schemeClr val="bg1"/>
                </a:solidFill>
              </a:rPr>
              <a:t>полученных решений,</a:t>
            </a:r>
          </a:p>
          <a:p>
            <a:r>
              <a:rPr lang="ru-RU" sz="1500" b="1" dirty="0">
                <a:solidFill>
                  <a:schemeClr val="bg1"/>
                </a:solidFill>
              </a:rPr>
              <a:t>стимулирование поиска «точек»</a:t>
            </a:r>
          </a:p>
          <a:p>
            <a:r>
              <a:rPr lang="ru-RU" sz="1500" b="1" dirty="0">
                <a:solidFill>
                  <a:schemeClr val="bg1"/>
                </a:solidFill>
              </a:rPr>
              <a:t> применения математики</a:t>
            </a:r>
          </a:p>
          <a:p>
            <a:endParaRPr lang="ru-RU" sz="1350" dirty="0">
              <a:solidFill>
                <a:schemeClr val="bg1"/>
              </a:solidFill>
            </a:endParaRPr>
          </a:p>
        </p:txBody>
      </p:sp>
      <p:grpSp>
        <p:nvGrpSpPr>
          <p:cNvPr id="29" name="Group 33"/>
          <p:cNvGrpSpPr>
            <a:grpSpLocks/>
          </p:cNvGrpSpPr>
          <p:nvPr/>
        </p:nvGrpSpPr>
        <p:grpSpPr bwMode="auto">
          <a:xfrm>
            <a:off x="5495827" y="4258583"/>
            <a:ext cx="3185217" cy="1333984"/>
            <a:chOff x="4324" y="1136"/>
            <a:chExt cx="414" cy="402"/>
          </a:xfrm>
        </p:grpSpPr>
        <p:sp>
          <p:nvSpPr>
            <p:cNvPr id="30" name="AutoShape 34"/>
            <p:cNvSpPr>
              <a:spLocks noChangeArrowheads="1"/>
            </p:cNvSpPr>
            <p:nvPr/>
          </p:nvSpPr>
          <p:spPr bwMode="ltGray">
            <a:xfrm>
              <a:off x="4324" y="1136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7D94F7"/>
                </a:gs>
                <a:gs pos="100000">
                  <a:srgbClr val="7D94F7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  <a:p>
              <a:pPr>
                <a:defRPr/>
              </a:pPr>
              <a:endParaRPr lang="ru-RU" dirty="0"/>
            </a:p>
            <a:p>
              <a:pPr defTabSz="685800">
                <a:defRPr/>
              </a:pPr>
              <a:endParaRPr lang="zh-CN" altLang="en-US" sz="135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lt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7D94F7">
                    <a:gamma/>
                    <a:tint val="48627"/>
                    <a:invGamma/>
                  </a:srgbClr>
                </a:gs>
                <a:gs pos="50000">
                  <a:srgbClr val="7D94F7">
                    <a:alpha val="0"/>
                  </a:srgbClr>
                </a:gs>
                <a:gs pos="100000">
                  <a:srgbClr val="7D94F7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en-US" sz="135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796137" y="4385477"/>
            <a:ext cx="26642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chemeClr val="bg1"/>
                </a:solidFill>
              </a:rPr>
              <a:t>Использование различных форм организации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20385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akademiarechi.ru/wp-content/uploads/2021/07/naidi-ne-takuyu-figuru-e16255558724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8877840" cy="6444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0"/>
            <a:ext cx="8568952" cy="1484784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ru-RU" sz="6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 решили пообедать в столовой. Заказали себе борщ, картофельное пюре, котлету, компот и белый хлеб.</a:t>
            </a:r>
          </a:p>
          <a:p>
            <a:pPr algn="l"/>
            <a:r>
              <a:rPr lang="ru-RU" sz="6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Хватит ли у вас денег? Что вы можете купить на эту сумму</a:t>
            </a:r>
            <a:r>
              <a:rPr lang="ru-RU" sz="6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3" y="2060845"/>
          <a:ext cx="8064896" cy="4732020"/>
        </p:xfrm>
        <a:graphic>
          <a:graphicData uri="http://schemas.openxmlformats.org/drawingml/2006/table">
            <a:tbl>
              <a:tblPr/>
              <a:tblGrid>
                <a:gridCol w="406634"/>
                <a:gridCol w="4969456"/>
                <a:gridCol w="2688806"/>
              </a:tblGrid>
              <a:tr h="283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Блюда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Стоимость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Суп гороховый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20 р.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Борщ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24 р.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Котлета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36 р.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Гречка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25 р.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Картофельное пюре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18 р.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Капуста тушёная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27 р.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Блины с творогом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30 р.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Блины с мясом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35 р.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Компот с курагой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15 р.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Чай зелёный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10 р.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Чай чёрный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10 р.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12.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Напиток из шиповника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12 р.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13.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Хлеб белый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5 р.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Хлеб чёрный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4 р.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1187624" y="1407271"/>
            <a:ext cx="4608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МЕНЮ на 01.04.23г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116632"/>
            <a:ext cx="8363272" cy="6055885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Мама отправила вас в магазин со списком продуктов, которые необходимо купить.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Список продуктов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lvl="0"/>
            <a:r>
              <a:rPr lang="ru-RU" b="1" dirty="0" smtClean="0"/>
              <a:t>Молоко Верх – Ирмень</a:t>
            </a:r>
          </a:p>
          <a:p>
            <a:pPr lvl="0"/>
            <a:r>
              <a:rPr lang="ru-RU" b="1" dirty="0" smtClean="0"/>
              <a:t>Сметана «Простоквашино»</a:t>
            </a:r>
          </a:p>
          <a:p>
            <a:pPr lvl="0"/>
            <a:r>
              <a:rPr lang="ru-RU" b="1" dirty="0" smtClean="0"/>
              <a:t>Хлеб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Вопрос 1</a:t>
            </a:r>
            <a:r>
              <a:rPr lang="ru-RU" b="1" dirty="0" smtClean="0"/>
              <a:t>. </a:t>
            </a:r>
            <a:r>
              <a:rPr lang="ru-RU" b="1" dirty="0"/>
              <a:t>к</a:t>
            </a:r>
            <a:r>
              <a:rPr lang="ru-RU" b="1" dirty="0" smtClean="0"/>
              <a:t>акова стоимость покупки?</a:t>
            </a:r>
          </a:p>
          <a:p>
            <a:r>
              <a:rPr lang="ru-RU" b="1" dirty="0" smtClean="0"/>
              <a:t>Записать числовое выражение.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Вопрос 2</a:t>
            </a:r>
            <a:r>
              <a:rPr lang="ru-RU" b="1" dirty="0" smtClean="0"/>
              <a:t>.сколько сдачи вы принесёте, если мама дала вам 500 рублей, 1000 рублей, 600 рублей?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obryanka-rus.ru/storage/goods/110422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201622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dostavo4ka.uz/upload-file/2021/05/05/1952/0e77b4c5-58ff-4363-8d32-57e1f197e5a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2088232" cy="240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cdn2.static1-sima-land.com/items/4284497/0/700-nw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04664"/>
            <a:ext cx="194421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recommend.ru/sites/default/files/product-images/60909/DedJMMQUl8o2phtadlpcg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573016"/>
            <a:ext cx="187220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market.vseokoree.com/images/product/1584411878whitebread1800x80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04664"/>
            <a:ext cx="208823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mg2.freepng.ru/20180406/gee/kisspng-rye-bread-graham-bread-pumpernickel-banana-bread-bread-5ac795b312a8f2.587841881523029427076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012160" y="3645024"/>
            <a:ext cx="208823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691681" y="2204864"/>
            <a:ext cx="792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75р</a:t>
            </a: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 rot="10800000" flipH="1" flipV="1">
            <a:off x="1662765" y="5400529"/>
            <a:ext cx="6769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80р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4499992" y="5450740"/>
            <a:ext cx="792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87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 rot="10800000" flipV="1">
            <a:off x="4283967" y="2374722"/>
            <a:ext cx="864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90р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7380312" y="2270809"/>
            <a:ext cx="864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35р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7380312" y="5440288"/>
            <a:ext cx="1008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20р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1953</TotalTime>
  <Words>1507</Words>
  <Application>Microsoft Office PowerPoint</Application>
  <PresentationFormat>Экран (4:3)</PresentationFormat>
  <Paragraphs>304</Paragraphs>
  <Slides>33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2" baseType="lpstr">
      <vt:lpstr>宋体</vt:lpstr>
      <vt:lpstr>Arial</vt:lpstr>
      <vt:lpstr>Calibri</vt:lpstr>
      <vt:lpstr>Courier New</vt:lpstr>
      <vt:lpstr>inherit</vt:lpstr>
      <vt:lpstr>Open Sans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Назвать слова, противоположные по значению </vt:lpstr>
      <vt:lpstr>Слова рассыпались </vt:lpstr>
      <vt:lpstr>Фразеологизмы</vt:lpstr>
      <vt:lpstr>…</vt:lpstr>
      <vt:lpstr>Какой глагол мы используем, когда говорим о человеке, …</vt:lpstr>
      <vt:lpstr>Какое наречие мы используем, когда говорим о человеке, 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Кабинет 24</cp:lastModifiedBy>
  <cp:revision>122</cp:revision>
  <dcterms:created xsi:type="dcterms:W3CDTF">2023-03-18T11:13:54Z</dcterms:created>
  <dcterms:modified xsi:type="dcterms:W3CDTF">2024-06-05T06:18:28Z</dcterms:modified>
</cp:coreProperties>
</file>