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школа №246 Приморского района Санкт-Петербурга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8802"/>
            <a:ext cx="9144000" cy="4929198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уроку английского языка на тему: </a:t>
            </a:r>
          </a:p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days.Celebrations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Выполнена: учителем английского языка Кондрашкиной Светланой Владимировной.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Read and list all the festivals. How do people celebrate them?</a:t>
            </a:r>
            <a:endParaRPr lang="ru-RU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8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68354">
                <a:tc>
                  <a:txBody>
                    <a:bodyPr/>
                    <a:lstStyle/>
                    <a:p>
                      <a:r>
                        <a:rPr lang="en-US" dirty="0" smtClean="0"/>
                        <a:t>FESTIVALS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</a:tr>
              <a:tr h="980994">
                <a:tc>
                  <a:txBody>
                    <a:bodyPr/>
                    <a:lstStyle/>
                    <a:p>
                      <a:r>
                        <a:rPr lang="en-US" dirty="0" smtClean="0"/>
                        <a:t>1. Thanksgiving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October and in November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parades, have family dinner</a:t>
                      </a:r>
                      <a:endParaRPr lang="ru-RU" dirty="0"/>
                    </a:p>
                  </a:txBody>
                  <a:tcPr/>
                </a:tc>
              </a:tr>
              <a:tr h="568354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u="sng" dirty="0" smtClean="0"/>
              <a:t>Welcome to the </a:t>
            </a:r>
            <a:r>
              <a:rPr lang="en-US" u="sng" dirty="0" err="1" smtClean="0"/>
              <a:t>Diwali</a:t>
            </a:r>
            <a:r>
              <a:rPr lang="en-US" u="sng" dirty="0" smtClean="0"/>
              <a:t> festival!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/>
              <a:t>Diwali</a:t>
            </a:r>
            <a:r>
              <a:rPr lang="en-US" sz="4000" dirty="0" smtClean="0"/>
              <a:t> is the five-day Hindu Festival of Lights, which is celebrated in October or November.</a:t>
            </a:r>
            <a:endParaRPr lang="ru-RU" sz="40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495"/>
            <a:ext cx="5857916" cy="3890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714488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Let’s watch the film. Tick the words you’ve heard in this film.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Come and have lots of fun with us!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your way out of a maze and take part </a:t>
            </a:r>
          </a:p>
          <a:p>
            <a:pPr marL="514350" indent="-514350">
              <a:buNone/>
            </a:pPr>
            <a:r>
              <a:rPr lang="en-US" dirty="0" smtClean="0"/>
              <a:t>in a sack race.</a:t>
            </a:r>
          </a:p>
          <a:p>
            <a:pPr marL="514350" indent="-514350">
              <a:buNone/>
            </a:pPr>
            <a:r>
              <a:rPr lang="en-US" dirty="0" smtClean="0"/>
              <a:t>2.Have street parades.</a:t>
            </a:r>
          </a:p>
          <a:p>
            <a:pPr marL="514350" indent="-514350">
              <a:buNone/>
            </a:pPr>
            <a:r>
              <a:rPr lang="en-US" dirty="0" smtClean="0"/>
              <a:t>3.Light fireworks and </a:t>
            </a:r>
            <a:r>
              <a:rPr lang="en-US" dirty="0" err="1" smtClean="0"/>
              <a:t>Diwa</a:t>
            </a:r>
            <a:r>
              <a:rPr lang="en-US" dirty="0" smtClean="0"/>
              <a:t> lamps.</a:t>
            </a:r>
          </a:p>
          <a:p>
            <a:pPr marL="514350" indent="-514350">
              <a:buNone/>
            </a:pPr>
            <a:r>
              <a:rPr lang="en-US" dirty="0" smtClean="0"/>
              <a:t>4.Eat delicious food and lots of sweets.</a:t>
            </a:r>
          </a:p>
          <a:p>
            <a:pPr marL="514350" indent="-514350">
              <a:buNone/>
            </a:pPr>
            <a:r>
              <a:rPr lang="en-US" dirty="0" smtClean="0"/>
              <a:t>5.Make a snowman and have a snowball fight.</a:t>
            </a:r>
          </a:p>
          <a:p>
            <a:pPr marL="514350" indent="-514350">
              <a:buNone/>
            </a:pPr>
            <a:r>
              <a:rPr lang="en-US" dirty="0" smtClean="0"/>
              <a:t>6.Sing and dance with </a:t>
            </a:r>
            <a:r>
              <a:rPr lang="en-US" dirty="0" err="1" smtClean="0"/>
              <a:t>Diwa</a:t>
            </a:r>
            <a:r>
              <a:rPr lang="en-US" dirty="0" smtClean="0"/>
              <a:t> lamps</a:t>
            </a:r>
          </a:p>
          <a:p>
            <a:pPr marL="514350" indent="-514350">
              <a:buNone/>
            </a:pPr>
            <a:r>
              <a:rPr lang="en-US" dirty="0" smtClean="0"/>
              <a:t>7.Join clowns and magicians.</a:t>
            </a:r>
          </a:p>
          <a:p>
            <a:pPr marL="514350" indent="-514350">
              <a:buNone/>
            </a:pPr>
            <a:r>
              <a:rPr lang="en-US" dirty="0" smtClean="0"/>
              <a:t>8.Listen to the beautiful music and make lots of friends.</a:t>
            </a:r>
            <a:endParaRPr lang="ru-RU" dirty="0"/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42"/>
            <a:ext cx="192879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Are you tired? Let’s relax. Listen to the song and join in by clapping hands.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you light a </a:t>
            </a:r>
            <a:r>
              <a:rPr lang="en-US" dirty="0" err="1" smtClean="0"/>
              <a:t>Diwa</a:t>
            </a:r>
            <a:r>
              <a:rPr lang="en-US" dirty="0" smtClean="0"/>
              <a:t> lamp, you clap your hands.</a:t>
            </a:r>
          </a:p>
          <a:p>
            <a:pPr>
              <a:buNone/>
            </a:pPr>
            <a:r>
              <a:rPr lang="en-US" dirty="0" smtClean="0"/>
              <a:t>When you light a </a:t>
            </a:r>
            <a:r>
              <a:rPr lang="en-US" dirty="0" err="1" smtClean="0"/>
              <a:t>Diwa</a:t>
            </a:r>
            <a:r>
              <a:rPr lang="en-US" dirty="0" smtClean="0"/>
              <a:t> lamp, you clap your hands.</a:t>
            </a:r>
          </a:p>
          <a:p>
            <a:pPr>
              <a:buNone/>
            </a:pPr>
            <a:r>
              <a:rPr lang="en-US" dirty="0" smtClean="0"/>
              <a:t>Dance and sing this song.</a:t>
            </a:r>
          </a:p>
          <a:p>
            <a:pPr>
              <a:buNone/>
            </a:pPr>
            <a:r>
              <a:rPr lang="en-US" dirty="0" smtClean="0"/>
              <a:t>When you ……, you clap your hands.</a:t>
            </a:r>
          </a:p>
          <a:p>
            <a:pPr>
              <a:buNone/>
            </a:pPr>
            <a:r>
              <a:rPr lang="en-US" dirty="0" smtClean="0"/>
              <a:t>When you ……, you clap your hands.</a:t>
            </a:r>
          </a:p>
          <a:p>
            <a:pPr>
              <a:buNone/>
            </a:pPr>
            <a:r>
              <a:rPr lang="en-US" dirty="0" smtClean="0"/>
              <a:t>Dance and sing this song.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500" y="3214686"/>
            <a:ext cx="293649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You have a radio show.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4768865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Choose a celebration from the text and make notes. Present it to the class.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Thanksgiving is a popular festival in the USA and Canada. On this day, people……..</a:t>
            </a:r>
            <a:endParaRPr lang="ru-RU" dirty="0"/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2571768" cy="2571768"/>
          </a:xfrm>
          <a:prstGeom prst="rect">
            <a:avLst/>
          </a:prstGeom>
          <a:noFill/>
        </p:spPr>
      </p:pic>
      <p:pic>
        <p:nvPicPr>
          <p:cNvPr id="2867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6032" y="4143380"/>
            <a:ext cx="5248238" cy="259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Read the advert, choose the activity you like.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/>
              <a:t>                    </a:t>
            </a:r>
            <a:r>
              <a:rPr lang="en-US" sz="4400" i="1" u="sng" dirty="0" smtClean="0"/>
              <a:t>Crazy Parade</a:t>
            </a:r>
          </a:p>
          <a:p>
            <a:pPr>
              <a:buNone/>
            </a:pPr>
            <a:r>
              <a:rPr lang="en-US" i="1" dirty="0" smtClean="0"/>
              <a:t>        When</a:t>
            </a:r>
            <a:r>
              <a:rPr lang="en-US" dirty="0" smtClean="0"/>
              <a:t>: Sunday, May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i="1" dirty="0" smtClean="0"/>
              <a:t>Where:</a:t>
            </a:r>
            <a:r>
              <a:rPr lang="en-US" dirty="0" smtClean="0"/>
              <a:t> London Mayflower Primary School</a:t>
            </a:r>
          </a:p>
          <a:p>
            <a:pPr>
              <a:buNone/>
            </a:pPr>
            <a:r>
              <a:rPr lang="en-US" dirty="0" smtClean="0"/>
              <a:t>-Make crazy musical instruments from spoons, bottles, and plastic bags.</a:t>
            </a:r>
          </a:p>
          <a:p>
            <a:pPr>
              <a:buNone/>
            </a:pPr>
            <a:r>
              <a:rPr lang="en-US" dirty="0" smtClean="0"/>
              <a:t>-Find the way out of a maze.</a:t>
            </a:r>
          </a:p>
          <a:p>
            <a:pPr>
              <a:buNone/>
            </a:pPr>
            <a:r>
              <a:rPr lang="en-US" dirty="0" smtClean="0"/>
              <a:t>-Make up your own song or poem.</a:t>
            </a:r>
          </a:p>
          <a:p>
            <a:pPr>
              <a:buNone/>
            </a:pPr>
            <a:r>
              <a:rPr lang="en-US" dirty="0" smtClean="0"/>
              <a:t>-Make </a:t>
            </a:r>
            <a:r>
              <a:rPr lang="en-US" dirty="0" err="1" smtClean="0"/>
              <a:t>colourful</a:t>
            </a:r>
            <a:r>
              <a:rPr lang="en-US" dirty="0" smtClean="0"/>
              <a:t> masks from paper.</a:t>
            </a:r>
          </a:p>
          <a:p>
            <a:pPr>
              <a:buNone/>
            </a:pPr>
            <a:r>
              <a:rPr lang="en-US" dirty="0" smtClean="0"/>
              <a:t>-Make a crazy fancy dress.</a:t>
            </a:r>
          </a:p>
          <a:p>
            <a:pPr>
              <a:buNone/>
            </a:pPr>
            <a:r>
              <a:rPr lang="en-US" dirty="0" smtClean="0"/>
              <a:t>-Come and get a prize!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272" y="4071942"/>
            <a:ext cx="326372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Read the advert, choose the activity you like and make suggestions to your friends Work in groups.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10"/>
          </a:xfrm>
        </p:spPr>
        <p:txBody>
          <a:bodyPr>
            <a:normAutofit/>
          </a:bodyPr>
          <a:lstStyle/>
          <a:p>
            <a:r>
              <a:rPr lang="en-US" dirty="0" smtClean="0"/>
              <a:t>Why don’t we take part in the Crazy Parade? I think it’s fantastic!</a:t>
            </a:r>
          </a:p>
          <a:p>
            <a:r>
              <a:rPr lang="en-US" dirty="0" smtClean="0"/>
              <a:t>No, thanks. Why don’t we make a crazy fancy dress?</a:t>
            </a:r>
          </a:p>
          <a:p>
            <a:r>
              <a:rPr lang="en-US" dirty="0" smtClean="0"/>
              <a:t>Great! We’ll make funny dress and </a:t>
            </a:r>
            <a:r>
              <a:rPr lang="en-US" dirty="0" err="1" smtClean="0"/>
              <a:t>colourful</a:t>
            </a:r>
            <a:r>
              <a:rPr lang="en-US" dirty="0" smtClean="0"/>
              <a:t> masks!</a:t>
            </a:r>
          </a:p>
          <a:p>
            <a:endParaRPr lang="ru-RU" dirty="0"/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3500430" cy="219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757742" cy="1417638"/>
          </a:xfrm>
        </p:spPr>
        <p:txBody>
          <a:bodyPr/>
          <a:lstStyle/>
          <a:p>
            <a:r>
              <a:rPr lang="en-US" u="sng" dirty="0" smtClean="0"/>
              <a:t>We speak about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929322" cy="50720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celebrations, festivals and festive activities.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u="sng" dirty="0" smtClean="0"/>
              <a:t>To my mind 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u="sng" dirty="0" smtClean="0"/>
              <a:t>I know 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(words, words combinations about special days)</a:t>
            </a:r>
            <a:br>
              <a:rPr lang="en-US" dirty="0" smtClean="0"/>
            </a:br>
            <a:r>
              <a:rPr lang="en-US" u="sng" dirty="0" smtClean="0"/>
              <a:t>I can...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(translate words, make up phrases, sentences, tell about the festivals).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2"/>
            <a:ext cx="3571868" cy="3143248"/>
          </a:xfrm>
          <a:prstGeom prst="rect">
            <a:avLst/>
          </a:prstGeom>
          <a:noFill/>
        </p:spPr>
      </p:pic>
      <p:pic>
        <p:nvPicPr>
          <p:cNvPr id="297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0"/>
            <a:ext cx="4429124" cy="185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9001156" cy="1214445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Celebrations</a:t>
            </a:r>
            <a:endParaRPr lang="ru-RU" sz="54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4429156" cy="550072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It’s lovely spri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birds begin to si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sun is very high.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It’s smili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 in the sky!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It’s lovely spri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all the children si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s</a:t>
            </a:r>
            <a:r>
              <a:rPr lang="en-US" u="sng" dirty="0" smtClean="0">
                <a:solidFill>
                  <a:schemeClr val="tx1"/>
                </a:solidFill>
              </a:rPr>
              <a:t>ing</a:t>
            </a:r>
            <a:r>
              <a:rPr lang="en-US" dirty="0" smtClean="0">
                <a:solidFill>
                  <a:schemeClr val="tx1"/>
                </a:solidFill>
              </a:rPr>
              <a:t> a merry so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si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:”Di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-do</a:t>
            </a:r>
            <a:r>
              <a:rPr lang="en-US" u="sng" dirty="0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”!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cf.ppt-online.org/files1/slide/z/ZqTUsPjLAJVlWK97xD4bu8EeCQgdMNvGFwticYm1Xy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64343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Celebrations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1"/>
            <a:ext cx="9001156" cy="2786082"/>
          </a:xfrm>
        </p:spPr>
        <p:txBody>
          <a:bodyPr/>
          <a:lstStyle/>
          <a:p>
            <a:r>
              <a:rPr lang="en-US" dirty="0" smtClean="0"/>
              <a:t>we’ll  </a:t>
            </a:r>
            <a:r>
              <a:rPr lang="en-US" dirty="0" smtClean="0"/>
              <a:t>talk about popular celebrations in different countries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en-US" dirty="0" smtClean="0"/>
              <a:t>We’ll </a:t>
            </a:r>
            <a:r>
              <a:rPr lang="en-US" dirty="0" smtClean="0"/>
              <a:t>talk about the variety of festivals and what we would like to do while celebrating a festival.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71942"/>
            <a:ext cx="4071934" cy="2786058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825" y="4071943"/>
            <a:ext cx="5067175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the words you associate with the word  FESTIVAL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New Year                                  Christmas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Songs                                                            games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Decorate                 parades                        presents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28794" y="2643182"/>
            <a:ext cx="4786346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FESTIVALS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429256" y="2071678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1643042" y="2071678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6"/>
          </p:cNvCxnSpPr>
          <p:nvPr/>
        </p:nvCxnSpPr>
        <p:spPr>
          <a:xfrm>
            <a:off x="6715140" y="3714752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10800000" flipV="1">
            <a:off x="1500166" y="3714752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rot="5400000">
            <a:off x="1693712" y="4350360"/>
            <a:ext cx="813921" cy="105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071934" y="5000636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5"/>
          </p:cNvCxnSpPr>
          <p:nvPr/>
        </p:nvCxnSpPr>
        <p:spPr>
          <a:xfrm rot="16200000" flipH="1">
            <a:off x="6207740" y="4278921"/>
            <a:ext cx="813921" cy="1201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8215370" cy="1000108"/>
          </a:xfrm>
        </p:spPr>
        <p:txBody>
          <a:bodyPr/>
          <a:lstStyle/>
          <a:p>
            <a:r>
              <a:rPr lang="en-US" u="sng" dirty="0" smtClean="0"/>
              <a:t>1.What is your </a:t>
            </a:r>
            <a:r>
              <a:rPr lang="en-US" u="sng" dirty="0" err="1" smtClean="0"/>
              <a:t>favourite</a:t>
            </a:r>
            <a:r>
              <a:rPr lang="en-US" u="sng" dirty="0" smtClean="0"/>
              <a:t> festival?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12605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festival is…..</a:t>
            </a:r>
          </a:p>
          <a:p>
            <a:pPr>
              <a:buNone/>
            </a:pPr>
            <a:r>
              <a:rPr lang="en-US" sz="4000" u="sng" dirty="0" smtClean="0"/>
              <a:t>2.Why do you like it?</a:t>
            </a:r>
          </a:p>
          <a:p>
            <a:pPr>
              <a:buNone/>
            </a:pPr>
            <a:r>
              <a:rPr lang="en-US" dirty="0" smtClean="0"/>
              <a:t> I like it because…………</a:t>
            </a:r>
          </a:p>
          <a:p>
            <a:pPr>
              <a:buNone/>
            </a:pPr>
            <a:r>
              <a:rPr lang="en-US" sz="4000" dirty="0" smtClean="0"/>
              <a:t>3</a:t>
            </a:r>
            <a:r>
              <a:rPr lang="en-US" sz="4000" u="sng" dirty="0" smtClean="0"/>
              <a:t>. Which of the activities do you do at the festivals?</a:t>
            </a:r>
          </a:p>
          <a:p>
            <a:pPr>
              <a:buNone/>
            </a:pPr>
            <a:r>
              <a:rPr lang="en-US" sz="4000" u="sng" dirty="0" smtClean="0"/>
              <a:t>Do you dance? Do you sing songs? Do you make any food?</a:t>
            </a:r>
            <a:endParaRPr lang="ru-RU" sz="4000" u="sng" dirty="0"/>
          </a:p>
        </p:txBody>
      </p:sp>
      <p:pic>
        <p:nvPicPr>
          <p:cNvPr id="4301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3000365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words for you.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48324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8400" u="sng" dirty="0" smtClean="0"/>
              <a:t>Dress up 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8400" dirty="0" smtClean="0"/>
              <a:t>                                                                                                                                                </a:t>
            </a:r>
            <a:r>
              <a:rPr lang="en-US" sz="8400" u="sng" dirty="0" smtClean="0"/>
              <a:t>Have street parades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endParaRPr lang="ru-RU" dirty="0"/>
          </a:p>
        </p:txBody>
      </p:sp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000108"/>
            <a:ext cx="4455375" cy="2507541"/>
          </a:xfrm>
          <a:prstGeom prst="rect">
            <a:avLst/>
          </a:prstGeom>
          <a:noFill/>
        </p:spPr>
      </p:pic>
      <p:pic>
        <p:nvPicPr>
          <p:cNvPr id="4506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179091"/>
            <a:ext cx="5357818" cy="267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686800" cy="5768997"/>
          </a:xfrm>
        </p:spPr>
        <p:txBody>
          <a:bodyPr/>
          <a:lstStyle/>
          <a:p>
            <a:r>
              <a:rPr lang="en-US" sz="4000" u="sng" dirty="0" smtClean="0"/>
              <a:t>Light bonfires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u="sng" dirty="0" smtClean="0"/>
              <a:t>Decorate the house</a:t>
            </a:r>
            <a:endParaRPr lang="ru-RU" sz="4000" u="sng" dirty="0"/>
          </a:p>
        </p:txBody>
      </p:sp>
      <p:pic>
        <p:nvPicPr>
          <p:cNvPr id="460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0"/>
            <a:ext cx="4357718" cy="3070684"/>
          </a:xfrm>
          <a:prstGeom prst="rect">
            <a:avLst/>
          </a:prstGeom>
          <a:noFill/>
        </p:spPr>
      </p:pic>
      <p:sp>
        <p:nvSpPr>
          <p:cNvPr id="4608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0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2" name="Picture 1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84" y="3786190"/>
            <a:ext cx="4607715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715148"/>
          </a:xfrm>
        </p:spPr>
        <p:txBody>
          <a:bodyPr/>
          <a:lstStyle/>
          <a:p>
            <a:r>
              <a:rPr lang="en-US" sz="4000" u="sng" dirty="0" smtClean="0"/>
              <a:t>Exchange gifts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4000" u="sng" dirty="0" smtClean="0"/>
              <a:t>Have a family dinner</a:t>
            </a:r>
          </a:p>
        </p:txBody>
      </p:sp>
      <p:pic>
        <p:nvPicPr>
          <p:cNvPr id="471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4857752" cy="3240413"/>
          </a:xfrm>
          <a:prstGeom prst="rect">
            <a:avLst/>
          </a:prstGeom>
          <a:noFill/>
        </p:spPr>
      </p:pic>
      <p:pic>
        <p:nvPicPr>
          <p:cNvPr id="4710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5911873"/>
          </a:xfrm>
        </p:spPr>
        <p:txBody>
          <a:bodyPr/>
          <a:lstStyle/>
          <a:p>
            <a:r>
              <a:rPr lang="en-US" sz="4000" u="sng" dirty="0" smtClean="0"/>
              <a:t>Set off fireworks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u="sng" dirty="0" smtClean="0"/>
              <a:t>Cook special food</a:t>
            </a:r>
            <a:endParaRPr lang="ru-RU" sz="4000" u="sng" dirty="0"/>
          </a:p>
        </p:txBody>
      </p:sp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4317987" cy="2428868"/>
          </a:xfrm>
          <a:prstGeom prst="rect">
            <a:avLst/>
          </a:prstGeom>
          <a:noFill/>
        </p:spPr>
      </p:pic>
      <p:sp>
        <p:nvSpPr>
          <p:cNvPr id="4813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6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7232" y="3714752"/>
            <a:ext cx="4896767" cy="302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605</Words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ГБОУ школа №246 Приморского района Санкт-Петербурга</vt:lpstr>
      <vt:lpstr>Celebrations</vt:lpstr>
      <vt:lpstr>Celebrations</vt:lpstr>
      <vt:lpstr>Name the words you associate with the word  FESTIVAL</vt:lpstr>
      <vt:lpstr>1.What is your favourite festival?</vt:lpstr>
      <vt:lpstr>New words for you.</vt:lpstr>
      <vt:lpstr>.</vt:lpstr>
      <vt:lpstr>.</vt:lpstr>
      <vt:lpstr>.</vt:lpstr>
      <vt:lpstr>Read and list all the festivals. How do people celebrate them?</vt:lpstr>
      <vt:lpstr>Welcome to the Diwali festival!</vt:lpstr>
      <vt:lpstr>Let’s watch the film. Tick the words you’ve heard in this film. </vt:lpstr>
      <vt:lpstr>Are you tired? Let’s relax. Listen to the song and join in by clapping hands.</vt:lpstr>
      <vt:lpstr>You have a radio show.</vt:lpstr>
      <vt:lpstr>Read the advert, choose the activity you like.</vt:lpstr>
      <vt:lpstr>Read the advert, choose the activity you like and make suggestions to your friends Work in groups. </vt:lpstr>
      <vt:lpstr>We speak about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№246 Приморского района Санкт-Петербурга</dc:title>
  <dc:creator>XXX</dc:creator>
  <cp:lastModifiedBy>XXX</cp:lastModifiedBy>
  <cp:revision>20</cp:revision>
  <dcterms:created xsi:type="dcterms:W3CDTF">2024-05-26T11:41:52Z</dcterms:created>
  <dcterms:modified xsi:type="dcterms:W3CDTF">2024-05-31T13:10:34Z</dcterms:modified>
</cp:coreProperties>
</file>