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390" r:id="rId4"/>
    <p:sldId id="401" r:id="rId5"/>
    <p:sldId id="402" r:id="rId6"/>
    <p:sldId id="403" r:id="rId7"/>
    <p:sldId id="404" r:id="rId8"/>
    <p:sldId id="405" r:id="rId9"/>
    <p:sldId id="406" r:id="rId10"/>
  </p:sldIdLst>
  <p:sldSz cx="12192000" cy="6858000"/>
  <p:notesSz cx="6858000" cy="9144000"/>
  <p:embeddedFontLst>
    <p:embeddedFont>
      <p:font typeface="Propisi" panose="020B060402020202020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79" d="100"/>
          <a:sy n="79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116FC-A8C2-4D1D-8CC3-C60909C8B7C4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D9E58-1A33-474A-96EB-79845685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6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63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1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07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2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1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6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2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9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AB0E-AED9-456F-9F59-2A7F6671157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C4233E-266A-4BF8-8870-6D623663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0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.ru/images/" TargetMode="External"/><Relationship Id="rId2" Type="http://schemas.openxmlformats.org/officeDocument/2006/relationships/hyperlink" Target="https://uchebnik.mos.ru/app_player/128036?activityId=https://uchebnik.mos.ru/cms/materials/122301/launch?material_type%3DGameApp&amp;actor=%7b%22objectType%22:%22Agent%22,%22account%22:%7b%22name%22:%2233091914%22%7d%7d&amp;authurl=https://school.mos.ru&amp;endpoint=https://uchebnik.mos.ru/lrs-dhw/&amp;fetch=https://uchebnik.mos.ru/lrs-dhw//token/fetch/0243fe90b82432b261824a3806d7f669&amp;material_type=GameAp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260648"/>
            <a:ext cx="4602560" cy="84933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384" y="1484784"/>
            <a:ext cx="11233248" cy="17526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pPr algn="l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правописанием суффиксов имен существительных.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11824" y="55892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оссии»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2184" y="498907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Подготовила: учитель начальных классов </a:t>
            </a:r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0070C0"/>
                </a:solidFill>
              </a:rPr>
              <a:t>ощина Галина Геннадьевна, г. Москва, ГБОУ Школа №1529 им. А.С. Грибоедова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697"/>
          <a:stretch/>
        </p:blipFill>
        <p:spPr>
          <a:xfrm>
            <a:off x="479376" y="0"/>
            <a:ext cx="11521280" cy="6596444"/>
          </a:xfrm>
          <a:prstGeom prst="rect">
            <a:avLst/>
          </a:prstGeom>
        </p:spPr>
      </p:pic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4439816" y="704316"/>
            <a:ext cx="26528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  марта</a:t>
            </a:r>
            <a:r>
              <a:rPr lang="ru-RU" sz="6600" b="1" dirty="0" smtClean="0">
                <a:solidFill>
                  <a:srgbClr val="002060"/>
                </a:solidFill>
                <a:latin typeface="Propisi" pitchFamily="2" charset="0"/>
              </a:rPr>
              <a:t>.</a:t>
            </a:r>
            <a:endParaRPr lang="ru-RU" sz="66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783632" y="1753617"/>
            <a:ext cx="58578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2060"/>
                </a:solidFill>
                <a:latin typeface="Propisi" pitchFamily="2" charset="0"/>
              </a:rPr>
              <a:t>Классная работа.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310242" y="2780928"/>
            <a:ext cx="9674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 err="1" smtClean="0">
                <a:solidFill>
                  <a:srgbClr val="FF0000"/>
                </a:solidFill>
                <a:latin typeface="Propisi" pitchFamily="2" charset="0"/>
              </a:rPr>
              <a:t>Оо</a:t>
            </a:r>
            <a:r>
              <a:rPr lang="ru-RU" sz="6600" b="1" dirty="0" smtClean="0">
                <a:solidFill>
                  <a:srgbClr val="FF0000"/>
                </a:solidFill>
                <a:latin typeface="Propisi" pitchFamily="2" charset="0"/>
              </a:rPr>
              <a:t>      </a:t>
            </a:r>
            <a:r>
              <a:rPr lang="ru-RU" sz="6600" b="1" dirty="0" err="1" smtClean="0">
                <a:solidFill>
                  <a:srgbClr val="FF0000"/>
                </a:solidFill>
                <a:latin typeface="Propisi" pitchFamily="2" charset="0"/>
              </a:rPr>
              <a:t>оло</a:t>
            </a:r>
            <a:r>
              <a:rPr lang="ru-RU" sz="6600" b="1" dirty="0" smtClean="0">
                <a:solidFill>
                  <a:srgbClr val="FF0000"/>
                </a:solidFill>
                <a:latin typeface="Propisi" pitchFamily="2" charset="0"/>
              </a:rPr>
              <a:t>     </a:t>
            </a:r>
            <a:r>
              <a:rPr lang="ru-RU" sz="6600" b="1" dirty="0" err="1" smtClean="0">
                <a:solidFill>
                  <a:srgbClr val="FF0000"/>
                </a:solidFill>
                <a:latin typeface="Propisi" pitchFamily="2" charset="0"/>
              </a:rPr>
              <a:t>лол</a:t>
            </a:r>
            <a:r>
              <a:rPr lang="ru-RU" sz="6600" b="1" dirty="0" smtClean="0">
                <a:solidFill>
                  <a:srgbClr val="FF0000"/>
                </a:solidFill>
                <a:latin typeface="Propisi" pitchFamily="2" charset="0"/>
              </a:rPr>
              <a:t> </a:t>
            </a:r>
          </a:p>
          <a:p>
            <a:pPr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Propisi" pitchFamily="2" charset="0"/>
              </a:rPr>
              <a:t>Лора          ливень   </a:t>
            </a:r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63352" y="4805972"/>
            <a:ext cx="73448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Propisi" pitchFamily="2" charset="0"/>
              </a:rPr>
              <a:t>       </a:t>
            </a:r>
            <a:r>
              <a:rPr lang="ru-RU" sz="6600" b="1" dirty="0" smtClean="0">
                <a:solidFill>
                  <a:srgbClr val="002060"/>
                </a:solidFill>
                <a:latin typeface="Propisi" pitchFamily="2" charset="0"/>
              </a:rPr>
              <a:t>Сл. д.:</a:t>
            </a:r>
            <a:endParaRPr lang="ru-RU" sz="4400" b="1" dirty="0">
              <a:solidFill>
                <a:srgbClr val="00206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8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488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Упражнение 1.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1. Допиши суффикс – </a:t>
            </a:r>
            <a:r>
              <a:rPr lang="ru-RU" sz="2800" b="1" dirty="0" err="1" smtClean="0">
                <a:solidFill>
                  <a:srgbClr val="0070C0"/>
                </a:solidFill>
              </a:rPr>
              <a:t>онок</a:t>
            </a:r>
            <a:r>
              <a:rPr lang="ru-RU" sz="2800" b="1" dirty="0" smtClean="0">
                <a:solidFill>
                  <a:srgbClr val="0070C0"/>
                </a:solidFill>
              </a:rPr>
              <a:t>- или –</a:t>
            </a:r>
            <a:r>
              <a:rPr lang="ru-RU" sz="2800" b="1" dirty="0" err="1" smtClean="0">
                <a:solidFill>
                  <a:srgbClr val="0070C0"/>
                </a:solidFill>
              </a:rPr>
              <a:t>ёнок</a:t>
            </a:r>
            <a:r>
              <a:rPr lang="ru-RU" sz="2800" b="1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43472" y="1988840"/>
            <a:ext cx="75608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err="1" smtClean="0">
                <a:solidFill>
                  <a:srgbClr val="002060"/>
                </a:solidFill>
                <a:latin typeface="Propisi" pitchFamily="2" charset="0"/>
              </a:rPr>
              <a:t>медвеж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__                  </a:t>
            </a:r>
            <a:r>
              <a:rPr lang="ru-RU" sz="4800" b="1" dirty="0" err="1" smtClean="0">
                <a:solidFill>
                  <a:srgbClr val="002060"/>
                </a:solidFill>
                <a:latin typeface="Propisi" pitchFamily="2" charset="0"/>
              </a:rPr>
              <a:t>галч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__</a:t>
            </a:r>
          </a:p>
          <a:p>
            <a:pPr>
              <a:defRPr/>
            </a:pPr>
            <a:r>
              <a:rPr lang="ru-RU" sz="4800" b="1" dirty="0" err="1">
                <a:solidFill>
                  <a:srgbClr val="002060"/>
                </a:solidFill>
                <a:latin typeface="Propisi" pitchFamily="2" charset="0"/>
              </a:rPr>
              <a:t>б</a:t>
            </a:r>
            <a:r>
              <a:rPr lang="ru-RU" sz="4800" b="1" dirty="0" err="1" smtClean="0">
                <a:solidFill>
                  <a:srgbClr val="002060"/>
                </a:solidFill>
                <a:latin typeface="Propisi" pitchFamily="2" charset="0"/>
              </a:rPr>
              <a:t>арсуч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__                   </a:t>
            </a:r>
            <a:r>
              <a:rPr lang="ru-RU" sz="4800" b="1" dirty="0" err="1" smtClean="0">
                <a:solidFill>
                  <a:srgbClr val="002060"/>
                </a:solidFill>
                <a:latin typeface="Propisi" pitchFamily="2" charset="0"/>
              </a:rPr>
              <a:t>зайч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__</a:t>
            </a:r>
          </a:p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Propisi" pitchFamily="2" charset="0"/>
              </a:rPr>
              <a:t>т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игр__                     </a:t>
            </a:r>
            <a:r>
              <a:rPr lang="ru-RU" sz="4800" b="1" dirty="0" err="1" smtClean="0">
                <a:solidFill>
                  <a:srgbClr val="002060"/>
                </a:solidFill>
                <a:latin typeface="Propisi" pitchFamily="2" charset="0"/>
              </a:rPr>
              <a:t>льв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__</a:t>
            </a:r>
          </a:p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Propisi" pitchFamily="2" charset="0"/>
              </a:rPr>
              <a:t>п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орос__                   </a:t>
            </a:r>
            <a:r>
              <a:rPr lang="ru-RU" sz="4800" b="1" dirty="0" err="1" smtClean="0">
                <a:solidFill>
                  <a:srgbClr val="002060"/>
                </a:solidFill>
                <a:latin typeface="Propisi" pitchFamily="2" charset="0"/>
              </a:rPr>
              <a:t>жереб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__  </a:t>
            </a:r>
            <a:r>
              <a:rPr lang="ru-RU" sz="4400" b="1" dirty="0" smtClean="0">
                <a:solidFill>
                  <a:srgbClr val="002060"/>
                </a:solidFill>
                <a:latin typeface="Propisi" pitchFamily="2" charset="0"/>
              </a:rPr>
              <a:t>           </a:t>
            </a:r>
            <a:endParaRPr lang="ru-RU" sz="66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692280" y="2696517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B050"/>
                </a:solidFill>
                <a:latin typeface="Propisi" pitchFamily="2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Propisi" pitchFamily="2" charset="0"/>
              </a:rPr>
              <a:t>  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онок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039979" y="4176268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  </a:t>
            </a:r>
            <a:r>
              <a:rPr lang="ru-RU" sz="4800" b="1" dirty="0" err="1">
                <a:solidFill>
                  <a:srgbClr val="00B050"/>
                </a:solidFill>
                <a:latin typeface="Propisi" pitchFamily="2" charset="0"/>
              </a:rPr>
              <a:t>ё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79576" y="2685565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B050"/>
                </a:solidFill>
                <a:latin typeface="Propisi" pitchFamily="2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Propisi" pitchFamily="2" charset="0"/>
              </a:rPr>
              <a:t>  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онок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495600" y="197572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B050"/>
                </a:solidFill>
                <a:latin typeface="Propisi" pitchFamily="2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Propisi" pitchFamily="2" charset="0"/>
              </a:rPr>
              <a:t>  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онок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719210" y="4177248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  </a:t>
            </a:r>
            <a:r>
              <a:rPr lang="ru-RU" sz="4800" b="1" dirty="0" err="1">
                <a:solidFill>
                  <a:srgbClr val="00B050"/>
                </a:solidFill>
                <a:latin typeface="Propisi" pitchFamily="2" charset="0"/>
              </a:rPr>
              <a:t>ё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84032" y="342900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  </a:t>
            </a:r>
            <a:r>
              <a:rPr lang="ru-RU" sz="4800" b="1" dirty="0" err="1">
                <a:solidFill>
                  <a:srgbClr val="00B050"/>
                </a:solidFill>
                <a:latin typeface="Propisi" pitchFamily="2" charset="0"/>
              </a:rPr>
              <a:t>ё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944398" y="3428999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  </a:t>
            </a:r>
            <a:r>
              <a:rPr lang="ru-RU" sz="4800" b="1" dirty="0" err="1">
                <a:solidFill>
                  <a:srgbClr val="00B050"/>
                </a:solidFill>
                <a:latin typeface="Propisi" pitchFamily="2" charset="0"/>
              </a:rPr>
              <a:t>ё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744072" y="1964034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B050"/>
                </a:solidFill>
                <a:latin typeface="Propisi" pitchFamily="2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Propisi" pitchFamily="2" charset="0"/>
              </a:rPr>
              <a:t>  </a:t>
            </a:r>
            <a:r>
              <a:rPr lang="ru-RU" sz="4800" b="1" dirty="0" err="1" smtClean="0">
                <a:solidFill>
                  <a:srgbClr val="00B050"/>
                </a:solidFill>
                <a:latin typeface="Propisi" pitchFamily="2" charset="0"/>
              </a:rPr>
              <a:t>онок</a:t>
            </a:r>
            <a:endParaRPr lang="ru-RU" sz="4800" b="1" dirty="0">
              <a:solidFill>
                <a:srgbClr val="00B05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s/StpVfWIchazeu6moHQkL93XP7wCjDZMsTGAq10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60648"/>
            <a:ext cx="9217024" cy="64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472" y="260648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алгоритм применения правила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3352" y="1340768"/>
            <a:ext cx="1152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Чтобы не ошибиться в написании суффиксов – </a:t>
            </a:r>
            <a:r>
              <a:rPr lang="ru-RU" sz="2800" b="1" dirty="0" err="1" smtClean="0"/>
              <a:t>онок</a:t>
            </a:r>
            <a:r>
              <a:rPr lang="ru-RU" sz="2800" b="1" dirty="0" smtClean="0"/>
              <a:t> - и –</a:t>
            </a:r>
            <a:r>
              <a:rPr lang="ru-RU" sz="2800" b="1" dirty="0" err="1" smtClean="0"/>
              <a:t>ёнок</a:t>
            </a:r>
            <a:r>
              <a:rPr lang="ru-RU" sz="2800" b="1" dirty="0"/>
              <a:t>-</a:t>
            </a:r>
            <a:r>
              <a:rPr lang="ru-RU" sz="2800" b="1" dirty="0" smtClean="0"/>
              <a:t> действовать так: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выделить корень  в слове;</a:t>
            </a:r>
          </a:p>
          <a:p>
            <a:pPr marL="514350" indent="-514350">
              <a:buAutoNum type="arabicParenR"/>
            </a:pPr>
            <a:r>
              <a:rPr lang="ru-RU" sz="2800" b="1" dirty="0"/>
              <a:t>о</a:t>
            </a:r>
            <a:r>
              <a:rPr lang="ru-RU" sz="2800" b="1" dirty="0" smtClean="0"/>
              <a:t>пределить, какой согласный звук стоит перед суффиксом;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если это твёрдый согласный или шипящий [</a:t>
            </a:r>
            <a:r>
              <a:rPr lang="ru-RU" sz="2800" b="1" dirty="0"/>
              <a:t>ш</a:t>
            </a:r>
            <a:r>
              <a:rPr lang="ru-RU" sz="2800" b="1" dirty="0" smtClean="0"/>
              <a:t> ], [ж], [ч` ], пишем суффикс –</a:t>
            </a:r>
            <a:r>
              <a:rPr lang="ru-RU" sz="2800" b="1" dirty="0" err="1" smtClean="0"/>
              <a:t>онок</a:t>
            </a:r>
            <a:r>
              <a:rPr lang="ru-RU" sz="2800" b="1" dirty="0"/>
              <a:t>-</a:t>
            </a:r>
            <a:r>
              <a:rPr lang="ru-RU" sz="2800" b="1" dirty="0" smtClean="0"/>
              <a:t>, если нет, пишем –</a:t>
            </a:r>
            <a:r>
              <a:rPr lang="ru-RU" sz="2800" b="1" dirty="0" err="1" smtClean="0"/>
              <a:t>ёнок</a:t>
            </a:r>
            <a:r>
              <a:rPr lang="ru-RU" sz="2800" b="1" dirty="0" smtClean="0"/>
              <a:t>-.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310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4313"/>
          <a:stretch/>
        </p:blipFill>
        <p:spPr>
          <a:xfrm>
            <a:off x="335360" y="3573016"/>
            <a:ext cx="10153128" cy="1078839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42402" r="4320" b="-1"/>
          <a:stretch/>
        </p:blipFill>
        <p:spPr bwMode="auto">
          <a:xfrm>
            <a:off x="3503712" y="1174876"/>
            <a:ext cx="4156051" cy="21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1424" y="33265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Когда пишется суффикс –</a:t>
            </a:r>
            <a:r>
              <a:rPr lang="ru-RU" sz="3200" b="1" dirty="0" err="1" smtClean="0">
                <a:solidFill>
                  <a:srgbClr val="00B050"/>
                </a:solidFill>
              </a:rPr>
              <a:t>ек</a:t>
            </a:r>
            <a:r>
              <a:rPr lang="ru-RU" sz="3200" b="1" dirty="0" smtClean="0">
                <a:solidFill>
                  <a:srgbClr val="00B050"/>
                </a:solidFill>
              </a:rPr>
              <a:t>- или – </a:t>
            </a:r>
            <a:r>
              <a:rPr lang="ru-RU" sz="3200" b="1" dirty="0" err="1" smtClean="0">
                <a:solidFill>
                  <a:srgbClr val="00B050"/>
                </a:solidFill>
              </a:rPr>
              <a:t>ик</a:t>
            </a:r>
            <a:r>
              <a:rPr lang="ru-RU" sz="3200" b="1" dirty="0" smtClean="0">
                <a:solidFill>
                  <a:srgbClr val="00B050"/>
                </a:solidFill>
              </a:rPr>
              <a:t>- 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8619" y="357616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ек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15480" y="360458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ик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13926" y="36077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ек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75940" y="36437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ек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05650" y="408580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ик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99456" y="40915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ик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04352" y="362413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ек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3972" y="411243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ек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1794" y="406624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и</a:t>
            </a:r>
            <a:r>
              <a:rPr lang="ru-RU" sz="2400" b="1" dirty="0" err="1" smtClean="0">
                <a:solidFill>
                  <a:srgbClr val="00B050"/>
                </a:solidFill>
              </a:rPr>
              <a:t>к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94641" y="40858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и</a:t>
            </a:r>
            <a:r>
              <a:rPr lang="ru-RU" sz="2400" b="1" dirty="0" err="1" smtClean="0">
                <a:solidFill>
                  <a:srgbClr val="00B050"/>
                </a:solidFill>
              </a:rPr>
              <a:t>к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57760" y="40858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7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.znanio.ru/d5af0e/34/64/43d5815405437a6586742daa4dd51072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5942" r="4464" b="4926"/>
          <a:stretch/>
        </p:blipFill>
        <p:spPr bwMode="auto">
          <a:xfrm>
            <a:off x="695400" y="116632"/>
            <a:ext cx="1024145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6632"/>
            <a:ext cx="10657184" cy="277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6" y="3284984"/>
            <a:ext cx="10009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Проверь себя:</a:t>
            </a:r>
          </a:p>
          <a:p>
            <a:r>
              <a:rPr lang="ru-RU" sz="3200" dirty="0" smtClean="0"/>
              <a:t>Зонт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тигр</a:t>
            </a:r>
            <a:r>
              <a:rPr lang="ru-RU" sz="3200" dirty="0" smtClean="0">
                <a:solidFill>
                  <a:srgbClr val="FF0000"/>
                </a:solidFill>
              </a:rPr>
              <a:t>енок</a:t>
            </a:r>
            <a:r>
              <a:rPr lang="ru-RU" sz="3200" dirty="0" smtClean="0"/>
              <a:t>, лос</a:t>
            </a:r>
            <a:r>
              <a:rPr lang="ru-RU" sz="3200" dirty="0" smtClean="0">
                <a:solidFill>
                  <a:srgbClr val="FF0000"/>
                </a:solidFill>
              </a:rPr>
              <a:t>енок</a:t>
            </a:r>
            <a:r>
              <a:rPr lang="ru-RU" sz="3200" dirty="0" smtClean="0"/>
              <a:t>, винт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слон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кот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ёж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торт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осл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Слон</a:t>
            </a:r>
            <a:r>
              <a:rPr lang="ru-RU" sz="3200" dirty="0" smtClean="0">
                <a:solidFill>
                  <a:srgbClr val="FF0000"/>
                </a:solidFill>
              </a:rPr>
              <a:t>ёнок</a:t>
            </a:r>
            <a:r>
              <a:rPr lang="ru-RU" sz="3200" dirty="0" smtClean="0"/>
              <a:t>, волч</a:t>
            </a:r>
            <a:r>
              <a:rPr lang="ru-RU" sz="3200" dirty="0" smtClean="0">
                <a:solidFill>
                  <a:srgbClr val="FF0000"/>
                </a:solidFill>
              </a:rPr>
              <a:t>онок</a:t>
            </a:r>
            <a:r>
              <a:rPr lang="ru-RU" sz="3200" dirty="0" smtClean="0"/>
              <a:t>, лист</a:t>
            </a:r>
            <a:r>
              <a:rPr lang="ru-RU" sz="3200" dirty="0" smtClean="0">
                <a:solidFill>
                  <a:srgbClr val="FF0000"/>
                </a:solidFill>
              </a:rPr>
              <a:t>ик</a:t>
            </a:r>
            <a:r>
              <a:rPr lang="ru-RU" sz="3200" dirty="0" smtClean="0"/>
              <a:t>, замоч</a:t>
            </a:r>
            <a:r>
              <a:rPr lang="ru-RU" sz="3200" dirty="0" smtClean="0">
                <a:solidFill>
                  <a:srgbClr val="FF0000"/>
                </a:solidFill>
              </a:rPr>
              <a:t>ек</a:t>
            </a:r>
            <a:r>
              <a:rPr lang="ru-RU" sz="3200" dirty="0" smtClean="0"/>
              <a:t>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7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700808"/>
            <a:ext cx="11305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1.</a:t>
            </a:r>
            <a:r>
              <a:rPr lang="en-US" dirty="0" smtClean="0">
                <a:hlinkClick r:id="rId2"/>
              </a:rPr>
              <a:t>https://uchebnik.mos.ru/app_player/128036?activityId=https%3A%2F%2Fuchebnik.mos.ru</a:t>
            </a: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r>
              <a:rPr lang="ru-RU" dirty="0" smtClean="0"/>
              <a:t>2. Яндекс. Картина.</a:t>
            </a:r>
          </a:p>
          <a:p>
            <a:r>
              <a:rPr lang="en-US" dirty="0" smtClean="0">
                <a:hlinkClick r:id="rId3"/>
              </a:rPr>
              <a:t>https://ya.ru/images/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1624" y="332656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источники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0060" y="1052736"/>
            <a:ext cx="60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Электронные материалы: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84" y="2748990"/>
            <a:ext cx="1130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Учебная литература: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1. </a:t>
            </a:r>
            <a:r>
              <a:rPr lang="ru-RU" sz="2800" b="1" dirty="0" err="1" smtClean="0">
                <a:solidFill>
                  <a:srgbClr val="0070C0"/>
                </a:solidFill>
              </a:rPr>
              <a:t>Канакина</a:t>
            </a:r>
            <a:r>
              <a:rPr lang="ru-RU" sz="2800" b="1" dirty="0" smtClean="0">
                <a:solidFill>
                  <a:srgbClr val="0070C0"/>
                </a:solidFill>
              </a:rPr>
              <a:t> В.П., Горецкий В.Г. Русский язык,  3 класс. – М.: Просвещение;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2. </a:t>
            </a:r>
            <a:r>
              <a:rPr lang="ru-RU" sz="2800" b="1" dirty="0" err="1" smtClean="0">
                <a:solidFill>
                  <a:srgbClr val="0070C0"/>
                </a:solidFill>
              </a:rPr>
              <a:t>Узорова</a:t>
            </a:r>
            <a:r>
              <a:rPr lang="ru-RU" sz="2800" b="1" dirty="0" smtClean="0">
                <a:solidFill>
                  <a:srgbClr val="0070C0"/>
                </a:solidFill>
              </a:rPr>
              <a:t> О.В., Нефедова Е.А. Дидактические карточки-задания по русскому языку.- М.: АСТ;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3. </a:t>
            </a:r>
            <a:r>
              <a:rPr lang="ru-RU" sz="2800" b="1" dirty="0" err="1" smtClean="0">
                <a:solidFill>
                  <a:srgbClr val="0070C0"/>
                </a:solidFill>
              </a:rPr>
              <a:t>Узорова</a:t>
            </a:r>
            <a:r>
              <a:rPr lang="ru-RU" sz="2800" b="1" dirty="0" smtClean="0">
                <a:solidFill>
                  <a:srgbClr val="0070C0"/>
                </a:solidFill>
              </a:rPr>
              <a:t> О.В., Нефедова Е.А. Справочное пособие. – М.: АСТ.</a:t>
            </a:r>
          </a:p>
        </p:txBody>
      </p:sp>
    </p:spTree>
    <p:extLst>
      <p:ext uri="{BB962C8B-B14F-4D97-AF65-F5344CB8AC3E}">
        <p14:creationId xmlns:p14="http://schemas.microsoft.com/office/powerpoint/2010/main" val="3419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1682</TotalTime>
  <Words>283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Propisi</vt:lpstr>
      <vt:lpstr>Calibri</vt:lpstr>
      <vt:lpstr>Arial</vt:lpstr>
      <vt:lpstr>Trebuchet MS</vt:lpstr>
      <vt:lpstr>Wingdings 3</vt:lpstr>
      <vt:lpstr>Аспект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alex</dc:creator>
  <cp:lastModifiedBy>Svetlana</cp:lastModifiedBy>
  <cp:revision>701</cp:revision>
  <dcterms:created xsi:type="dcterms:W3CDTF">2023-03-29T19:04:05Z</dcterms:created>
  <dcterms:modified xsi:type="dcterms:W3CDTF">2024-05-30T15:20:56Z</dcterms:modified>
</cp:coreProperties>
</file>