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8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366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3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540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71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78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9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9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1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5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6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4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7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9AEC-0E7C-45F3-BED5-6E50CD251803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76CF43-B8ED-43F0-9E44-4F2642D1D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6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Ekh1goNsvEo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781" y="430589"/>
            <a:ext cx="94107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Тема: «Овершеринг: как контролировать экосистему взаимодействия ребенка с интернет-средой»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94284" y="5623766"/>
            <a:ext cx="521849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Автор: Суворов Сергей Олегович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76" t="11562" r="3562"/>
          <a:stretch/>
        </p:blipFill>
        <p:spPr>
          <a:xfrm>
            <a:off x="6667501" y="1591925"/>
            <a:ext cx="3853224" cy="3701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57" y="1591925"/>
            <a:ext cx="5552254" cy="3701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766" y="430589"/>
            <a:ext cx="1171525" cy="19888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4599667" y="6184937"/>
            <a:ext cx="360772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г. Дальнегорск 2024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9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582" y="4450460"/>
            <a:ext cx="7359707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В чем опасность чрезмерной детской публичности?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584" y="395879"/>
            <a:ext cx="11502629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i="1" dirty="0" smtClean="0"/>
              <a:t>Цель</a:t>
            </a:r>
            <a:r>
              <a:rPr lang="ru-RU" sz="2200" dirty="0" smtClean="0"/>
              <a:t>: </a:t>
            </a:r>
          </a:p>
          <a:p>
            <a:r>
              <a:rPr lang="ru-RU" sz="2200" dirty="0" smtClean="0"/>
              <a:t>рассмотреть взаимосвязи между чрезмерной открытостью детей в сети Интернет и угрозами их безопасности, определить способы контроля родителей над онлайн-жизнью своих детей и противодействия угрозам.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582" y="3055276"/>
            <a:ext cx="3732833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Природа </a:t>
            </a:r>
            <a:r>
              <a:rPr lang="ru-RU" sz="2200" dirty="0" smtClean="0"/>
              <a:t>овершеринга.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582" y="3750536"/>
            <a:ext cx="5561633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«Симптомы» </a:t>
            </a:r>
            <a:r>
              <a:rPr lang="ru-RU" sz="2200" dirty="0" smtClean="0"/>
              <a:t>овершеринга </a:t>
            </a:r>
            <a:r>
              <a:rPr lang="ru-RU" sz="2200" dirty="0"/>
              <a:t>у </a:t>
            </a:r>
            <a:r>
              <a:rPr lang="ru-RU" sz="2200" dirty="0" smtClean="0"/>
              <a:t>ребенка.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582" y="5132232"/>
            <a:ext cx="735970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Как родители могут противодействовать </a:t>
            </a:r>
            <a:r>
              <a:rPr lang="ru-RU" sz="2200" dirty="0" smtClean="0"/>
              <a:t>овершерингу?</a:t>
            </a:r>
            <a:endParaRPr lang="ru-RU" sz="2200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6086898" y="2104978"/>
            <a:ext cx="5751315" cy="18074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90947" y="2793238"/>
            <a:ext cx="3542553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i="1" dirty="0" smtClean="0"/>
              <a:t>ПРОБЛЕМНЫЕ ВОПРОСЫ:</a:t>
            </a:r>
            <a:endParaRPr lang="ru-RU" sz="2200" i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20747" r="17001" b="3077"/>
          <a:stretch/>
        </p:blipFill>
        <p:spPr>
          <a:xfrm>
            <a:off x="8183659" y="3512333"/>
            <a:ext cx="3654554" cy="29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2432" y="312142"/>
            <a:ext cx="350484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</a:rPr>
              <a:t>ПРИРОДА ОВЕРШЕРИНГА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370" y="1130136"/>
            <a:ext cx="4091867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b="1" dirty="0" smtClean="0"/>
              <a:t>Овершеринг</a:t>
            </a:r>
            <a:r>
              <a:rPr lang="ru-RU" sz="2200" dirty="0" smtClean="0"/>
              <a:t> (дословно «сверхраспространение») - чрезмерная открытость в сети Интернет, беспечное размещение личной информации для общего доступа. </a:t>
            </a:r>
            <a:endParaRPr lang="ru-RU" sz="2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70934" y="3357503"/>
            <a:ext cx="4176888" cy="3014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5885" y="4308356"/>
            <a:ext cx="3335512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b="1" dirty="0"/>
              <a:t>Почему школьники занимаются овершерингом?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07641" y="2013183"/>
            <a:ext cx="4139275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 smtClean="0"/>
              <a:t>стремление к самовыражению (как часть взросления)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07641" y="4410587"/>
            <a:ext cx="425891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/>
              <a:t>неспособность оценить опасности в социальной сети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90529" y="5416352"/>
            <a:ext cx="4258911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/>
              <a:t>подражание аналогичному поведению </a:t>
            </a:r>
            <a:r>
              <a:rPr lang="ru-RU" sz="2200" dirty="0" smtClean="0"/>
              <a:t>сверстников и взрослых</a:t>
            </a: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07641" y="3357503"/>
            <a:ext cx="33923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 smtClean="0"/>
              <a:t>недостаточная </a:t>
            </a:r>
            <a:r>
              <a:rPr lang="ru-RU" sz="2200" dirty="0"/>
              <a:t>цифровая грамотность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"/>
          <a:stretch/>
        </p:blipFill>
        <p:spPr>
          <a:xfrm>
            <a:off x="9160498" y="3572947"/>
            <a:ext cx="2969604" cy="3214162"/>
          </a:xfrm>
          <a:prstGeom prst="rect">
            <a:avLst/>
          </a:prstGeom>
        </p:spPr>
      </p:pic>
      <p:sp>
        <p:nvSpPr>
          <p:cNvPr id="13" name="Прямоугольная выноска 12"/>
          <p:cNvSpPr/>
          <p:nvPr/>
        </p:nvSpPr>
        <p:spPr>
          <a:xfrm>
            <a:off x="10601582" y="2451017"/>
            <a:ext cx="1528520" cy="907961"/>
          </a:xfrm>
          <a:prstGeom prst="wedgeRectCallout">
            <a:avLst>
              <a:gd name="adj1" fmla="val -55545"/>
              <a:gd name="adj2" fmla="val 12093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 так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делают!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9336708" y="217784"/>
            <a:ext cx="2406126" cy="1785900"/>
          </a:xfrm>
          <a:prstGeom prst="wedgeRectCallout">
            <a:avLst>
              <a:gd name="adj1" fmla="val -5044"/>
              <a:gd name="adj2" fmla="val 15911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Какие еще угрозы? Виртуальный и реальный мир – совершенно разные вещи!</a:t>
            </a:r>
            <a:endParaRPr lang="ru-RU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506397" y="217784"/>
            <a:ext cx="1606020" cy="1795399"/>
          </a:xfrm>
          <a:prstGeom prst="wedgeRectCallout">
            <a:avLst>
              <a:gd name="adj1" fmla="val 118382"/>
              <a:gd name="adj2" fmla="val 15214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Хочу иметь много друзей и рассказать о себе побольше!</a:t>
            </a:r>
          </a:p>
        </p:txBody>
      </p:sp>
    </p:spTree>
    <p:extLst>
      <p:ext uri="{BB962C8B-B14F-4D97-AF65-F5344CB8AC3E}">
        <p14:creationId xmlns:p14="http://schemas.microsoft.com/office/powerpoint/2010/main" val="15017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  <p:bldP spid="1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4510" y="228752"/>
            <a:ext cx="424113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solidFill>
                  <a:prstClr val="black"/>
                </a:solidFill>
              </a:rPr>
              <a:t>«СИМПТОМЫ» ОВЕРШЕРИНГА.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511" y="1897068"/>
            <a:ext cx="2351258" cy="20705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* Опрос проведён компанией Online Interviewer по заказу «Лаборатории Касперского» в </a:t>
            </a:r>
            <a:r>
              <a:rPr lang="ru-RU" dirty="0" smtClean="0">
                <a:solidFill>
                  <a:prstClr val="black"/>
                </a:solidFill>
              </a:rPr>
              <a:t>2021 </a:t>
            </a:r>
            <a:r>
              <a:rPr lang="ru-RU" dirty="0">
                <a:solidFill>
                  <a:prstClr val="black"/>
                </a:solidFill>
              </a:rPr>
              <a:t>году в России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0073" y="748520"/>
            <a:ext cx="5564323" cy="43676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4" name="Стрелка вправо 3"/>
          <p:cNvSpPr/>
          <p:nvPr/>
        </p:nvSpPr>
        <p:spPr>
          <a:xfrm>
            <a:off x="344511" y="733777"/>
            <a:ext cx="3823663" cy="138853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200" dirty="0">
                <a:solidFill>
                  <a:prstClr val="black"/>
                </a:solidFill>
              </a:rPr>
              <a:t>Немного </a:t>
            </a:r>
            <a:r>
              <a:rPr lang="ru-RU" sz="2200" dirty="0" smtClean="0">
                <a:solidFill>
                  <a:prstClr val="black"/>
                </a:solidFill>
              </a:rPr>
              <a:t>статистики*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69357" y="741210"/>
            <a:ext cx="2232035" cy="4093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b="1" dirty="0" smtClean="0"/>
              <a:t>Почти каждый второй ребёнок (</a:t>
            </a:r>
            <a:r>
              <a:rPr lang="ru-RU" sz="2000" b="1" dirty="0" smtClean="0">
                <a:solidFill>
                  <a:srgbClr val="FF0000"/>
                </a:solidFill>
              </a:rPr>
              <a:t>47%</a:t>
            </a:r>
            <a:r>
              <a:rPr lang="ru-RU" sz="2000" b="1" dirty="0" smtClean="0"/>
              <a:t>) знакомится с новыми людьми в социальных сетях, и больше трети из них (</a:t>
            </a:r>
            <a:r>
              <a:rPr lang="ru-RU" sz="2000" b="1" dirty="0" smtClean="0">
                <a:solidFill>
                  <a:srgbClr val="FF0000"/>
                </a:solidFill>
              </a:rPr>
              <a:t>37%</a:t>
            </a:r>
            <a:r>
              <a:rPr lang="ru-RU" sz="2000" b="1" dirty="0" smtClean="0"/>
              <a:t>) потом встречаются с новыми знакомыми в реальности.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60587" y="5511777"/>
            <a:ext cx="3426585" cy="1159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22%</a:t>
            </a:r>
            <a:r>
              <a:rPr lang="ru-RU" sz="2400" b="1" dirty="0"/>
              <a:t> </a:t>
            </a:r>
            <a:r>
              <a:rPr lang="ru-RU" sz="2000" b="1" dirty="0"/>
              <a:t>детей жалели о том, что размещали в социальных сетях</a:t>
            </a:r>
            <a:r>
              <a:rPr lang="ru-RU" sz="2400" b="1" dirty="0"/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r="5408"/>
          <a:stretch/>
        </p:blipFill>
        <p:spPr>
          <a:xfrm>
            <a:off x="7559876" y="5437553"/>
            <a:ext cx="4541516" cy="1348779"/>
          </a:xfrm>
          <a:prstGeom prst="rect">
            <a:avLst/>
          </a:prstGeom>
        </p:spPr>
      </p:pic>
      <p:sp>
        <p:nvSpPr>
          <p:cNvPr id="15" name="Стрелка влево 14"/>
          <p:cNvSpPr/>
          <p:nvPr/>
        </p:nvSpPr>
        <p:spPr>
          <a:xfrm rot="16200000">
            <a:off x="6742671" y="4991574"/>
            <a:ext cx="559628" cy="675749"/>
          </a:xfrm>
          <a:prstGeom prst="leftArrow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7168" t="1179" r="526" b="-1179"/>
          <a:stretch/>
        </p:blipFill>
        <p:spPr>
          <a:xfrm>
            <a:off x="344510" y="4145057"/>
            <a:ext cx="3657133" cy="2641331"/>
          </a:xfrm>
          <a:prstGeom prst="rect">
            <a:avLst/>
          </a:prstGeom>
        </p:spPr>
      </p:pic>
      <p:sp>
        <p:nvSpPr>
          <p:cNvPr id="17" name="Стрелка влево 16"/>
          <p:cNvSpPr/>
          <p:nvPr/>
        </p:nvSpPr>
        <p:spPr>
          <a:xfrm rot="16200000">
            <a:off x="8931671" y="4979241"/>
            <a:ext cx="615331" cy="644711"/>
          </a:xfrm>
          <a:prstGeom prst="leftArrow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Стрелка влево 17"/>
          <p:cNvSpPr/>
          <p:nvPr/>
        </p:nvSpPr>
        <p:spPr>
          <a:xfrm rot="10800000">
            <a:off x="9326730" y="3856170"/>
            <a:ext cx="615331" cy="644711"/>
          </a:xfrm>
          <a:prstGeom prst="leftArrow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6179" y="242514"/>
            <a:ext cx="67726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Видеообзор: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www.youtube.com/watch?v=Ekh1goNsvEo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1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515" y="164694"/>
            <a:ext cx="1164795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В ЧЕМ ОПАСНОСТЬ ЧРЕЗМЕРНОЙ ДЕТСКОЙ ПУБЛИЧНОСТИ (</a:t>
            </a:r>
            <a:r>
              <a:rPr lang="ru-RU" sz="2200" smtClean="0"/>
              <a:t>РИСКИ ОВЕРШЕРИНГА</a:t>
            </a:r>
            <a:r>
              <a:rPr lang="ru-RU" sz="2200" dirty="0" smtClean="0"/>
              <a:t>) </a:t>
            </a: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4877" y="762034"/>
            <a:ext cx="2343399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b="1" dirty="0" smtClean="0"/>
              <a:t>контентные</a:t>
            </a:r>
          </a:p>
          <a:p>
            <a:r>
              <a:rPr lang="ru-RU" sz="2200" dirty="0" smtClean="0"/>
              <a:t>связаны с получением стрессовой информации (вовлечение в деструктивные игры альтернативной реальности, преступления офлайн) </a:t>
            </a: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6907" y="762034"/>
            <a:ext cx="3928533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коммуникационные</a:t>
            </a:r>
          </a:p>
          <a:p>
            <a:r>
              <a:rPr lang="ru-RU" sz="2200" dirty="0" smtClean="0"/>
              <a:t>провоцируется возникновение нежелательных для ребенка коммуникаций </a:t>
            </a:r>
            <a:r>
              <a:rPr lang="en-US" sz="2200" dirty="0" smtClean="0"/>
              <a:t>(</a:t>
            </a:r>
            <a:r>
              <a:rPr lang="ru-RU" sz="2200" dirty="0" smtClean="0"/>
              <a:t>разные формы кибербуллинга, груминг, сексуальные домогательства, шантаж и др.)  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956800" y="800447"/>
            <a:ext cx="2122312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b="1" dirty="0" smtClean="0"/>
              <a:t>технические</a:t>
            </a:r>
          </a:p>
          <a:p>
            <a:r>
              <a:rPr lang="ru-RU" sz="2200" dirty="0" smtClean="0"/>
              <a:t>взлом аккаунтов, кибермошен-ничество и др.  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4966" y="784938"/>
            <a:ext cx="2752307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потребительские</a:t>
            </a:r>
          </a:p>
          <a:p>
            <a:r>
              <a:rPr lang="ru-RU" sz="2200" dirty="0" smtClean="0"/>
              <a:t>интернет-мошенничество (поддельные интернет-магазины, </a:t>
            </a:r>
            <a:r>
              <a:rPr lang="ru-RU" sz="2200" dirty="0" err="1" smtClean="0"/>
              <a:t>фишинг</a:t>
            </a:r>
            <a:r>
              <a:rPr lang="ru-RU" sz="2200" dirty="0" smtClean="0"/>
              <a:t> и др.)</a:t>
            </a:r>
            <a:endParaRPr lang="ru-RU" sz="2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18457" b="20062"/>
          <a:stretch/>
        </p:blipFill>
        <p:spPr>
          <a:xfrm>
            <a:off x="6944303" y="3436509"/>
            <a:ext cx="3527098" cy="16263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303" y="5204178"/>
            <a:ext cx="3527098" cy="15072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665" t="8449" b="5056"/>
          <a:stretch/>
        </p:blipFill>
        <p:spPr>
          <a:xfrm>
            <a:off x="2224585" y="4395487"/>
            <a:ext cx="4560855" cy="23159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1639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534" y="221780"/>
            <a:ext cx="857135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КАК РОДИТЕЛИ МОГУТ ПРОТИВОДЕЙСТВОВАТЬ ОВЕРШЕРИНГУ?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783" y="2595573"/>
            <a:ext cx="657251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 smtClean="0"/>
              <a:t>Используйте вместо метода запретов метод обучения: занимайтесь просвещением ребенка в сфере </a:t>
            </a:r>
            <a:r>
              <a:rPr lang="ru-RU" sz="2200" dirty="0"/>
              <a:t>цифровой гигиены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783" y="4543834"/>
            <a:ext cx="657251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/>
              <a:t>Попросите </a:t>
            </a:r>
            <a:r>
              <a:rPr lang="ru-RU" sz="2200" dirty="0" smtClean="0"/>
              <a:t>ребенка использовать </a:t>
            </a:r>
            <a:r>
              <a:rPr lang="ru-RU" sz="2200" dirty="0"/>
              <a:t>настройки приватности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534" y="5407734"/>
            <a:ext cx="6557761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/>
              <a:t>Тренируйте у ребенка критическое мышление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4784" y="5933080"/>
            <a:ext cx="657250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/>
              <a:t>Поддерживайте диалог и доверительные отношения с ребенком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534" y="3679934"/>
            <a:ext cx="657251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 smtClean="0"/>
              <a:t>Вместе с ребенком оцените угрозы, </a:t>
            </a:r>
            <a:r>
              <a:rPr lang="ru-RU" sz="2200" dirty="0"/>
              <a:t>которыми чревата излишняя «болтливость» в интернете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92370" y="821775"/>
            <a:ext cx="4380932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b="1" dirty="0" smtClean="0"/>
              <a:t>Как быть, если </a:t>
            </a:r>
            <a:r>
              <a:rPr lang="ru-RU" sz="2200" b="1" dirty="0"/>
              <a:t>ребёнок уже столкнулся с последствиями </a:t>
            </a:r>
            <a:r>
              <a:rPr lang="ru-RU" sz="2200" b="1" dirty="0" smtClean="0"/>
              <a:t>овершеринга?</a:t>
            </a:r>
            <a:endParaRPr lang="ru-RU" sz="2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9534" y="821775"/>
            <a:ext cx="568068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b="1" dirty="0"/>
              <a:t>Примите меры </a:t>
            </a:r>
            <a:r>
              <a:rPr lang="ru-RU" sz="2200" b="1" dirty="0" smtClean="0"/>
              <a:t>профилактики:</a:t>
            </a:r>
            <a:endParaRPr lang="ru-RU" sz="2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4783" y="1421770"/>
            <a:ext cx="537985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/>
              <a:t>Повышайте уровень собственной цифровой </a:t>
            </a:r>
            <a:r>
              <a:rPr lang="ru-RU" sz="2200" dirty="0" smtClean="0"/>
              <a:t>компетентности, станьте образцом для подражания </a:t>
            </a: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92370" y="2564037"/>
            <a:ext cx="3712192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/>
              <a:t>Окажите психологическую и эмоциональную поддержку </a:t>
            </a:r>
            <a:r>
              <a:rPr lang="ru-RU" sz="2200" dirty="0" smtClean="0"/>
              <a:t>ребенку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92368" y="5091517"/>
            <a:ext cx="4380933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/>
              <a:t>Используйте «право на забвение» в соответствии с действующим </a:t>
            </a:r>
            <a:r>
              <a:rPr lang="ru-RU" sz="2200" dirty="0" smtClean="0"/>
              <a:t>законодательством.</a:t>
            </a:r>
            <a:endParaRPr lang="ru-RU" sz="2200" dirty="0"/>
          </a:p>
        </p:txBody>
      </p:sp>
      <p:sp>
        <p:nvSpPr>
          <p:cNvPr id="13" name="Стрелка влево 12"/>
          <p:cNvSpPr/>
          <p:nvPr/>
        </p:nvSpPr>
        <p:spPr>
          <a:xfrm rot="16200000">
            <a:off x="10402574" y="1830058"/>
            <a:ext cx="855280" cy="675749"/>
          </a:xfrm>
          <a:prstGeom prst="leftArrow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92368" y="3871886"/>
            <a:ext cx="4380934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 smtClean="0"/>
              <a:t>помогите </a:t>
            </a:r>
            <a:r>
              <a:rPr lang="ru-RU" sz="2200" dirty="0"/>
              <a:t>ему справиться с возникшей </a:t>
            </a:r>
            <a:r>
              <a:rPr lang="ru-RU" sz="2200" dirty="0" smtClean="0"/>
              <a:t>проблемой, очистить цифровой след.</a:t>
            </a:r>
            <a:endParaRPr lang="ru-RU" sz="2200" dirty="0"/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5193454" y="1182945"/>
            <a:ext cx="817903" cy="675749"/>
          </a:xfrm>
          <a:prstGeom prst="leftArrow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882" y="296418"/>
            <a:ext cx="28151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ru-RU" sz="2400" dirty="0" smtClean="0"/>
              <a:t>ПОДВЕДЕМ ИТОГИ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7882" y="2208150"/>
            <a:ext cx="7446058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 smtClean="0"/>
              <a:t>Овершеринг - чрезмерная откровенность ребенка в сети Интернет, порождает множество угроз и проблем для всей семьи.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7883" y="3521752"/>
            <a:ext cx="7446058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/>
              <a:t>Для противодействия овершерингу родителям необходимо контролировать экосистему взаимодействия ребенка с интернет-средой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7882" y="1036275"/>
            <a:ext cx="7446058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/>
              <a:t>Интернет «помнит все»! Поэтому </a:t>
            </a:r>
            <a:r>
              <a:rPr lang="ru-RU" sz="2200" dirty="0" smtClean="0"/>
              <a:t>родителям и детям в равной степени необходимо </a:t>
            </a:r>
            <a:r>
              <a:rPr lang="ru-RU" sz="2200" dirty="0"/>
              <a:t>заботиться о защите своей </a:t>
            </a:r>
            <a:r>
              <a:rPr lang="ru-RU" sz="2200" dirty="0" smtClean="0"/>
              <a:t>приватности.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7882" y="4776256"/>
            <a:ext cx="10735169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/>
              <a:t>Оптимальный способ противодействия </a:t>
            </a:r>
            <a:r>
              <a:rPr lang="ru-RU" sz="2200" dirty="0" smtClean="0"/>
              <a:t>родителей овершерингу </a:t>
            </a:r>
            <a:r>
              <a:rPr lang="ru-RU" sz="2200" dirty="0"/>
              <a:t>– своевременные профилактические </a:t>
            </a:r>
            <a:r>
              <a:rPr lang="ru-RU" sz="2200" dirty="0" smtClean="0"/>
              <a:t>меры, в том числе просвещение ребенка в сфере цифровой гигиены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48819" y="6213474"/>
            <a:ext cx="6697667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200" dirty="0"/>
              <a:t>БЛАГОПОЛУЧИЕ ВАШИХ ДЕТЕЙ – В ВАШИХ РУКАХ!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63" y="995961"/>
            <a:ext cx="3865731" cy="36337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6066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377</TotalTime>
  <Words>476</Words>
  <Application>Microsoft Office PowerPoint</Application>
  <PresentationFormat>Широкоэкранный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43</cp:revision>
  <dcterms:created xsi:type="dcterms:W3CDTF">2022-12-03T16:11:14Z</dcterms:created>
  <dcterms:modified xsi:type="dcterms:W3CDTF">2024-05-29T16:26:38Z</dcterms:modified>
</cp:coreProperties>
</file>