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9" r:id="rId6"/>
    <p:sldId id="259" r:id="rId7"/>
    <p:sldId id="260" r:id="rId8"/>
    <p:sldId id="270" r:id="rId9"/>
    <p:sldId id="261" r:id="rId10"/>
    <p:sldId id="262" r:id="rId11"/>
    <p:sldId id="263" r:id="rId12"/>
    <p:sldId id="271" r:id="rId13"/>
    <p:sldId id="264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B0B7D-C620-4498-87C0-D6693CB6275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BCCF-A6F7-4296-B76E-6CB7C9EC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Химия любви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Экзамен\Desktop\couples-in-love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289" y="1484784"/>
            <a:ext cx="4752528" cy="3279245"/>
          </a:xfrm>
          <a:prstGeom prst="rect">
            <a:avLst/>
          </a:prstGeom>
          <a:noFill/>
        </p:spPr>
      </p:pic>
      <p:sp>
        <p:nvSpPr>
          <p:cNvPr id="5" name="TextBox 2"/>
          <p:cNvSpPr txBox="1"/>
          <p:nvPr/>
        </p:nvSpPr>
        <p:spPr>
          <a:xfrm>
            <a:off x="4479552" y="4941168"/>
            <a:ext cx="4412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Автор презентации: </a:t>
            </a:r>
            <a:r>
              <a:rPr lang="ru-RU" sz="2000" dirty="0"/>
              <a:t>И</a:t>
            </a:r>
            <a:r>
              <a:rPr lang="ru-RU" sz="2000" dirty="0" smtClean="0"/>
              <a:t>ванова Любовь Валентиновна – учитель биологии МБОУ «</a:t>
            </a:r>
            <a:r>
              <a:rPr lang="ru-RU" sz="2000" dirty="0" err="1" smtClean="0"/>
              <a:t>Цивильская</a:t>
            </a:r>
            <a:r>
              <a:rPr lang="ru-RU" sz="2000" dirty="0" smtClean="0"/>
              <a:t> СОШ №1»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Экзамен\Desktop\pervie-2-nedeli-bereme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65" y="1628800"/>
            <a:ext cx="2000579" cy="158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Третий этап химии любви - привязанность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1346" y="692696"/>
            <a:ext cx="6703142" cy="52894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Интимная </a:t>
            </a:r>
            <a:r>
              <a:rPr lang="ru-RU" sz="2400" dirty="0"/>
              <a:t>близость становится катализатором выработки двух очень важных гормонов: </a:t>
            </a:r>
            <a:r>
              <a:rPr lang="ru-RU" sz="2400" dirty="0">
                <a:solidFill>
                  <a:srgbClr val="7030A0"/>
                </a:solidFill>
              </a:rPr>
              <a:t>вазопрессина; </a:t>
            </a:r>
            <a:r>
              <a:rPr lang="ru-RU" sz="2400" dirty="0" smtClean="0">
                <a:solidFill>
                  <a:srgbClr val="7030A0"/>
                </a:solidFill>
              </a:rPr>
              <a:t>окситоцина</a:t>
            </a:r>
            <a:r>
              <a:rPr lang="ru-RU" sz="2400" dirty="0"/>
              <a:t> </a:t>
            </a:r>
            <a:r>
              <a:rPr lang="ru-RU" sz="2400" dirty="0" smtClean="0"/>
              <a:t>–это гормоны </a:t>
            </a:r>
            <a:r>
              <a:rPr lang="ru-RU" sz="2400" dirty="0"/>
              <a:t>доверия. Они тормозят выброс в кровь дофамина, что позволяет организму снизить накал страстей и перейти на новый важный этап - появление потомства.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7030A0"/>
                </a:solidFill>
              </a:rPr>
              <a:t>Окситоцин</a:t>
            </a:r>
            <a:r>
              <a:rPr lang="ru-RU" sz="2400" dirty="0" smtClean="0"/>
              <a:t> </a:t>
            </a:r>
            <a:r>
              <a:rPr lang="ru-RU" sz="2400" dirty="0"/>
              <a:t>отвечает за пресловутый материнский инстинкт, подталкивает женщину к деторождению и заботе о ребенке. </a:t>
            </a:r>
            <a:endParaRPr lang="ru-RU" sz="2400" dirty="0" smtClean="0"/>
          </a:p>
          <a:p>
            <a:r>
              <a:rPr lang="ru-RU" sz="2400" dirty="0" smtClean="0"/>
              <a:t>В стадии </a:t>
            </a:r>
            <a:r>
              <a:rPr lang="ru-RU" sz="2400" dirty="0"/>
              <a:t>привязанности влюбленным очень хорошо вместе, они чувствуют себя в полной безопасности и получают удовольствие от любых совместных </a:t>
            </a:r>
            <a:r>
              <a:rPr lang="ru-RU" sz="2400" dirty="0" smtClean="0"/>
              <a:t>действий.  </a:t>
            </a:r>
            <a:endParaRPr lang="ru-RU" sz="2400" dirty="0"/>
          </a:p>
        </p:txBody>
      </p:sp>
      <p:pic>
        <p:nvPicPr>
          <p:cNvPr id="4" name="Picture 11" descr="C:\Users\Экзамен\Desktop\1eb01fb0ecd4f9691353705860081b85_fa8d30e65249053f89d10ec39f77ab57.jpg"/>
          <p:cNvPicPr>
            <a:picLocks noChangeAspect="1" noChangeArrowheads="1"/>
          </p:cNvPicPr>
          <p:nvPr/>
        </p:nvPicPr>
        <p:blipFill>
          <a:blip r:embed="rId3" cstate="print"/>
          <a:srcRect l="39789" t="5767" r="10434" b="9722"/>
          <a:stretch>
            <a:fillRect/>
          </a:stretch>
        </p:blipFill>
        <p:spPr bwMode="auto">
          <a:xfrm>
            <a:off x="439362" y="3501008"/>
            <a:ext cx="1656184" cy="186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89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Любовная нега – заключительная четвертая стадия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Ученые </a:t>
            </a:r>
            <a:r>
              <a:rPr lang="ru-RU" sz="2000" dirty="0"/>
              <a:t>считают </a:t>
            </a:r>
            <a:r>
              <a:rPr lang="ru-RU" sz="2000" dirty="0" smtClean="0"/>
              <a:t>что </a:t>
            </a:r>
            <a:r>
              <a:rPr lang="ru-RU" sz="2000" dirty="0"/>
              <a:t>организм переходит в режим постоянной выработки </a:t>
            </a:r>
            <a:r>
              <a:rPr lang="ru-RU" sz="2000" dirty="0" err="1">
                <a:solidFill>
                  <a:srgbClr val="7030A0"/>
                </a:solidFill>
              </a:rPr>
              <a:t>эндодиазепинов</a:t>
            </a:r>
            <a:r>
              <a:rPr lang="ru-RU" sz="2000" dirty="0"/>
              <a:t>. Они вызывают в человеке состояние расслабленности, теряется страх и тревожность. Поэтому многие пары, возвращаясь домой после работы, чувствуют себя спокойно и хорошо. Кажется, что все страсти уже позади, а впереди пару ожидает только безбрежный океан покоя. На этой стадии отношения "цементируются", люди просто перестают мыслить о том, что можно существовать порознь</a:t>
            </a:r>
            <a:r>
              <a:rPr lang="ru-RU" sz="2400" dirty="0"/>
              <a:t>. </a:t>
            </a:r>
          </a:p>
        </p:txBody>
      </p:sp>
      <p:pic>
        <p:nvPicPr>
          <p:cNvPr id="5122" name="Picture 2" descr="C:\Users\Экзамен\Desktop\1636405.jpg"/>
          <p:cNvPicPr>
            <a:picLocks noChangeAspect="1" noChangeArrowheads="1"/>
          </p:cNvPicPr>
          <p:nvPr/>
        </p:nvPicPr>
        <p:blipFill>
          <a:blip r:embed="rId2" cstate="print"/>
          <a:srcRect l="21334"/>
          <a:stretch>
            <a:fillRect/>
          </a:stretch>
        </p:blipFill>
        <p:spPr bwMode="auto">
          <a:xfrm>
            <a:off x="5148064" y="3861048"/>
            <a:ext cx="2520280" cy="185726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330993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http://mtdata.ru/u1/photo725C/20142330772-0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81128"/>
            <a:ext cx="2713484" cy="20351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856" y="20608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Любовь </a:t>
            </a:r>
            <a:r>
              <a:rPr lang="ru-RU" sz="2400" dirty="0"/>
              <a:t>- это всего лишь химия, целиком и полностью зависящая от выброса в кровь гормонов. А вот отношения в паре, хоть и имеют некоторую взаимосвязь с гормональным фоном, но все же являются результатом сложной и осознанной деятельности двух людей. </a:t>
            </a:r>
            <a:r>
              <a:rPr lang="ru-RU" sz="2400" dirty="0" smtClean="0"/>
              <a:t>Их </a:t>
            </a:r>
            <a:r>
              <a:rPr lang="ru-RU" sz="2400" dirty="0"/>
              <a:t>можно сравнить с дорогой, которую можно пройти только вдвоем, преодолевая совсем иные стадии любви.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Любовь и отношения: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можно ли считать их синонимами?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6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 </a:t>
            </a:r>
            <a:r>
              <a:rPr lang="ru-RU" sz="2400" b="1" dirty="0">
                <a:solidFill>
                  <a:srgbClr val="7030A0"/>
                </a:solidFill>
              </a:rPr>
              <a:t>счастью, химия любви не может объяснить многих проявлений этого чувства. Ведь каждый человек - яркая индивидуальность, и любовь для каждого имеет свой неповторимый </a:t>
            </a:r>
            <a:r>
              <a:rPr lang="ru-RU" sz="2400" b="1" dirty="0" smtClean="0">
                <a:solidFill>
                  <a:srgbClr val="7030A0"/>
                </a:solidFill>
              </a:rPr>
              <a:t>смысл!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Экзамен\Desktop\1636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6667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869160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Любовь это не отдых, любовь труд </a:t>
            </a:r>
            <a:r>
              <a:rPr lang="ru-RU" b="1" dirty="0" smtClean="0">
                <a:solidFill>
                  <a:srgbClr val="7030A0"/>
                </a:solidFill>
              </a:rPr>
              <a:t>души.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 fontAlgn="base">
              <a:buNone/>
            </a:pPr>
            <a:r>
              <a:rPr lang="ru-RU" b="1" i="1" u="sng" dirty="0" smtClean="0">
                <a:solidFill>
                  <a:srgbClr val="7030A0"/>
                </a:solidFill>
              </a:rPr>
              <a:t>С. </a:t>
            </a:r>
            <a:r>
              <a:rPr lang="ru-RU" b="1" i="1" u="sng" dirty="0" err="1" smtClean="0">
                <a:solidFill>
                  <a:srgbClr val="7030A0"/>
                </a:solidFill>
              </a:rPr>
              <a:t>Вестинский</a:t>
            </a:r>
            <a:endParaRPr lang="ru-RU" b="1" u="sng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8454"/>
            <a:ext cx="5122035" cy="39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8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7793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Всемирная организация </a:t>
            </a:r>
          </a:p>
          <a:p>
            <a:pPr marL="0" indent="0">
              <a:buNone/>
            </a:pPr>
            <a:r>
              <a:rPr lang="ru-RU" sz="2400" dirty="0" smtClean="0"/>
              <a:t>     здравоохранения </a:t>
            </a:r>
            <a:r>
              <a:rPr lang="ru-RU" sz="2400" dirty="0" smtClean="0"/>
              <a:t>признало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 любовь болезнью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Код </a:t>
            </a:r>
            <a:r>
              <a:rPr lang="ru-RU" sz="2400" dirty="0" smtClean="0"/>
              <a:t>заболевания любовь</a:t>
            </a:r>
          </a:p>
          <a:p>
            <a:pPr>
              <a:buNone/>
            </a:pPr>
            <a:r>
              <a:rPr lang="ru-RU" sz="2400" dirty="0" smtClean="0"/>
              <a:t>    F 63.9 «Расстройство привычек и  влечений неуточнённое</a:t>
            </a:r>
            <a:r>
              <a:rPr lang="ru-RU" sz="2400" dirty="0" smtClean="0"/>
              <a:t>»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По мнению ряда учёных, любовь можно сравнить с</a:t>
            </a:r>
          </a:p>
          <a:p>
            <a:pPr>
              <a:buNone/>
            </a:pPr>
            <a:r>
              <a:rPr lang="ru-RU" sz="2400" dirty="0" smtClean="0"/>
              <a:t>    обсессивно-</a:t>
            </a:r>
            <a:r>
              <a:rPr lang="ru-RU" sz="2400" dirty="0" err="1" smtClean="0"/>
              <a:t>компульсивным</a:t>
            </a:r>
            <a:r>
              <a:rPr lang="ru-RU" sz="2400" dirty="0" smtClean="0"/>
              <a:t> расстройством которая идет в ряду после </a:t>
            </a:r>
            <a:r>
              <a:rPr lang="ru-RU" sz="2400" dirty="0"/>
              <a:t>алкоголизма, </a:t>
            </a:r>
            <a:r>
              <a:rPr lang="ru-RU" sz="2400" dirty="0" err="1"/>
              <a:t>игромании</a:t>
            </a:r>
            <a:r>
              <a:rPr lang="ru-RU" sz="2400" dirty="0"/>
              <a:t>, токсикомании, клептомании.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/>
              <a:t>Исследователи с медицинского факультета Национального автономного университета </a:t>
            </a:r>
            <a:r>
              <a:rPr lang="ru-RU" sz="2400" dirty="0" smtClean="0"/>
              <a:t>Мексики полагают что </a:t>
            </a:r>
            <a:r>
              <a:rPr lang="ru-RU" sz="2400" dirty="0"/>
              <a:t>любовь может длиться не более 4 </a:t>
            </a:r>
            <a:r>
              <a:rPr lang="ru-RU" sz="2400" dirty="0" smtClean="0"/>
              <a:t>лет</a:t>
            </a:r>
            <a:r>
              <a:rPr lang="ru-RU" sz="2400" dirty="0"/>
              <a:t>.</a:t>
            </a: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7030A0"/>
                </a:solidFill>
              </a:rPr>
              <a:t>Любовь это болезнь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12" descr="C:\Users\Экзамен\Desktop\1827578.jpg"/>
          <p:cNvPicPr>
            <a:picLocks noChangeAspect="1" noChangeArrowheads="1"/>
          </p:cNvPicPr>
          <p:nvPr/>
        </p:nvPicPr>
        <p:blipFill>
          <a:blip r:embed="rId2" cstate="print"/>
          <a:srcRect l="6754" r="9935"/>
          <a:stretch>
            <a:fillRect/>
          </a:stretch>
        </p:blipFill>
        <p:spPr bwMode="auto">
          <a:xfrm>
            <a:off x="6084168" y="404664"/>
            <a:ext cx="2496278" cy="232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7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41094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Зачем нам нужна любовь?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5904656" cy="5102027"/>
          </a:xfrm>
        </p:spPr>
        <p:txBody>
          <a:bodyPr>
            <a:no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природе каждый здоровый индивид должен произвести на свет потомство, чтобы обеспечить выживаемость целого вида. Но люди не стали бы встречаться и жить вместе, что необходимо для появления потомства, если бы не хитрый организм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Наш организм  </a:t>
            </a:r>
            <a:r>
              <a:rPr lang="ru-RU" sz="2400" dirty="0"/>
              <a:t>завлекает нас в отношения выплесками нужной концентрации гормонов и поддерживает их в необходимом количестве на каждом этапе взаимоотношений. </a:t>
            </a:r>
          </a:p>
        </p:txBody>
      </p:sp>
      <p:pic>
        <p:nvPicPr>
          <p:cNvPr id="4" name="Picture 2" descr="C:\Users\Экзамен\Desktop\91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2304256" cy="2032198"/>
          </a:xfrm>
          <a:prstGeom prst="rect">
            <a:avLst/>
          </a:prstGeom>
          <a:noFill/>
        </p:spPr>
      </p:pic>
      <p:pic>
        <p:nvPicPr>
          <p:cNvPr id="6" name="Picture 4" descr="C:\Users\Экзамен\Desktop\1636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970" y="4293096"/>
            <a:ext cx="2497716" cy="1691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0708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Механизм любви: что это такое?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4529" y="1988840"/>
            <a:ext cx="6059016" cy="403244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Мы влюбляемся под воздействием сложной системы гормонального регулирования, которой ученые придумали свое название - </a:t>
            </a:r>
            <a:r>
              <a:rPr lang="ru-RU" sz="2400" b="1" dirty="0" smtClean="0">
                <a:solidFill>
                  <a:srgbClr val="7030A0"/>
                </a:solidFill>
              </a:rPr>
              <a:t>"химия любви»,  </a:t>
            </a:r>
            <a:r>
              <a:rPr lang="ru-RU" sz="2400" dirty="0" smtClean="0"/>
              <a:t>руководит этим процессом  наш мозг.</a:t>
            </a:r>
          </a:p>
          <a:p>
            <a:r>
              <a:rPr lang="ru-RU" sz="2400" dirty="0" smtClean="0"/>
              <a:t> Именно он отвечает за то, влюбимся ли мы в человека или пройдем мимо с абсолютно равнодушным видом.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 descr="C:\Users\Экзамен\Desktop\1636403.jpg"/>
          <p:cNvPicPr>
            <a:picLocks noChangeAspect="1" noChangeArrowheads="1"/>
          </p:cNvPicPr>
          <p:nvPr/>
        </p:nvPicPr>
        <p:blipFill>
          <a:blip r:embed="rId2" cstate="print"/>
          <a:srcRect r="50321"/>
          <a:stretch>
            <a:fillRect/>
          </a:stretch>
        </p:blipFill>
        <p:spPr bwMode="auto">
          <a:xfrm>
            <a:off x="395536" y="4293096"/>
            <a:ext cx="2160240" cy="1496460"/>
          </a:xfrm>
          <a:prstGeom prst="rect">
            <a:avLst/>
          </a:prstGeom>
          <a:noFill/>
        </p:spPr>
      </p:pic>
      <p:pic>
        <p:nvPicPr>
          <p:cNvPr id="8" name="Picture 20" descr="http://itd2.mycdn.me/image?id=849509439908&amp;t=20&amp;plc=WEB&amp;tkn=*get86vD20mclUcU7yAmsXPV5b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19" y="1556792"/>
            <a:ext cx="231865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566638" cy="17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Механизм любви: что это такое?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Экзамен\Desktop\нейроны.jpg"/>
          <p:cNvPicPr>
            <a:picLocks noChangeAspect="1" noChangeArrowheads="1"/>
          </p:cNvPicPr>
          <p:nvPr/>
        </p:nvPicPr>
        <p:blipFill>
          <a:blip r:embed="rId3" cstate="print"/>
          <a:srcRect r="32836"/>
          <a:stretch>
            <a:fillRect/>
          </a:stretch>
        </p:blipFill>
        <p:spPr bwMode="auto">
          <a:xfrm>
            <a:off x="5868144" y="1484784"/>
            <a:ext cx="2675791" cy="16561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184830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Обычно для того, чтобы получить все данные, мозгу необходимо всего лишь несколько минут активного общения с человеком.</a:t>
            </a:r>
          </a:p>
          <a:p>
            <a:r>
              <a:rPr lang="ru-RU" sz="2400" dirty="0"/>
              <a:t> Если вся информация получила положительную оценку, то вот тут и включается настоящая химия любви. Но обычные люди называют ее просто любовью с первого взгляда. </a:t>
            </a:r>
          </a:p>
        </p:txBody>
      </p:sp>
    </p:spTree>
    <p:extLst>
      <p:ext uri="{BB962C8B-B14F-4D97-AF65-F5344CB8AC3E}">
        <p14:creationId xmlns:p14="http://schemas.microsoft.com/office/powerpoint/2010/main" val="62027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2630"/>
            <a:ext cx="8229600" cy="8501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Выбор партнера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094010"/>
            <a:ext cx="6120680" cy="3949899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</a:t>
            </a:r>
            <a:r>
              <a:rPr lang="ru-RU" sz="2400" dirty="0"/>
              <a:t>каждого человека в подсознании заложен определенный тип наиболее подходящего для нас партнера. Мы можем даже не осознавать, каков этот идеал, но мозг его знает и при совпадении всех заложенных характеристик начинает активно сигнализировать. Обычно это происходит при первой встрече. </a:t>
            </a:r>
            <a:endParaRPr lang="ru-RU" sz="2400" dirty="0" smtClean="0"/>
          </a:p>
          <a:p>
            <a:r>
              <a:rPr lang="ru-RU" sz="2400" dirty="0" smtClean="0"/>
              <a:t>Процесс </a:t>
            </a:r>
            <a:r>
              <a:rPr lang="ru-RU" sz="2400" dirty="0"/>
              <a:t>сканирования кандидата на любовь происходит на бессознательном уровне, он включает в себя следующие этапы: физическая совместимость; классификация запахов, исходящих от </a:t>
            </a:r>
            <a:r>
              <a:rPr lang="ru-RU" sz="2400" dirty="0" smtClean="0"/>
              <a:t>человека; </a:t>
            </a:r>
            <a:r>
              <a:rPr lang="ru-RU" sz="2400" dirty="0"/>
              <a:t>оценка </a:t>
            </a:r>
            <a:r>
              <a:rPr lang="ru-RU" sz="2400" dirty="0" smtClean="0"/>
              <a:t>поведения.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Содержимое 3" descr="http://weaponwar.net.ru/img/978e4a56e0e80a081a085ed4ef5a834e.jpg"/>
          <p:cNvPicPr>
            <a:picLocks/>
          </p:cNvPicPr>
          <p:nvPr/>
        </p:nvPicPr>
        <p:blipFill>
          <a:blip r:embed="rId2" cstate="print"/>
          <a:srcRect l="8784" r="32945"/>
          <a:stretch>
            <a:fillRect/>
          </a:stretch>
        </p:blipFill>
        <p:spPr bwMode="auto">
          <a:xfrm>
            <a:off x="611560" y="1052736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Экзамен\Desktop\m4ou79scb15d0396o1e7f163dudmo4d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35803"/>
            <a:ext cx="166176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Экзамен\Desktop\1911724.jpg"/>
          <p:cNvPicPr>
            <a:picLocks noChangeAspect="1" noChangeArrowheads="1"/>
          </p:cNvPicPr>
          <p:nvPr/>
        </p:nvPicPr>
        <p:blipFill>
          <a:blip r:embed="rId2" cstate="print"/>
          <a:srcRect r="36211"/>
          <a:stretch>
            <a:fillRect/>
          </a:stretch>
        </p:blipFill>
        <p:spPr bwMode="auto">
          <a:xfrm>
            <a:off x="6919680" y="3717032"/>
            <a:ext cx="1872208" cy="1956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Стадия </a:t>
            </a:r>
            <a:r>
              <a:rPr lang="ru-RU" sz="4000" b="1" dirty="0">
                <a:solidFill>
                  <a:srgbClr val="7030A0"/>
                </a:solidFill>
              </a:rPr>
              <a:t>влюбленности </a:t>
            </a:r>
            <a:r>
              <a:rPr lang="ru-RU" sz="4000" b="1" dirty="0" smtClean="0">
                <a:solidFill>
                  <a:srgbClr val="7030A0"/>
                </a:solidFill>
              </a:rPr>
              <a:t>-первый этап </a:t>
            </a:r>
            <a:r>
              <a:rPr lang="ru-RU" sz="4000" b="1" dirty="0">
                <a:solidFill>
                  <a:srgbClr val="7030A0"/>
                </a:solidFill>
              </a:rPr>
              <a:t>химии любви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5832648" cy="453650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В </a:t>
            </a:r>
            <a:r>
              <a:rPr lang="ru-RU" sz="2400" dirty="0"/>
              <a:t>этот период в кровь постоянно выбрасывается гормон </a:t>
            </a:r>
            <a:r>
              <a:rPr lang="ru-RU" sz="2400" dirty="0">
                <a:solidFill>
                  <a:srgbClr val="7030A0"/>
                </a:solidFill>
              </a:rPr>
              <a:t>дофамин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А уровень </a:t>
            </a:r>
            <a:r>
              <a:rPr lang="ru-RU" sz="2400" dirty="0" smtClean="0">
                <a:solidFill>
                  <a:srgbClr val="7030A0"/>
                </a:solidFill>
              </a:rPr>
              <a:t>серотонина</a:t>
            </a:r>
            <a:r>
              <a:rPr lang="ru-RU" sz="2400" dirty="0" smtClean="0"/>
              <a:t> </a:t>
            </a:r>
            <a:r>
              <a:rPr lang="ru-RU" sz="2400" dirty="0"/>
              <a:t>- гормона </a:t>
            </a:r>
            <a:r>
              <a:rPr lang="ru-RU" sz="2400" dirty="0" smtClean="0"/>
              <a:t>радости существенно снижается, создается </a:t>
            </a:r>
            <a:r>
              <a:rPr lang="ru-RU" sz="2400" dirty="0"/>
              <a:t>зависимость от объекта своей любви, </a:t>
            </a:r>
            <a:r>
              <a:rPr lang="ru-RU" sz="2400" dirty="0" smtClean="0"/>
              <a:t>приравниваемой </a:t>
            </a:r>
            <a:r>
              <a:rPr lang="ru-RU" sz="2400" dirty="0"/>
              <a:t>к наркотической. Ведь </a:t>
            </a:r>
            <a:r>
              <a:rPr lang="ru-RU" sz="2400" dirty="0">
                <a:solidFill>
                  <a:srgbClr val="7030A0"/>
                </a:solidFill>
              </a:rPr>
              <a:t>дофамин</a:t>
            </a:r>
            <a:r>
              <a:rPr lang="ru-RU" sz="2400" dirty="0"/>
              <a:t> напрямую отвечает за формирование любых зависимостей </a:t>
            </a:r>
            <a:r>
              <a:rPr lang="ru-RU" sz="2400" dirty="0" smtClean="0"/>
              <a:t>в </a:t>
            </a:r>
            <a:r>
              <a:rPr lang="ru-RU" sz="2400" dirty="0"/>
              <a:t>организме. Снижение </a:t>
            </a:r>
            <a:r>
              <a:rPr lang="ru-RU" sz="2400" dirty="0" err="1"/>
              <a:t>серотонина</a:t>
            </a:r>
            <a:r>
              <a:rPr lang="ru-RU" sz="2400" dirty="0"/>
              <a:t> вызывает навязчивые мысли о своем партнере, </a:t>
            </a:r>
            <a:r>
              <a:rPr lang="ru-RU" sz="2400" dirty="0" smtClean="0"/>
              <a:t>делая зависимость  прочнее.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3" name="Picture 10" descr="C:\Users\Экзамен\Desktop\image (41).jpg"/>
          <p:cNvPicPr>
            <a:picLocks noChangeAspect="1" noChangeArrowheads="1"/>
          </p:cNvPicPr>
          <p:nvPr/>
        </p:nvPicPr>
        <p:blipFill>
          <a:blip r:embed="rId3" cstate="print"/>
          <a:srcRect l="47071"/>
          <a:stretch>
            <a:fillRect/>
          </a:stretch>
        </p:blipFill>
        <p:spPr bwMode="auto">
          <a:xfrm>
            <a:off x="7103864" y="1124744"/>
            <a:ext cx="1656184" cy="234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128792" cy="4525963"/>
          </a:xfrm>
        </p:spPr>
        <p:txBody>
          <a:bodyPr/>
          <a:lstStyle/>
          <a:p>
            <a:r>
              <a:rPr lang="ru-RU" sz="2400" dirty="0"/>
              <a:t>Этап влюбленности не длится более двух лет, он очень истощает организм. В этот период активизируются отделы мозга, отвечающие за творческое начало. Человек постоянно фонтанирует новыми идеями, находится в приподнятом состоянии духа и обладает удивительной работоспособностью.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6935"/>
            <a:ext cx="2218223" cy="165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Стадия влюбленности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0736"/>
            <a:ext cx="24018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49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Страсть - второй этап химии любви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5832648" cy="4958011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/>
              <a:t>романтической влюбленностью следует страсть- этап является огромным стрессом для </a:t>
            </a:r>
            <a:r>
              <a:rPr lang="ru-RU" sz="2000" dirty="0" smtClean="0"/>
              <a:t>организма.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 нашу кровь попадает целый коктейль из гормонов. В первую очередь это </a:t>
            </a:r>
            <a:r>
              <a:rPr lang="ru-RU" sz="2000" dirty="0">
                <a:solidFill>
                  <a:srgbClr val="7030A0"/>
                </a:solidFill>
              </a:rPr>
              <a:t>норадреналин с кортизолом</a:t>
            </a:r>
            <a:r>
              <a:rPr lang="ru-RU" sz="2000" dirty="0"/>
              <a:t>, которые еще называют гормонами стресса. Они </a:t>
            </a:r>
            <a:r>
              <a:rPr lang="ru-RU" sz="2000" dirty="0" err="1"/>
              <a:t>мобилизируют</a:t>
            </a:r>
            <a:r>
              <a:rPr lang="ru-RU" sz="2000" dirty="0"/>
              <a:t> силы организма и ускоряют его адаптацию к быстро изменяющимся условиям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Мужчины получают изрядную </a:t>
            </a:r>
            <a:r>
              <a:rPr lang="ru-RU" sz="2000" dirty="0">
                <a:solidFill>
                  <a:srgbClr val="7030A0"/>
                </a:solidFill>
              </a:rPr>
              <a:t>дозу тестостерона</a:t>
            </a:r>
            <a:r>
              <a:rPr lang="ru-RU" sz="2000" dirty="0"/>
              <a:t>, а женщины - смесь из </a:t>
            </a:r>
            <a:r>
              <a:rPr lang="ru-RU" sz="2000" dirty="0">
                <a:solidFill>
                  <a:srgbClr val="7030A0"/>
                </a:solidFill>
              </a:rPr>
              <a:t>прогестерона, тестостерона и эстрогена. </a:t>
            </a:r>
            <a:r>
              <a:rPr lang="ru-RU" sz="2000" dirty="0"/>
              <a:t>Произошедшая близость между партнерами укрепляет их эмоциональную </a:t>
            </a:r>
            <a:r>
              <a:rPr lang="ru-RU" sz="2000" dirty="0" smtClean="0"/>
              <a:t>связь, </a:t>
            </a:r>
            <a:r>
              <a:rPr lang="ru-RU" sz="2000" dirty="0"/>
              <a:t>с</a:t>
            </a:r>
            <a:r>
              <a:rPr lang="ru-RU" sz="2000" dirty="0" smtClean="0"/>
              <a:t>пособствуют  укреплению привязанности. </a:t>
            </a:r>
            <a:endParaRPr lang="ru-RU" sz="2000" dirty="0"/>
          </a:p>
        </p:txBody>
      </p:sp>
      <p:pic>
        <p:nvPicPr>
          <p:cNvPr id="6" name="Picture 32" descr="http://cs403424.vk.me/v403424325/a0fe/6j2ETpNNYK8.jpg"/>
          <p:cNvPicPr>
            <a:picLocks noChangeAspect="1" noChangeArrowheads="1"/>
          </p:cNvPicPr>
          <p:nvPr/>
        </p:nvPicPr>
        <p:blipFill>
          <a:blip r:embed="rId2" cstate="print"/>
          <a:srcRect l="13768" b="5282"/>
          <a:stretch>
            <a:fillRect/>
          </a:stretch>
        </p:blipFill>
        <p:spPr bwMode="auto">
          <a:xfrm>
            <a:off x="6300192" y="4509120"/>
            <a:ext cx="2016224" cy="1580312"/>
          </a:xfrm>
          <a:prstGeom prst="rect">
            <a:avLst/>
          </a:prstGeom>
          <a:noFill/>
        </p:spPr>
      </p:pic>
      <p:pic>
        <p:nvPicPr>
          <p:cNvPr id="9" name="Picture 4" descr="https://content.foto.my.mail.ru/mail/popova.v.e/_blogs/i-68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029" y="1844824"/>
            <a:ext cx="2129192" cy="1445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Химия любви</vt:lpstr>
      <vt:lpstr>Любовь это болезнь</vt:lpstr>
      <vt:lpstr>Зачем нам нужна любовь?</vt:lpstr>
      <vt:lpstr>Механизм любви: что это такое?</vt:lpstr>
      <vt:lpstr>Механизм любви: что это такое?</vt:lpstr>
      <vt:lpstr>Выбор партнера</vt:lpstr>
      <vt:lpstr>Стадия влюбленности -первый этап химии любви </vt:lpstr>
      <vt:lpstr>Стадия влюбленности </vt:lpstr>
      <vt:lpstr>Страсть - второй этап химии любви</vt:lpstr>
      <vt:lpstr>Третий этап химии любви - привязанность</vt:lpstr>
      <vt:lpstr>Любовная нега – заключительная четвертая стадия</vt:lpstr>
      <vt:lpstr>Любовь и отношения:  можно ли считать их синонимами?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Экзамен</dc:creator>
  <cp:lastModifiedBy>Пользователь Windows</cp:lastModifiedBy>
  <cp:revision>108</cp:revision>
  <dcterms:created xsi:type="dcterms:W3CDTF">2017-09-15T12:05:49Z</dcterms:created>
  <dcterms:modified xsi:type="dcterms:W3CDTF">2024-05-28T11:17:37Z</dcterms:modified>
</cp:coreProperties>
</file>