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2" r:id="rId6"/>
    <p:sldId id="263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0391" autoAdjust="0"/>
  </p:normalViewPr>
  <p:slideViewPr>
    <p:cSldViewPr>
      <p:cViewPr>
        <p:scale>
          <a:sx n="76" d="100"/>
          <a:sy n="76" d="100"/>
        </p:scale>
        <p:origin x="-97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35538-24BC-490F-AA86-8582CA9E97B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F1CA6-A940-487A-A4D4-D5ED2CB8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F1CA6-A940-487A-A4D4-D5ED2CB8C0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4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CD95-CD00-4A8C-AFFC-F81B771C58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4574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92568-DC5A-47CF-BCAF-429376BE86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668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121F9-F1F0-4590-89EC-AE6C8098C9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706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386B2-AD0D-4533-B6D6-991AD93F1B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58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08BA5-1895-44E4-A256-E96A245A268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9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28557-8D65-467E-8B48-349BCCFA4E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77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F906A-04BF-430C-B930-73F632ED85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841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34DCF-3001-46CA-A671-461AB1AB40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06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59566-86B0-44D0-B6EE-52A9BF0F99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919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E27EE-C627-4CDD-BCCB-BEBDD27585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037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DE70F-16C3-41A7-BCE1-518DB9C24A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14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38B2DF-B0EA-47C1-B967-1886BBE9C45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42938" y="1071546"/>
            <a:ext cx="7632700" cy="45720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Professional sport: </a:t>
            </a:r>
          </a:p>
          <a:p>
            <a:pPr algn="ctr">
              <a:defRPr/>
            </a:pPr>
            <a:endParaRPr lang="en-US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en-US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For or Against?</a:t>
            </a:r>
            <a:r>
              <a:rPr lang="en-US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26654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3457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kern="1200" dirty="0">
                <a:solidFill>
                  <a:srgbClr val="FFFFFF"/>
                </a:solidFill>
                <a:effectLst/>
                <a:latin typeface="Times New Roman"/>
              </a:rPr>
              <a:t>Elena </a:t>
            </a:r>
            <a:r>
              <a:rPr lang="en-US" sz="4300" b="1" kern="1200" dirty="0" err="1" smtClean="0">
                <a:solidFill>
                  <a:srgbClr val="FFFFFF"/>
                </a:solidFill>
                <a:effectLst/>
                <a:latin typeface="Times New Roman"/>
              </a:rPr>
              <a:t>Mukhina</a:t>
            </a:r>
            <a:r>
              <a:rPr lang="ru-RU" sz="4300" b="1" kern="1200" dirty="0" smtClean="0">
                <a:solidFill>
                  <a:srgbClr val="FFFFFF"/>
                </a:solidFill>
                <a:effectLst/>
                <a:latin typeface="Times New Roman"/>
              </a:rPr>
              <a:t>: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Career Collapse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  <a:t>July 3, 1980</a:t>
            </a:r>
            <a:r>
              <a:rPr lang="ru-RU" kern="1200" dirty="0">
                <a:solidFill>
                  <a:srgbClr val="FFFFFF"/>
                </a:solidFill>
                <a:effectLst/>
                <a:latin typeface="Times New Roman"/>
              </a:rPr>
              <a:t> – 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Times New Roman"/>
              </a:rPr>
              <a:t>was injured </a:t>
            </a: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  <a:t>at the 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Times New Roman"/>
              </a:rPr>
              <a:t>competition.</a:t>
            </a: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kern="1200" dirty="0" smtClean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kern="1200" dirty="0" smtClean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kern="1200" dirty="0" smtClean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kern="1200" dirty="0" smtClean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kern="1200" dirty="0">
              <a:solidFill>
                <a:srgbClr val="FFFFFF"/>
              </a:solidFill>
              <a:effectLst/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28945"/>
            <a:ext cx="4104456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Courier New" pitchFamily="49" charset="0"/>
              <a:buChar char="o"/>
              <a:defRPr/>
            </a:pPr>
            <a:r>
              <a:rPr lang="en-US" b="0" dirty="0">
                <a:solidFill>
                  <a:srgbClr val="FFFFFF"/>
                </a:solidFill>
                <a:latin typeface="Times New Roman"/>
              </a:rPr>
              <a:t>For 26 years was </a:t>
            </a:r>
            <a:r>
              <a:rPr lang="en-US" b="0" dirty="0" smtClean="0">
                <a:solidFill>
                  <a:srgbClr val="FFFFFF"/>
                </a:solidFill>
                <a:latin typeface="Times New Roman"/>
              </a:rPr>
              <a:t>stuck to bed.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Courier New" pitchFamily="49" charset="0"/>
              <a:buChar char="o"/>
              <a:defRPr/>
            </a:pPr>
            <a:r>
              <a:rPr lang="en-US" b="0" dirty="0">
                <a:solidFill>
                  <a:srgbClr val="FFFFFF"/>
                </a:solidFill>
                <a:latin typeface="Times New Roman"/>
              </a:rPr>
              <a:t>Died on December 22, 2006 in Moscow from heart </a:t>
            </a:r>
            <a:r>
              <a:rPr lang="en-US" b="0" dirty="0" smtClean="0">
                <a:solidFill>
                  <a:srgbClr val="FFFFFF"/>
                </a:solidFill>
                <a:latin typeface="Times New Roman"/>
              </a:rPr>
              <a:t>attack at the age of 46,</a:t>
            </a:r>
            <a:endParaRPr lang="en-US" b="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0750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Courier New" pitchFamily="49" charset="0"/>
              <a:buChar char="o"/>
              <a:defRPr/>
            </a:pPr>
            <a:r>
              <a:rPr lang="en-US" sz="2000" b="0" dirty="0" smtClean="0">
                <a:solidFill>
                  <a:srgbClr val="FFFFFF"/>
                </a:solidFill>
                <a:latin typeface="Times New Roman"/>
              </a:rPr>
              <a:t>.</a:t>
            </a:r>
            <a:endParaRPr lang="en-US" sz="2000" b="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147" name="Picture 3" descr="C:\Users\Natalia\Downloads\10773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456384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1600201"/>
            <a:ext cx="3672408" cy="37010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1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ntrospection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effectLst/>
                <a:latin typeface="Arial"/>
                <a:ea typeface="Calibri"/>
                <a:cs typeface="Times New Roman"/>
              </a:rPr>
              <a:t>Before the debates I did not know  how to…but now…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effectLst/>
                <a:latin typeface="Arial"/>
                <a:ea typeface="Calibri"/>
                <a:cs typeface="Times New Roman"/>
              </a:rPr>
              <a:t>I need it for…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effectLst/>
                <a:latin typeface="Arial"/>
                <a:ea typeface="Calibri"/>
                <a:cs typeface="Times New Roman"/>
              </a:rPr>
              <a:t>This technology helps….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I would like to use it…</a:t>
            </a:r>
            <a:endParaRPr lang="ru-RU" dirty="0"/>
          </a:p>
        </p:txBody>
      </p:sp>
      <p:pic>
        <p:nvPicPr>
          <p:cNvPr id="7170" name="Picture 2" descr="C:\Users\Natalia\Downloads\scale_120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5109"/>
            <a:ext cx="4038600" cy="34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Rules of Debates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60575"/>
            <a:ext cx="822960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Find good arguments.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Give reasons.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Be polite.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Don’t interrupt when others speak.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Respect other people’s opinions.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Raise your hand when you want to speak.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Listen to other people.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8. Express your opinion and give reasons.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 Keep to the time limit.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0" y="476250"/>
            <a:ext cx="8229600" cy="1139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Evaluation card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600200"/>
          <a:ext cx="8513764" cy="5175249"/>
        </p:xfrm>
        <a:graphic>
          <a:graphicData uri="http://schemas.openxmlformats.org/drawingml/2006/table">
            <a:tbl>
              <a:tblPr firstRow="1" firstCol="1" bandRow="1"/>
              <a:tblGrid>
                <a:gridCol w="1728099"/>
                <a:gridCol w="1368079"/>
                <a:gridCol w="1368079"/>
                <a:gridCol w="1368079"/>
                <a:gridCol w="1509287"/>
                <a:gridCol w="1172141"/>
              </a:tblGrid>
              <a:tr h="1047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Student’s </a:t>
                      </a: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Role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Contents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Accuracy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Answering questions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mark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</a:tr>
              <a:tr h="34605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Team I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448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  <a:tr h="448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448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  <a:tr h="37983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Team II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8" marR="55418" marT="0" marB="0"/>
                </a:tc>
              </a:tr>
              <a:tr h="42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42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  <a:tr h="386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381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5" marR="55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0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888"/>
            <a:ext cx="40386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Conversational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1.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Personal Opinions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my opinion,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personally believe…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personally feel…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my mind,…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Arguments and Counter-arguments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could be right but I think…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see what you mean, but…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6632"/>
            <a:ext cx="40386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FFFFCC"/>
              </a:buClr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Expressions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Interrupting game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Sorry, but…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I add here that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I'd like to comment on that.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I ask the question?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Offering a Suggestion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not…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you thought about…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have an idea…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if…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  <a:t/>
            </a:r>
            <a:b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</a:br>
            <a:r>
              <a:rPr lang="en-US" b="1" kern="1200" dirty="0" smtClean="0">
                <a:solidFill>
                  <a:srgbClr val="FFFFFF"/>
                </a:solidFill>
                <a:effectLst/>
                <a:latin typeface="Times New Roman"/>
              </a:rPr>
              <a:t>Pros</a:t>
            </a:r>
            <a:r>
              <a:rPr lang="en-US" b="1" kern="1200" dirty="0">
                <a:solidFill>
                  <a:srgbClr val="FFFFFF"/>
                </a:solidFill>
                <a:effectLst/>
                <a:latin typeface="Times New Roman"/>
              </a:rPr>
              <a:t> of </a:t>
            </a:r>
            <a:r>
              <a:rPr lang="ru-RU" b="1" kern="1200" dirty="0">
                <a:solidFill>
                  <a:srgbClr val="FFFFFF"/>
                </a:solidFill>
                <a:effectLst/>
                <a:latin typeface="Times New Roman"/>
              </a:rPr>
              <a:t>Р</a:t>
            </a:r>
            <a:r>
              <a:rPr lang="en-US" b="1" kern="1200" dirty="0" err="1" smtClean="0">
                <a:solidFill>
                  <a:srgbClr val="FFFFFF"/>
                </a:solidFill>
                <a:effectLst/>
                <a:latin typeface="Times New Roman"/>
              </a:rPr>
              <a:t>rofessional</a:t>
            </a:r>
            <a:r>
              <a:rPr lang="en-US" b="1" kern="1200" dirty="0">
                <a:solidFill>
                  <a:srgbClr val="FFFFFF"/>
                </a:solidFill>
                <a:effectLst/>
                <a:latin typeface="Times New Roman"/>
              </a:rPr>
              <a:t> 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Times New Roman"/>
              </a:rPr>
              <a:t>Sport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ru-RU" sz="2400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sz="3200" kern="1200" dirty="0">
                <a:solidFill>
                  <a:srgbClr val="FFFFFF"/>
                </a:solidFill>
                <a:effectLst/>
                <a:latin typeface="Times New Roman"/>
              </a:rPr>
              <a:t>The </a:t>
            </a:r>
            <a:r>
              <a:rPr lang="en-US" sz="3200" kern="1200" dirty="0" err="1" smtClean="0">
                <a:solidFill>
                  <a:srgbClr val="FFFFFF"/>
                </a:solidFill>
                <a:effectLst/>
                <a:latin typeface="Times New Roman"/>
              </a:rPr>
              <a:t>ahtlete</a:t>
            </a: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  has an opportunity 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Times New Roman"/>
              </a:rPr>
              <a:t>to become </a:t>
            </a: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a celebrity 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Times New Roman"/>
              </a:rPr>
              <a:t>and lead a luxurious lifestyle</a:t>
            </a:r>
            <a:r>
              <a:rPr lang="en-US" sz="2400" kern="1200" dirty="0" smtClean="0">
                <a:solidFill>
                  <a:srgbClr val="FFFFFF"/>
                </a:solidFill>
                <a:effectLst/>
                <a:latin typeface="Times New Roman"/>
              </a:rPr>
              <a:t>.</a:t>
            </a:r>
            <a:endParaRPr lang="ru-RU" sz="2400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The pro </a:t>
            </a:r>
            <a:r>
              <a:rPr lang="en-US" sz="3200" kern="1200" dirty="0" err="1">
                <a:solidFill>
                  <a:srgbClr val="FFFFFF"/>
                </a:solidFill>
                <a:effectLst/>
                <a:latin typeface="Times New Roman"/>
              </a:rPr>
              <a:t>ahtlete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Times New Roman"/>
              </a:rPr>
              <a:t> </a:t>
            </a: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has </a:t>
            </a: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a chance to have big </a:t>
            </a: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income</a:t>
            </a:r>
            <a:r>
              <a:rPr lang="ru-RU" sz="3200" kern="1200" dirty="0">
                <a:solidFill>
                  <a:srgbClr val="FFFFFF"/>
                </a:solidFill>
                <a:effectLst/>
                <a:latin typeface="Times New Roman"/>
              </a:rPr>
              <a:t>.</a:t>
            </a:r>
            <a:endParaRPr lang="ru-RU" sz="3200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Natalia\Desktop\картинки спорт\1452452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1"/>
            <a:ext cx="403860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a\Desktop\картинки спорт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604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6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 smtClean="0">
                <a:solidFill>
                  <a:srgbClr val="FFFFFF"/>
                </a:solidFill>
                <a:effectLst/>
                <a:latin typeface="Times New Roman"/>
              </a:rPr>
              <a:t>Advantages of </a:t>
            </a:r>
            <a:r>
              <a:rPr lang="ru-RU" b="1" kern="1200" dirty="0" smtClean="0">
                <a:solidFill>
                  <a:srgbClr val="FFFFFF"/>
                </a:solidFill>
                <a:effectLst/>
                <a:latin typeface="Times New Roman"/>
              </a:rPr>
              <a:t>Р</a:t>
            </a:r>
            <a:r>
              <a:rPr lang="en-US" b="1" kern="1200" dirty="0" err="1">
                <a:solidFill>
                  <a:srgbClr val="FFFFFF"/>
                </a:solidFill>
                <a:effectLst/>
                <a:latin typeface="Times New Roman"/>
              </a:rPr>
              <a:t>rofessional</a:t>
            </a:r>
            <a:r>
              <a:rPr lang="en-US" b="1" kern="1200" dirty="0">
                <a:solidFill>
                  <a:srgbClr val="FFFFFF"/>
                </a:solidFill>
                <a:effectLst/>
                <a:latin typeface="Times New Roman"/>
              </a:rPr>
              <a:t> Sport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Professionals have the opportunity to travel around the world.</a:t>
            </a:r>
          </a:p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endParaRPr lang="en-US" sz="3200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sz="3200" dirty="0" smtClean="0">
                <a:solidFill>
                  <a:srgbClr val="FFFFFF"/>
                </a:solidFill>
                <a:latin typeface="Times New Roman"/>
              </a:rPr>
              <a:t>They keep fit and have a healthy lifestyle.</a:t>
            </a:r>
            <a:endParaRPr lang="ru-RU" sz="320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050" name="Picture 2" descr="C:\Users\Natalia\Desktop\картинки спорт\7b70aa89b4938ca9ec921860e9e94d2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12776"/>
            <a:ext cx="4038600" cy="22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ia\Desktop\картинки спорт\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04108" cy="23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9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Disadvantages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0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kern="1200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rofessional</a:t>
            </a:r>
            <a:r>
              <a:rPr lang="en-US" sz="40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Sport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sz="3200" kern="1200" dirty="0">
                <a:solidFill>
                  <a:srgbClr val="FFFFFF"/>
                </a:solidFill>
                <a:effectLst/>
                <a:latin typeface="Times New Roman"/>
              </a:rPr>
              <a:t>Injuries can have extremely serious consequences and even lead to death. </a:t>
            </a:r>
            <a:endParaRPr lang="ru-RU" sz="3200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3960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Courier New" pitchFamily="49" charset="0"/>
              <a:buChar char="o"/>
              <a:defRPr/>
            </a:pPr>
            <a:r>
              <a:rPr lang="en-US" sz="3200" b="0" dirty="0">
                <a:solidFill>
                  <a:srgbClr val="FFFFFF"/>
                </a:solidFill>
                <a:latin typeface="Times New Roman"/>
              </a:rPr>
              <a:t>Athletes lose their career in sport because of bad sports </a:t>
            </a:r>
            <a:r>
              <a:rPr lang="en-US" sz="3200" b="0" dirty="0" smtClean="0">
                <a:solidFill>
                  <a:srgbClr val="FFFFFF"/>
                </a:solidFill>
                <a:latin typeface="Times New Roman"/>
              </a:rPr>
              <a:t>results.</a:t>
            </a:r>
            <a:endParaRPr lang="ru-RU" sz="3200" b="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074" name="Picture 2" descr="C:\Users\Natalia\Desktop\картинки спорт\1683386824_kartinkof-club-p-travma-kartinki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10445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talia\Downloads\bryan_clay_146935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176464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3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Disadvantages 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0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en-US" sz="4000" b="1" kern="1200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rofessional</a:t>
            </a:r>
            <a:r>
              <a:rPr lang="en-US" sz="4000" b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Sport</a:t>
            </a:r>
            <a:r>
              <a:rPr lang="en-US" sz="40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59"/>
            <a:ext cx="4038600" cy="2160241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sz="3200" kern="1200" dirty="0" smtClean="0">
                <a:solidFill>
                  <a:srgbClr val="FFFFFF"/>
                </a:solidFill>
                <a:effectLst/>
                <a:latin typeface="Times New Roman"/>
              </a:rPr>
              <a:t>Lots of pro athletes take anabolic steroids which 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Times New Roman"/>
              </a:rPr>
              <a:t>can damage health</a:t>
            </a:r>
            <a:endParaRPr lang="ru-RU" sz="3200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Natalia\Desktop\картинки спорт\Dopin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22108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Courier New" pitchFamily="49" charset="0"/>
              <a:buChar char="o"/>
              <a:defRPr/>
            </a:pPr>
            <a:r>
              <a:rPr lang="en-US" sz="2400" b="0" dirty="0" smtClean="0">
                <a:solidFill>
                  <a:srgbClr val="FFFFFF"/>
                </a:solidFill>
                <a:latin typeface="Times New Roman"/>
              </a:rPr>
              <a:t>.</a:t>
            </a:r>
            <a:endParaRPr lang="ru-RU" sz="2400" b="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33034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FFFFFF"/>
                </a:solidFill>
                <a:latin typeface="Times New Roman"/>
              </a:rPr>
              <a:t>A</a:t>
            </a:r>
            <a:r>
              <a:rPr lang="en-US" sz="3200" b="0" dirty="0" smtClean="0">
                <a:solidFill>
                  <a:srgbClr val="FFFFFF"/>
                </a:solidFill>
                <a:latin typeface="Times New Roman"/>
              </a:rPr>
              <a:t>thletes have to retire early,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few qualifications to do another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job</a:t>
            </a:r>
            <a:r>
              <a:rPr lang="en-US" sz="3200" b="0" dirty="0"/>
              <a:t>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b="0" dirty="0">
                <a:solidFill>
                  <a:srgbClr val="FFFFFF"/>
                </a:solidFill>
                <a:latin typeface="Times New Roman"/>
              </a:rPr>
              <a:t> lose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0" dirty="0" smtClean="0">
                <a:solidFill>
                  <a:srgbClr val="FFFFFF"/>
                </a:solidFill>
                <a:latin typeface="Times New Roman"/>
              </a:rPr>
              <a:t>income.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4099" name="Picture 3" descr="C:\Users\Natalia\Desktop\картинки спорт\z3mhzhkq8wlbq1yzeoq4t8t7mmw3pu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8164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kern="1200" dirty="0">
                <a:solidFill>
                  <a:srgbClr val="FFFFFF"/>
                </a:solidFill>
                <a:effectLst/>
                <a:latin typeface="Times New Roman"/>
              </a:rPr>
              <a:t>Elena </a:t>
            </a:r>
            <a:r>
              <a:rPr lang="en-US" sz="4300" b="1" kern="1200" dirty="0" err="1" smtClean="0">
                <a:solidFill>
                  <a:srgbClr val="FFFFFF"/>
                </a:solidFill>
                <a:effectLst/>
                <a:latin typeface="Times New Roman"/>
              </a:rPr>
              <a:t>Mukhina</a:t>
            </a:r>
            <a:r>
              <a:rPr lang="ru-RU" sz="4300" b="1" kern="1200" dirty="0" smtClean="0">
                <a:solidFill>
                  <a:srgbClr val="FFFFFF"/>
                </a:solidFill>
                <a:effectLst/>
                <a:latin typeface="Times New Roman"/>
              </a:rPr>
              <a:t>:</a:t>
            </a:r>
            <a:r>
              <a:rPr lang="en-US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Rise </a:t>
            </a:r>
            <a:r>
              <a:rPr lang="en-US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Career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  <a:t>Soviet gymnast, honored Master of Sports of the USSR, absolute champion of the USSR</a:t>
            </a:r>
            <a:r>
              <a:rPr lang="ru-RU" kern="1200" dirty="0">
                <a:solidFill>
                  <a:srgbClr val="FFFFFF"/>
                </a:solidFill>
                <a:effectLst/>
                <a:latin typeface="Times New Roman"/>
              </a:rPr>
              <a:t>, </a:t>
            </a: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  <a:t>European and World Champion</a:t>
            </a:r>
            <a:r>
              <a:rPr lang="en-US" kern="1200" dirty="0" smtClean="0">
                <a:solidFill>
                  <a:srgbClr val="FFFFFF"/>
                </a:solidFill>
                <a:effectLst/>
                <a:latin typeface="Times New Roman"/>
              </a:rPr>
              <a:t>.</a:t>
            </a:r>
            <a:endParaRPr lang="en-US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FFFFFF"/>
              </a:buClr>
              <a:buSzTx/>
              <a:buFont typeface="Courier New" pitchFamily="49" charset="0"/>
              <a:buChar char="o"/>
              <a:defRPr/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</a:rPr>
              <a:t>Awarded the highest sign of Olympic honor - the Silver Olympic Order (1984)</a:t>
            </a:r>
            <a:endParaRPr lang="ru-RU" kern="1200" dirty="0">
              <a:solidFill>
                <a:srgbClr val="FFFFFF"/>
              </a:solidFill>
              <a:effectLst/>
              <a:latin typeface="Times New Roman"/>
            </a:endParaRPr>
          </a:p>
          <a:p>
            <a:endParaRPr lang="ru-RU" dirty="0"/>
          </a:p>
        </p:txBody>
      </p:sp>
      <p:pic>
        <p:nvPicPr>
          <p:cNvPr id="5" name="Picture 6" descr="C:\Users\Natalia\Desktop\картинки спорт\награда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700808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444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91227"/>
      </p:ext>
    </p:extLst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647</TotalTime>
  <Words>409</Words>
  <Application>Microsoft Office PowerPoint</Application>
  <PresentationFormat>Экран (4:3)</PresentationFormat>
  <Paragraphs>127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Глобус</vt:lpstr>
      <vt:lpstr>Презентация PowerPoint</vt:lpstr>
      <vt:lpstr>Rules of Debates</vt:lpstr>
      <vt:lpstr>Evaluation card</vt:lpstr>
      <vt:lpstr>Презентация PowerPoint</vt:lpstr>
      <vt:lpstr> Pros of Рrofessional Sport </vt:lpstr>
      <vt:lpstr>Advantages of Рrofessional Sport</vt:lpstr>
      <vt:lpstr>Disadvantages of Рrofessional Sport </vt:lpstr>
      <vt:lpstr>Disadvantages of Рrofessional Sport </vt:lpstr>
      <vt:lpstr>Elena Mukhina: Rise of  Career</vt:lpstr>
      <vt:lpstr>Elena Mukhina:Career Collapse</vt:lpstr>
      <vt:lpstr>Introspection</vt:lpstr>
    </vt:vector>
  </TitlesOfParts>
  <Company>МОУ Лицей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or Bongou, Bongou or English?</dc:title>
  <dc:creator>user</dc:creator>
  <cp:lastModifiedBy>Пользователь Windows</cp:lastModifiedBy>
  <cp:revision>40</cp:revision>
  <dcterms:created xsi:type="dcterms:W3CDTF">2009-10-13T02:19:33Z</dcterms:created>
  <dcterms:modified xsi:type="dcterms:W3CDTF">2024-05-26T10:27:35Z</dcterms:modified>
</cp:coreProperties>
</file>