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60" r:id="rId3"/>
    <p:sldId id="259" r:id="rId4"/>
    <p:sldId id="258" r:id="rId5"/>
    <p:sldId id="261" r:id="rId6"/>
    <p:sldId id="262" r:id="rId7"/>
    <p:sldId id="264" r:id="rId8"/>
    <p:sldId id="265" r:id="rId9"/>
    <p:sldId id="263" r:id="rId10"/>
    <p:sldId id="266" r:id="rId11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B2B2B2"/>
    <a:srgbClr val="202020"/>
    <a:srgbClr val="323232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117" d="100"/>
          <a:sy n="117" d="100"/>
        </p:scale>
        <p:origin x="510" y="102"/>
      </p:cViewPr>
      <p:guideLst>
        <p:guide orient="horz" pos="2159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handoutMaster" Target="handoutMasters/handoutMaster1.xml"/><Relationship Id="rId12" Type="http://schemas.openxmlformats.org/officeDocument/2006/relationships/notesMaster" Target="notesMasters/notesMaster1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en-US" smtClean="0"/>
            </a:fld>
            <a:endParaRPr lang="en-US"/>
          </a:p>
        </p:txBody>
      </p:sp>
      <p:sp>
        <p:nvSpPr>
          <p:cNvPr id="4" name="Slide Image Placeho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 Placeholder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8933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24417" y="1196975"/>
            <a:ext cx="10943167" cy="108267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title style</a:t>
            </a:r>
            <a:endParaRPr lang="en-US" altLang="zh-CN" noProof="0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26533" y="2422525"/>
            <a:ext cx="10949517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en-US" altLang="zh-CN" noProof="0" smtClean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2AEB82A-E188-4EC3-A976-6ACB2D5576C4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90500"/>
            <a:ext cx="2743200" cy="593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90500"/>
            <a:ext cx="8026400" cy="5937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Замещающая дата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8" name="Замещающий 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9" name="Замещающий 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Замещающая дата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4" name="Замещающий 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ая дата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3" name="Замещающий 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2AEB82A-E188-4EC3-A976-6ACB2D5576C4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9EFD9D74-47D9-4702-A33C-335B63B48DBF}" type="datetimeFigureOut">
              <a:rPr lang="en-US" smtClean="0"/>
            </a:fld>
            <a:endParaRPr lang="en-US" dirty="0"/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 dirty="0"/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FABC47A4-756D-490B-A52F-7D9E2C9FC05F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26" name="Picture 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12208933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826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609600" y="1174750"/>
            <a:ext cx="109728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760FBDFE-C587-4B4C-A407-44438C67B59E}" type="datetimeFigureOut">
              <a:rPr lang="en-US" smtClean="0"/>
            </a:fld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2" name="Изображение 1" descr="Kavkazskie_gory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2320" y="0"/>
            <a:ext cx="10716260" cy="6780530"/>
          </a:xfrm>
          <a:prstGeom prst="rect">
            <a:avLst/>
          </a:prstGeom>
        </p:spPr>
      </p:pic>
      <p:sp>
        <p:nvSpPr>
          <p:cNvPr id="3" name="Текстовое поле 2"/>
          <p:cNvSpPr txBox="1"/>
          <p:nvPr/>
        </p:nvSpPr>
        <p:spPr>
          <a:xfrm>
            <a:off x="1301750" y="1398905"/>
            <a:ext cx="10077450" cy="32359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ru-RU" altLang="en-US" sz="6000">
                <a:ln w="15875">
                  <a:gradFill>
                    <a:gsLst>
                      <a:gs pos="0">
                        <a:schemeClr val="accent1">
                          <a:hueMod val="80000"/>
                        </a:schemeClr>
                      </a:gs>
                      <a:gs pos="100000">
                        <a:schemeClr val="accent1"/>
                      </a:gs>
                    </a:gsLst>
                    <a:lin ang="2700000" scaled="1"/>
                  </a:gradFill>
                </a:ln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    Презентация к уроку </a:t>
            </a:r>
            <a:endParaRPr lang="ru-RU" altLang="en-US" sz="6000">
              <a:ln w="15875">
                <a:gradFill>
                  <a:gsLst>
                    <a:gs pos="0">
                      <a:schemeClr val="accent1">
                        <a:hueMod val="80000"/>
                      </a:schemeClr>
                    </a:gs>
                    <a:gs pos="100000">
                      <a:schemeClr val="accent1"/>
                    </a:gs>
                  </a:gsLst>
                  <a:lin ang="2700000" scaled="1"/>
                </a:gradFill>
              </a:ln>
              <a:solidFill>
                <a:schemeClr val="tx1"/>
              </a:solidFill>
              <a:effectLst/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ru-RU" altLang="en-US" sz="6000">
                <a:ln w="15875">
                  <a:gradFill>
                    <a:gsLst>
                      <a:gs pos="0">
                        <a:schemeClr val="accent1">
                          <a:hueMod val="80000"/>
                        </a:schemeClr>
                      </a:gs>
                      <a:gs pos="100000">
                        <a:schemeClr val="accent1"/>
                      </a:gs>
                    </a:gsLst>
                    <a:lin ang="2700000" scaled="1"/>
                  </a:gradFill>
                </a:ln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«Ваше величество Гора»</a:t>
            </a:r>
            <a:endParaRPr lang="ru-RU" altLang="en-US" sz="6000">
              <a:ln w="15875">
                <a:gradFill>
                  <a:gsLst>
                    <a:gs pos="0">
                      <a:schemeClr val="accent1">
                        <a:hueMod val="80000"/>
                      </a:schemeClr>
                    </a:gs>
                    <a:gs pos="100000">
                      <a:schemeClr val="accent1"/>
                    </a:gs>
                  </a:gsLst>
                  <a:lin ang="2700000" scaled="1"/>
                </a:gradFill>
              </a:ln>
              <a:solidFill>
                <a:schemeClr val="tx1"/>
              </a:solidFill>
              <a:effectLst/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Текстовое поле 1"/>
          <p:cNvSpPr txBox="1"/>
          <p:nvPr/>
        </p:nvSpPr>
        <p:spPr>
          <a:xfrm>
            <a:off x="831215" y="5767070"/>
            <a:ext cx="107442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ru-RU" altLang="en-US"/>
              <a:t>Горой может считаться геологическое образование не менее 500 метров высотой (от подножия до вершины). Всё, что ниже 500 метров — холмы, а не горы.</a:t>
            </a:r>
            <a:endParaRPr lang="ru-RU" altLang="en-US"/>
          </a:p>
        </p:txBody>
      </p:sp>
      <p:pic>
        <p:nvPicPr>
          <p:cNvPr id="4" name="Изображение 3" descr="images (1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8105" y="766445"/>
            <a:ext cx="6774180" cy="459041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Текстовое поле 5"/>
          <p:cNvSpPr txBox="1"/>
          <p:nvPr/>
        </p:nvSpPr>
        <p:spPr>
          <a:xfrm>
            <a:off x="2322830" y="1751965"/>
            <a:ext cx="715200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ru-RU" altLang="en-US" sz="7200">
                <a:latin typeface="Times New Roman" panose="02020603050405020304" charset="0"/>
                <a:cs typeface="Times New Roman" panose="02020603050405020304" charset="0"/>
              </a:rPr>
              <a:t>из каких частей состоят горы ?</a:t>
            </a:r>
            <a:endParaRPr lang="ru-RU" altLang="en-US" sz="72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" name="Текстовое поле 1"/>
          <p:cNvSpPr txBox="1"/>
          <p:nvPr/>
        </p:nvSpPr>
        <p:spPr>
          <a:xfrm>
            <a:off x="1197610" y="5739130"/>
            <a:ext cx="9912985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ru-RU" altLang="en-US"/>
              <a:t>Гора и холм состоят из подошвы, склонов и вершины. Подошва — это место, где начинается гора или холм. Вершина — самая высокая часть горы или холма. Склон — это участок между подошвой и вершиной.</a:t>
            </a:r>
            <a:endParaRPr lang="ru-RU" altLang="en-US"/>
          </a:p>
        </p:txBody>
      </p:sp>
      <p:pic>
        <p:nvPicPr>
          <p:cNvPr id="5" name="Изображение 4" descr="3278188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47240" y="0"/>
            <a:ext cx="7898130" cy="561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Текстовое поле 2"/>
          <p:cNvSpPr txBox="1"/>
          <p:nvPr/>
        </p:nvSpPr>
        <p:spPr>
          <a:xfrm>
            <a:off x="735330" y="5768340"/>
            <a:ext cx="10678795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ru-RU" altLang="en-US"/>
              <a:t>Гора — это большая масса земли, камня, образовавшая в процессе формирования рельефа земной поверхности возвышенность, поднимающуюся над окружающей местностью на десятки, сотни, иногда тысячи метров.</a:t>
            </a:r>
            <a:endParaRPr lang="ru-RU" altLang="en-US"/>
          </a:p>
        </p:txBody>
      </p:sp>
      <p:pic>
        <p:nvPicPr>
          <p:cNvPr id="4" name="Изображение 3" descr="photo-1491485326079-8713ae1e00a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50060" y="126365"/>
            <a:ext cx="8111490" cy="540766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Текстовое поле 1"/>
          <p:cNvSpPr txBox="1"/>
          <p:nvPr/>
        </p:nvSpPr>
        <p:spPr>
          <a:xfrm>
            <a:off x="480695" y="5407025"/>
            <a:ext cx="1112393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ru-RU" altLang="en-US"/>
              <a:t>Твердая земная кора раскалывается на несколько кусочков – тектонические плиты. Эти плиты могут плавать по жидкой магме как листы по луже. Громадные плиты иногда сталкиваются и наползают друг на друга – и из-за этого образуются горы.</a:t>
            </a:r>
            <a:endParaRPr lang="ru-RU" altLang="en-US"/>
          </a:p>
        </p:txBody>
      </p:sp>
      <p:pic>
        <p:nvPicPr>
          <p:cNvPr id="3" name="Изображение 2" descr="slide-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08955" y="93980"/>
            <a:ext cx="6583045" cy="4931410"/>
          </a:xfrm>
          <a:prstGeom prst="rect">
            <a:avLst/>
          </a:prstGeom>
        </p:spPr>
      </p:pic>
      <p:pic>
        <p:nvPicPr>
          <p:cNvPr id="4" name="Изображение 3" descr="sg_l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35" y="563880"/>
            <a:ext cx="5381625" cy="436435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Текстовое поле 1"/>
          <p:cNvSpPr txBox="1"/>
          <p:nvPr/>
        </p:nvSpPr>
        <p:spPr>
          <a:xfrm>
            <a:off x="459105" y="5300345"/>
            <a:ext cx="1106106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ru-RU" altLang="en-US"/>
              <a:t>Есть горы -  наследники расплавленной магмы, которая рвалась вверх из земных глубин.</a:t>
            </a:r>
            <a:endParaRPr lang="ru-RU" altLang="en-US"/>
          </a:p>
          <a:p>
            <a:endParaRPr lang="ru-RU" altLang="en-US"/>
          </a:p>
          <a:p>
            <a:r>
              <a:rPr lang="ru-RU" altLang="en-US"/>
              <a:t>Если в ходе извержений магма излилась лавой на поверхность, где застыла и затвердела, то образуются горные вулканические породы: порфир, базальт. </a:t>
            </a:r>
            <a:endParaRPr lang="ru-RU" altLang="en-US"/>
          </a:p>
        </p:txBody>
      </p:sp>
      <p:pic>
        <p:nvPicPr>
          <p:cNvPr id="3" name="Изображение 2" descr="be5542f3681411ee8cf02aacdc0146ad_upscale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69310" y="213995"/>
            <a:ext cx="5086350" cy="50863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Текстовое поле 1"/>
          <p:cNvSpPr txBox="1"/>
          <p:nvPr/>
        </p:nvSpPr>
        <p:spPr>
          <a:xfrm>
            <a:off x="1994535" y="1539875"/>
            <a:ext cx="8965565" cy="27997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ru-RU" altLang="en-US" sz="8800">
                <a:latin typeface="Times New Roman" panose="02020603050405020304" charset="0"/>
                <a:cs typeface="Times New Roman" panose="02020603050405020304" charset="0"/>
              </a:rPr>
              <a:t>самая высокая гора</a:t>
            </a:r>
            <a:endParaRPr lang="ru-RU" altLang="en-US" sz="8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1166495" y="5402580"/>
            <a:ext cx="982535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/>
              <a:t>Высочайшие горы по континентам и частям света:</a:t>
            </a:r>
            <a:endParaRPr lang="ru-RU" alt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en-US"/>
              <a:t>Джомолунгма (Эверест), Азия (абсолютная высота — 8848 м)</a:t>
            </a:r>
            <a:endParaRPr lang="ru-RU" alt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en-US"/>
              <a:t>Аконкагуа, Южная Америка (6959 м)</a:t>
            </a:r>
            <a:endParaRPr lang="ru-RU" alt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en-US"/>
              <a:t>Денали (Мак-Кинли), Северная Америка (6194 м)</a:t>
            </a:r>
            <a:endParaRPr lang="ru-RU" altLang="en-US"/>
          </a:p>
        </p:txBody>
      </p:sp>
      <p:pic>
        <p:nvPicPr>
          <p:cNvPr id="4" name="Изображение 3" descr="licensed-imag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00" y="99060"/>
            <a:ext cx="5143500" cy="2971800"/>
          </a:xfrm>
          <a:prstGeom prst="rect">
            <a:avLst/>
          </a:prstGeom>
        </p:spPr>
      </p:pic>
      <p:pic>
        <p:nvPicPr>
          <p:cNvPr id="5" name="Изображение 4" descr="licensed-image (1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4535" y="1943100"/>
            <a:ext cx="5143500" cy="2971800"/>
          </a:xfrm>
          <a:prstGeom prst="rect">
            <a:avLst/>
          </a:prstGeom>
        </p:spPr>
      </p:pic>
      <p:pic>
        <p:nvPicPr>
          <p:cNvPr id="6" name="Изображение 5" descr="1682051353_turizm-pibig-info-p-severnaya-amerika-gora-denali-turizm-krasi-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4470" y="99060"/>
            <a:ext cx="6907530" cy="45885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Текстовое поле 1"/>
          <p:cNvSpPr txBox="1"/>
          <p:nvPr/>
        </p:nvSpPr>
        <p:spPr>
          <a:xfrm>
            <a:off x="1807210" y="5790565"/>
            <a:ext cx="867346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ru-RU" altLang="en-US">
                <a:sym typeface="+mn-ea"/>
              </a:rPr>
              <a:t>Высочайшей в мире горой, которая еще не покорилась человеку, считается Гангкхар Пуенсум в Бутане с высотой над уровнем моря 7570 метров. </a:t>
            </a:r>
            <a:endParaRPr lang="ru-RU" altLang="en-US">
              <a:sym typeface="+mn-ea"/>
            </a:endParaRPr>
          </a:p>
        </p:txBody>
      </p:sp>
      <p:pic>
        <p:nvPicPr>
          <p:cNvPr id="3" name="Изображение 2" descr="scale_1200 (1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69745" y="227330"/>
            <a:ext cx="8710930" cy="524891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Текстовое поле 1"/>
          <p:cNvSpPr txBox="1"/>
          <p:nvPr/>
        </p:nvSpPr>
        <p:spPr>
          <a:xfrm>
            <a:off x="522605" y="5150485"/>
            <a:ext cx="10138410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ru-RU" altLang="en-US">
                <a:sym typeface="+mn-ea"/>
              </a:rPr>
              <a:t>Горы… Пожалуй, именно они являются одними из самых величественных чудес природы на нашей планете. Стоя рядом с возвышающейся на километры вверх горной грядой, большинство людей ощущают себя муравьями в сравнении с ними, и недаром — человек по сравнению с горой невообразимо мал. Отважные альпинисты, впрочем, покоряют даже самые неприступные вершины с помощью своих отваги, выносливости и смекалки.</a:t>
            </a:r>
            <a:endParaRPr lang="ru-RU" altLang="en-US">
              <a:sym typeface="+mn-ea"/>
            </a:endParaRPr>
          </a:p>
        </p:txBody>
      </p:sp>
      <p:pic>
        <p:nvPicPr>
          <p:cNvPr id="4" name="Изображение 3" descr="Без названия (3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39340" y="192405"/>
            <a:ext cx="7541895" cy="506476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ue Waves">
  <a:themeElements>
    <a:clrScheme name="Blue Wave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66CC"/>
      </a:accent1>
      <a:accent2>
        <a:srgbClr val="3399FF"/>
      </a:accent2>
      <a:accent3>
        <a:srgbClr val="FFFFFF"/>
      </a:accent3>
      <a:accent4>
        <a:srgbClr val="000000"/>
      </a:accent4>
      <a:accent5>
        <a:srgbClr val="AAB8E2"/>
      </a:accent5>
      <a:accent6>
        <a:srgbClr val="2D8AE7"/>
      </a:accent6>
      <a:hlink>
        <a:srgbClr val="CC3300"/>
      </a:hlink>
      <a:folHlink>
        <a:srgbClr val="996600"/>
      </a:folHlink>
    </a:clrScheme>
    <a:fontScheme name="Blue Wave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Blue Wav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66CC"/>
        </a:accent1>
        <a:accent2>
          <a:srgbClr val="3399FF"/>
        </a:accent2>
        <a:accent3>
          <a:srgbClr val="FFFFFF"/>
        </a:accent3>
        <a:accent4>
          <a:srgbClr val="000000"/>
        </a:accent4>
        <a:accent5>
          <a:srgbClr val="AAB8E2"/>
        </a:accent5>
        <a:accent6>
          <a:srgbClr val="2D8AE7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1810</Words>
  <Application>WPS Presentation</Application>
  <PresentationFormat>宽屏</PresentationFormat>
  <Paragraphs>28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7" baseType="lpstr">
      <vt:lpstr>Arial</vt:lpstr>
      <vt:lpstr>SimSun</vt:lpstr>
      <vt:lpstr>Wingdings</vt:lpstr>
      <vt:lpstr>Times New Roman</vt:lpstr>
      <vt:lpstr>Microsoft YaHei</vt:lpstr>
      <vt:lpstr>Arial Unicode MS</vt:lpstr>
      <vt:lpstr>Calibri</vt:lpstr>
      <vt:lpstr>Blue Waves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LENOVO</cp:lastModifiedBy>
  <cp:revision>3</cp:revision>
  <dcterms:created xsi:type="dcterms:W3CDTF">2024-05-21T19:01:00Z</dcterms:created>
  <dcterms:modified xsi:type="dcterms:W3CDTF">2024-05-21T20:30:03Z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1049-12.2.0.16909</vt:lpwstr>
  </property>
  <property fmtid="{D5CDD505-2E9C-101B-9397-08002B2CF9AE}" pid="3" name="ICV">
    <vt:lpwstr>51C071BD9DC2436E9E57FB01B922A4F9_13</vt:lpwstr>
  </property>
</Properties>
</file>