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39"/>
  </p:notesMasterIdLst>
  <p:sldIdLst>
    <p:sldId id="256" r:id="rId2"/>
    <p:sldId id="300" r:id="rId3"/>
    <p:sldId id="302" r:id="rId4"/>
    <p:sldId id="281" r:id="rId5"/>
    <p:sldId id="317" r:id="rId6"/>
    <p:sldId id="318" r:id="rId7"/>
    <p:sldId id="304" r:id="rId8"/>
    <p:sldId id="305" r:id="rId9"/>
    <p:sldId id="283" r:id="rId10"/>
    <p:sldId id="284" r:id="rId11"/>
    <p:sldId id="319" r:id="rId12"/>
    <p:sldId id="282" r:id="rId13"/>
    <p:sldId id="316" r:id="rId14"/>
    <p:sldId id="307" r:id="rId15"/>
    <p:sldId id="306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308" r:id="rId28"/>
    <p:sldId id="309" r:id="rId29"/>
    <p:sldId id="312" r:id="rId30"/>
    <p:sldId id="313" r:id="rId31"/>
    <p:sldId id="314" r:id="rId32"/>
    <p:sldId id="315" r:id="rId33"/>
    <p:sldId id="299" r:id="rId34"/>
    <p:sldId id="301" r:id="rId35"/>
    <p:sldId id="298" r:id="rId36"/>
    <p:sldId id="297" r:id="rId37"/>
    <p:sldId id="303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90" autoAdjust="0"/>
    <p:restoredTop sz="95938" autoAdjust="0"/>
  </p:normalViewPr>
  <p:slideViewPr>
    <p:cSldViewPr>
      <p:cViewPr>
        <p:scale>
          <a:sx n="70" d="100"/>
          <a:sy n="70" d="100"/>
        </p:scale>
        <p:origin x="-136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422D7B-0B88-47F0-8749-6194ED92A5B2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3FE68-2F2D-450D-A421-AD864394BA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8459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3FE68-2F2D-450D-A421-AD864394BAC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2" descr="http://selivanovi.ru/images/handmade/izo/logo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388" y="4714860"/>
            <a:ext cx="2571768" cy="2143140"/>
          </a:xfrm>
          <a:prstGeom prst="rect">
            <a:avLst/>
          </a:prstGeom>
          <a:noFill/>
        </p:spPr>
      </p:pic>
      <p:sp>
        <p:nvSpPr>
          <p:cNvPr id="3142" name="Rectangle 70"/>
          <p:cNvSpPr>
            <a:spLocks noChangeArrowheads="1"/>
          </p:cNvSpPr>
          <p:nvPr/>
        </p:nvSpPr>
        <p:spPr bwMode="gray">
          <a:xfrm>
            <a:off x="0" y="0"/>
            <a:ext cx="2109788" cy="6858000"/>
          </a:xfrm>
          <a:prstGeom prst="rect">
            <a:avLst/>
          </a:prstGeom>
          <a:gradFill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181"/>
          <p:cNvGrpSpPr>
            <a:grpSpLocks/>
          </p:cNvGrpSpPr>
          <p:nvPr/>
        </p:nvGrpSpPr>
        <p:grpSpPr bwMode="auto">
          <a:xfrm rot="10800000">
            <a:off x="-6350" y="0"/>
            <a:ext cx="461963" cy="6858000"/>
            <a:chOff x="768" y="1700"/>
            <a:chExt cx="405" cy="2620"/>
          </a:xfrm>
          <a:solidFill>
            <a:schemeClr val="bg1">
              <a:lumMod val="85000"/>
            </a:schemeClr>
          </a:solidFill>
        </p:grpSpPr>
        <p:sp>
          <p:nvSpPr>
            <p:cNvPr id="3254" name="Rectangle 182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55" name="Rectangle 183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195"/>
          <p:cNvGrpSpPr>
            <a:grpSpLocks/>
          </p:cNvGrpSpPr>
          <p:nvPr/>
        </p:nvGrpSpPr>
        <p:grpSpPr bwMode="auto">
          <a:xfrm>
            <a:off x="1371600" y="0"/>
            <a:ext cx="547688" cy="6858000"/>
            <a:chOff x="768" y="1700"/>
            <a:chExt cx="405" cy="2620"/>
          </a:xfrm>
        </p:grpSpPr>
        <p:sp>
          <p:nvSpPr>
            <p:cNvPr id="3268" name="Rectangle 19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69" name="Rectangle 19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237" name="Rectangle 165"/>
          <p:cNvSpPr>
            <a:spLocks noChangeArrowheads="1"/>
          </p:cNvSpPr>
          <p:nvPr/>
        </p:nvSpPr>
        <p:spPr bwMode="gray">
          <a:xfrm>
            <a:off x="6964363" y="6350"/>
            <a:ext cx="2179637" cy="984250"/>
          </a:xfrm>
          <a:prstGeom prst="rect">
            <a:avLst/>
          </a:prstGeom>
          <a:solidFill>
            <a:schemeClr val="accent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57422" y="4929198"/>
            <a:ext cx="3833810" cy="1285884"/>
          </a:xfrm>
        </p:spPr>
        <p:txBody>
          <a:bodyPr/>
          <a:lstStyle>
            <a:lvl1pPr marL="0" indent="0" algn="dist">
              <a:buFontTx/>
              <a:buNone/>
              <a:defRPr sz="1400" i="1">
                <a:latin typeface="Calibri" pitchFamily="34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103563" y="6445250"/>
            <a:ext cx="1144587" cy="276225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0" y="6445250"/>
            <a:ext cx="1206500" cy="2762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096000" y="6445250"/>
            <a:ext cx="1100138" cy="276225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138" name="Rectangle 66"/>
          <p:cNvSpPr>
            <a:spLocks noChangeArrowheads="1"/>
          </p:cNvSpPr>
          <p:nvPr/>
        </p:nvSpPr>
        <p:spPr bwMode="gray">
          <a:xfrm>
            <a:off x="2476500" y="1289050"/>
            <a:ext cx="6667500" cy="1701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36" name="Rectangle 164"/>
          <p:cNvSpPr>
            <a:spLocks noChangeArrowheads="1"/>
          </p:cNvSpPr>
          <p:nvPr/>
        </p:nvSpPr>
        <p:spPr bwMode="gray">
          <a:xfrm rot="-5400000">
            <a:off x="4041775" y="-1854200"/>
            <a:ext cx="990600" cy="4699000"/>
          </a:xfrm>
          <a:prstGeom prst="rect">
            <a:avLst/>
          </a:prstGeom>
          <a:solidFill>
            <a:schemeClr val="accent5">
              <a:lumMod val="75000"/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14546" y="2357431"/>
            <a:ext cx="6548454" cy="1835158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4" name="Group 199"/>
          <p:cNvGrpSpPr>
            <a:grpSpLocks/>
          </p:cNvGrpSpPr>
          <p:nvPr/>
        </p:nvGrpSpPr>
        <p:grpSpPr bwMode="auto">
          <a:xfrm>
            <a:off x="2859088" y="0"/>
            <a:ext cx="547687" cy="990600"/>
            <a:chOff x="768" y="1700"/>
            <a:chExt cx="405" cy="2620"/>
          </a:xfrm>
        </p:grpSpPr>
        <p:sp>
          <p:nvSpPr>
            <p:cNvPr id="3272" name="Rectangle 20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3" name="Rectangle 20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203"/>
          <p:cNvGrpSpPr>
            <a:grpSpLocks/>
          </p:cNvGrpSpPr>
          <p:nvPr/>
        </p:nvGrpSpPr>
        <p:grpSpPr bwMode="auto">
          <a:xfrm>
            <a:off x="4405313" y="0"/>
            <a:ext cx="547687" cy="990600"/>
            <a:chOff x="768" y="1700"/>
            <a:chExt cx="405" cy="2620"/>
          </a:xfrm>
        </p:grpSpPr>
        <p:sp>
          <p:nvSpPr>
            <p:cNvPr id="3276" name="Rectangle 204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7" name="Rectangle 205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207"/>
          <p:cNvGrpSpPr>
            <a:grpSpLocks/>
          </p:cNvGrpSpPr>
          <p:nvPr/>
        </p:nvGrpSpPr>
        <p:grpSpPr bwMode="auto">
          <a:xfrm>
            <a:off x="6005513" y="0"/>
            <a:ext cx="547687" cy="990600"/>
            <a:chOff x="768" y="1700"/>
            <a:chExt cx="405" cy="2620"/>
          </a:xfrm>
        </p:grpSpPr>
        <p:sp>
          <p:nvSpPr>
            <p:cNvPr id="3280" name="Rectangle 208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1" name="Rectangle 209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215"/>
          <p:cNvGrpSpPr>
            <a:grpSpLocks/>
          </p:cNvGrpSpPr>
          <p:nvPr/>
        </p:nvGrpSpPr>
        <p:grpSpPr bwMode="auto">
          <a:xfrm>
            <a:off x="7529513" y="0"/>
            <a:ext cx="547687" cy="990600"/>
            <a:chOff x="768" y="1700"/>
            <a:chExt cx="405" cy="2620"/>
          </a:xfrm>
        </p:grpSpPr>
        <p:sp>
          <p:nvSpPr>
            <p:cNvPr id="3288" name="Rectangle 21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9" name="Rectangle 21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" name="Group 229"/>
          <p:cNvGrpSpPr>
            <a:grpSpLocks/>
          </p:cNvGrpSpPr>
          <p:nvPr/>
        </p:nvGrpSpPr>
        <p:grpSpPr bwMode="auto">
          <a:xfrm rot="5400000">
            <a:off x="775494" y="1302543"/>
            <a:ext cx="547688" cy="2120901"/>
            <a:chOff x="768" y="1700"/>
            <a:chExt cx="405" cy="2620"/>
          </a:xfrm>
        </p:grpSpPr>
        <p:sp>
          <p:nvSpPr>
            <p:cNvPr id="3302" name="Rectangle 23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03" name="Rectangle 23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" name="Group 233"/>
          <p:cNvGrpSpPr>
            <a:grpSpLocks/>
          </p:cNvGrpSpPr>
          <p:nvPr/>
        </p:nvGrpSpPr>
        <p:grpSpPr bwMode="auto">
          <a:xfrm rot="5400000">
            <a:off x="775494" y="2770981"/>
            <a:ext cx="547687" cy="2120901"/>
            <a:chOff x="768" y="1700"/>
            <a:chExt cx="405" cy="2620"/>
          </a:xfrm>
        </p:grpSpPr>
        <p:sp>
          <p:nvSpPr>
            <p:cNvPr id="3306" name="Rectangle 234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07" name="Rectangle 235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" name="Group 237"/>
          <p:cNvGrpSpPr>
            <a:grpSpLocks/>
          </p:cNvGrpSpPr>
          <p:nvPr/>
        </p:nvGrpSpPr>
        <p:grpSpPr bwMode="auto">
          <a:xfrm rot="5400000">
            <a:off x="775494" y="4218781"/>
            <a:ext cx="547687" cy="2120901"/>
            <a:chOff x="768" y="1700"/>
            <a:chExt cx="405" cy="2620"/>
          </a:xfrm>
        </p:grpSpPr>
        <p:sp>
          <p:nvSpPr>
            <p:cNvPr id="3310" name="Rectangle 238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11" name="Rectangle 239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" name="Group 256"/>
          <p:cNvGrpSpPr>
            <a:grpSpLocks/>
          </p:cNvGrpSpPr>
          <p:nvPr/>
        </p:nvGrpSpPr>
        <p:grpSpPr bwMode="auto">
          <a:xfrm>
            <a:off x="-11113" y="6462713"/>
            <a:ext cx="2120901" cy="395287"/>
            <a:chOff x="-7" y="4071"/>
            <a:chExt cx="1336" cy="249"/>
          </a:xfrm>
        </p:grpSpPr>
        <p:sp>
          <p:nvSpPr>
            <p:cNvPr id="3314" name="Rectangle 242"/>
            <p:cNvSpPr>
              <a:spLocks noChangeArrowheads="1"/>
            </p:cNvSpPr>
            <p:nvPr userDrawn="1"/>
          </p:nvSpPr>
          <p:spPr bwMode="gray">
            <a:xfrm rot="5400000">
              <a:off x="620" y="3444"/>
              <a:ext cx="81" cy="1336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15" name="Rectangle 243"/>
            <p:cNvSpPr>
              <a:spLocks noChangeArrowheads="1"/>
            </p:cNvSpPr>
            <p:nvPr userDrawn="1"/>
          </p:nvSpPr>
          <p:spPr bwMode="gray">
            <a:xfrm rot="5400000">
              <a:off x="598" y="3589"/>
              <a:ext cx="126" cy="1336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2" name="Group 254"/>
          <p:cNvGrpSpPr>
            <a:grpSpLocks/>
          </p:cNvGrpSpPr>
          <p:nvPr/>
        </p:nvGrpSpPr>
        <p:grpSpPr bwMode="auto">
          <a:xfrm>
            <a:off x="-11113" y="623888"/>
            <a:ext cx="9155113" cy="547687"/>
            <a:chOff x="-7" y="403"/>
            <a:chExt cx="5767" cy="345"/>
          </a:xfrm>
        </p:grpSpPr>
        <p:grpSp>
          <p:nvGrpSpPr>
            <p:cNvPr id="13" name="Group 219"/>
            <p:cNvGrpSpPr>
              <a:grpSpLocks/>
            </p:cNvGrpSpPr>
            <p:nvPr userDrawn="1"/>
          </p:nvGrpSpPr>
          <p:grpSpPr bwMode="auto">
            <a:xfrm rot="5400000">
              <a:off x="488" y="-92"/>
              <a:ext cx="345" cy="1336"/>
              <a:chOff x="768" y="1700"/>
              <a:chExt cx="405" cy="2620"/>
            </a:xfrm>
          </p:grpSpPr>
          <p:sp>
            <p:nvSpPr>
              <p:cNvPr id="3292" name="Rectangle 220"/>
              <p:cNvSpPr>
                <a:spLocks noChangeArrowheads="1"/>
              </p:cNvSpPr>
              <p:nvPr userDrawn="1"/>
            </p:nvSpPr>
            <p:spPr bwMode="gray">
              <a:xfrm>
                <a:off x="768" y="1700"/>
                <a:ext cx="95" cy="2620"/>
              </a:xfrm>
              <a:prstGeom prst="rect">
                <a:avLst/>
              </a:prstGeom>
              <a:solidFill>
                <a:schemeClr val="tx2">
                  <a:alpha val="3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3" name="Rectangle 221"/>
              <p:cNvSpPr>
                <a:spLocks noChangeArrowheads="1"/>
              </p:cNvSpPr>
              <p:nvPr userDrawn="1"/>
            </p:nvSpPr>
            <p:spPr bwMode="gray">
              <a:xfrm>
                <a:off x="912" y="1700"/>
                <a:ext cx="261" cy="2620"/>
              </a:xfrm>
              <a:prstGeom prst="rect">
                <a:avLst/>
              </a:prstGeom>
              <a:solidFill>
                <a:schemeClr val="tx2">
                  <a:alpha val="3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4" name="Group 245"/>
            <p:cNvGrpSpPr>
              <a:grpSpLocks/>
            </p:cNvGrpSpPr>
            <p:nvPr userDrawn="1"/>
          </p:nvGrpSpPr>
          <p:grpSpPr bwMode="auto">
            <a:xfrm rot="5400000">
              <a:off x="3397" y="-1615"/>
              <a:ext cx="345" cy="4381"/>
              <a:chOff x="768" y="1700"/>
              <a:chExt cx="405" cy="2620"/>
            </a:xfrm>
          </p:grpSpPr>
          <p:sp>
            <p:nvSpPr>
              <p:cNvPr id="3318" name="Rectangle 246"/>
              <p:cNvSpPr>
                <a:spLocks noChangeArrowheads="1"/>
              </p:cNvSpPr>
              <p:nvPr userDrawn="1"/>
            </p:nvSpPr>
            <p:spPr bwMode="gray">
              <a:xfrm>
                <a:off x="768" y="1700"/>
                <a:ext cx="95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19" name="Rectangle 247"/>
              <p:cNvSpPr>
                <a:spLocks noChangeArrowheads="1"/>
              </p:cNvSpPr>
              <p:nvPr userDrawn="1"/>
            </p:nvSpPr>
            <p:spPr bwMode="gray">
              <a:xfrm>
                <a:off x="912" y="1700"/>
                <a:ext cx="261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235" name="Rectangle 163"/>
          <p:cNvSpPr>
            <a:spLocks noChangeArrowheads="1"/>
          </p:cNvSpPr>
          <p:nvPr/>
        </p:nvSpPr>
        <p:spPr bwMode="gray">
          <a:xfrm>
            <a:off x="428596" y="990600"/>
            <a:ext cx="8715404" cy="115251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5366" name="AutoShape 6" descr="http://proxy.whoisaaronbrown.com/proxy/http:/img0.liveinternet.ru/images/attach/c/3/122/393/122393030_4059776_0a1949ad658bc8345f5bf2449eb2f5a5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2" name="Picture 2" descr="http://www.clipartbest.com/cliparts/9iR/g88/9iRg88xie.png"/>
          <p:cNvPicPr>
            <a:picLocks noChangeAspect="1" noChangeArrowheads="1"/>
          </p:cNvPicPr>
          <p:nvPr/>
        </p:nvPicPr>
        <p:blipFill>
          <a:blip r:embed="rId3" cstate="email"/>
          <a:srcRect l="28814" r="28813"/>
          <a:stretch>
            <a:fillRect/>
          </a:stretch>
        </p:blipFill>
        <p:spPr bwMode="auto">
          <a:xfrm>
            <a:off x="1000100" y="2137377"/>
            <a:ext cx="2000264" cy="4720623"/>
          </a:xfrm>
          <a:prstGeom prst="rect">
            <a:avLst/>
          </a:prstGeom>
          <a:noFill/>
        </p:spPr>
      </p:pic>
      <p:pic>
        <p:nvPicPr>
          <p:cNvPr id="53" name="Picture 2" descr="http://www.playcast.ru/uploads/2016/03/24/17963996.png"/>
          <p:cNvPicPr>
            <a:picLocks noChangeAspect="1" noChangeArrowheads="1"/>
          </p:cNvPicPr>
          <p:nvPr userDrawn="1"/>
        </p:nvPicPr>
        <p:blipFill>
          <a:blip r:embed="rId4">
            <a:lum bright="12000" contrast="-9000"/>
          </a:blip>
          <a:srcRect/>
          <a:stretch>
            <a:fillRect/>
          </a:stretch>
        </p:blipFill>
        <p:spPr bwMode="auto">
          <a:xfrm>
            <a:off x="500034" y="1071546"/>
            <a:ext cx="8643966" cy="106679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7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34188" y="457200"/>
            <a:ext cx="1852612" cy="5668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6350" y="457200"/>
            <a:ext cx="5405438" cy="5668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76350" y="1600200"/>
            <a:ext cx="3629025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57775" y="1600200"/>
            <a:ext cx="3629025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76350" y="1600200"/>
            <a:ext cx="7410450" cy="51149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6350" y="1600200"/>
            <a:ext cx="36290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57775" y="1600200"/>
            <a:ext cx="36290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163"/>
          <p:cNvSpPr>
            <a:spLocks noChangeArrowheads="1"/>
          </p:cNvSpPr>
          <p:nvPr/>
        </p:nvSpPr>
        <p:spPr bwMode="gray">
          <a:xfrm>
            <a:off x="1142976" y="285728"/>
            <a:ext cx="8001024" cy="115251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pic>
        <p:nvPicPr>
          <p:cNvPr id="17410" name="Picture 2" descr="http://www.playcast.ru/uploads/2016/03/24/17963996.png"/>
          <p:cNvPicPr>
            <a:picLocks noChangeAspect="1" noChangeArrowheads="1"/>
          </p:cNvPicPr>
          <p:nvPr userDrawn="1"/>
        </p:nvPicPr>
        <p:blipFill>
          <a:blip r:embed="rId17">
            <a:lum bright="24000" contrast="-45000"/>
          </a:blip>
          <a:srcRect/>
          <a:stretch>
            <a:fillRect/>
          </a:stretch>
        </p:blipFill>
        <p:spPr bwMode="auto">
          <a:xfrm>
            <a:off x="1214414" y="428604"/>
            <a:ext cx="7929586" cy="995355"/>
          </a:xfrm>
          <a:prstGeom prst="rect">
            <a:avLst/>
          </a:prstGeom>
          <a:noFill/>
        </p:spPr>
      </p:pic>
      <p:sp>
        <p:nvSpPr>
          <p:cNvPr id="1063" name="Rectangle 39"/>
          <p:cNvSpPr>
            <a:spLocks noChangeArrowheads="1"/>
          </p:cNvSpPr>
          <p:nvPr/>
        </p:nvSpPr>
        <p:spPr bwMode="gray">
          <a:xfrm>
            <a:off x="0" y="1447800"/>
            <a:ext cx="1116013" cy="5410200"/>
          </a:xfrm>
          <a:prstGeom prst="rect">
            <a:avLst/>
          </a:prstGeom>
          <a:gradFill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0" name="Rectangle 56"/>
          <p:cNvSpPr>
            <a:spLocks noChangeArrowheads="1"/>
          </p:cNvSpPr>
          <p:nvPr/>
        </p:nvSpPr>
        <p:spPr bwMode="gray">
          <a:xfrm>
            <a:off x="0" y="0"/>
            <a:ext cx="1116013" cy="2603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12954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38538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276350" y="1600200"/>
            <a:ext cx="74104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smtClean="0"/>
          </a:p>
        </p:txBody>
      </p:sp>
      <p:grpSp>
        <p:nvGrpSpPr>
          <p:cNvPr id="2" name="Group 71"/>
          <p:cNvGrpSpPr>
            <a:grpSpLocks/>
          </p:cNvGrpSpPr>
          <p:nvPr/>
        </p:nvGrpSpPr>
        <p:grpSpPr bwMode="auto">
          <a:xfrm rot="37800000">
            <a:off x="283368" y="1393032"/>
            <a:ext cx="550863" cy="1117600"/>
            <a:chOff x="1060" y="0"/>
            <a:chExt cx="394" cy="4320"/>
          </a:xfrm>
        </p:grpSpPr>
        <p:sp>
          <p:nvSpPr>
            <p:cNvPr id="1096" name="Rectangle 72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7" name="Rectangle 73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98" name="Rectangle 74"/>
          <p:cNvSpPr>
            <a:spLocks noChangeArrowheads="1"/>
          </p:cNvSpPr>
          <p:nvPr/>
        </p:nvSpPr>
        <p:spPr bwMode="gray">
          <a:xfrm rot="-5400000">
            <a:off x="3908425" y="-2727325"/>
            <a:ext cx="261938" cy="5716588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80"/>
          <p:cNvGrpSpPr>
            <a:grpSpLocks/>
          </p:cNvGrpSpPr>
          <p:nvPr/>
        </p:nvGrpSpPr>
        <p:grpSpPr bwMode="auto">
          <a:xfrm>
            <a:off x="152400" y="1447800"/>
            <a:ext cx="457200" cy="5410200"/>
            <a:chOff x="768" y="1700"/>
            <a:chExt cx="405" cy="2620"/>
          </a:xfrm>
        </p:grpSpPr>
        <p:sp>
          <p:nvSpPr>
            <p:cNvPr id="1105" name="Rectangle 81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" name="Rectangle 82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83"/>
          <p:cNvGrpSpPr>
            <a:grpSpLocks/>
          </p:cNvGrpSpPr>
          <p:nvPr/>
        </p:nvGrpSpPr>
        <p:grpSpPr bwMode="auto">
          <a:xfrm rot="27000000">
            <a:off x="283368" y="2840832"/>
            <a:ext cx="550863" cy="1117600"/>
            <a:chOff x="1060" y="0"/>
            <a:chExt cx="394" cy="4320"/>
          </a:xfrm>
        </p:grpSpPr>
        <p:sp>
          <p:nvSpPr>
            <p:cNvPr id="1108" name="Rectangle 84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9" name="Rectangle 85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99" name="Rectangle 75"/>
          <p:cNvSpPr>
            <a:spLocks noChangeArrowheads="1"/>
          </p:cNvSpPr>
          <p:nvPr/>
        </p:nvSpPr>
        <p:spPr bwMode="gray">
          <a:xfrm>
            <a:off x="6964363" y="6350"/>
            <a:ext cx="2179637" cy="254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" name="Group 89"/>
          <p:cNvGrpSpPr>
            <a:grpSpLocks/>
          </p:cNvGrpSpPr>
          <p:nvPr/>
        </p:nvGrpSpPr>
        <p:grpSpPr bwMode="auto">
          <a:xfrm>
            <a:off x="1905000" y="0"/>
            <a:ext cx="642938" cy="285750"/>
            <a:chOff x="768" y="1700"/>
            <a:chExt cx="405" cy="2620"/>
          </a:xfrm>
        </p:grpSpPr>
        <p:sp>
          <p:nvSpPr>
            <p:cNvPr id="1114" name="Rectangle 9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5" name="Rectangle 9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92"/>
          <p:cNvGrpSpPr>
            <a:grpSpLocks/>
          </p:cNvGrpSpPr>
          <p:nvPr/>
        </p:nvGrpSpPr>
        <p:grpSpPr bwMode="auto">
          <a:xfrm>
            <a:off x="3810000" y="0"/>
            <a:ext cx="642938" cy="285750"/>
            <a:chOff x="768" y="1700"/>
            <a:chExt cx="405" cy="2620"/>
          </a:xfrm>
        </p:grpSpPr>
        <p:sp>
          <p:nvSpPr>
            <p:cNvPr id="1117" name="Rectangle 93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8" name="Rectangle 94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95"/>
          <p:cNvGrpSpPr>
            <a:grpSpLocks/>
          </p:cNvGrpSpPr>
          <p:nvPr/>
        </p:nvGrpSpPr>
        <p:grpSpPr bwMode="auto">
          <a:xfrm>
            <a:off x="5791200" y="0"/>
            <a:ext cx="642938" cy="285750"/>
            <a:chOff x="768" y="1700"/>
            <a:chExt cx="405" cy="2620"/>
          </a:xfrm>
        </p:grpSpPr>
        <p:sp>
          <p:nvSpPr>
            <p:cNvPr id="1120" name="Rectangle 9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1" name="Rectangle 9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" name="Group 98"/>
          <p:cNvGrpSpPr>
            <a:grpSpLocks/>
          </p:cNvGrpSpPr>
          <p:nvPr/>
        </p:nvGrpSpPr>
        <p:grpSpPr bwMode="auto">
          <a:xfrm>
            <a:off x="7772400" y="0"/>
            <a:ext cx="642938" cy="304800"/>
            <a:chOff x="768" y="1700"/>
            <a:chExt cx="405" cy="2620"/>
          </a:xfrm>
        </p:grpSpPr>
        <p:sp>
          <p:nvSpPr>
            <p:cNvPr id="1123" name="Rectangle 99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4" name="Rectangle 100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" name="Group 101"/>
          <p:cNvGrpSpPr>
            <a:grpSpLocks/>
          </p:cNvGrpSpPr>
          <p:nvPr/>
        </p:nvGrpSpPr>
        <p:grpSpPr bwMode="auto">
          <a:xfrm>
            <a:off x="152400" y="0"/>
            <a:ext cx="457200" cy="261938"/>
            <a:chOff x="768" y="1700"/>
            <a:chExt cx="405" cy="2620"/>
          </a:xfrm>
        </p:grpSpPr>
        <p:sp>
          <p:nvSpPr>
            <p:cNvPr id="1126" name="Rectangle 102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" name="Rectangle 103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" name="Group 104"/>
          <p:cNvGrpSpPr>
            <a:grpSpLocks/>
          </p:cNvGrpSpPr>
          <p:nvPr/>
        </p:nvGrpSpPr>
        <p:grpSpPr bwMode="auto">
          <a:xfrm rot="37800000">
            <a:off x="283369" y="4331494"/>
            <a:ext cx="550862" cy="1117600"/>
            <a:chOff x="1060" y="0"/>
            <a:chExt cx="394" cy="4320"/>
          </a:xfrm>
        </p:grpSpPr>
        <p:sp>
          <p:nvSpPr>
            <p:cNvPr id="1129" name="Rectangle 105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0" name="Rectangle 106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" name="Group 107"/>
          <p:cNvGrpSpPr>
            <a:grpSpLocks/>
          </p:cNvGrpSpPr>
          <p:nvPr/>
        </p:nvGrpSpPr>
        <p:grpSpPr bwMode="auto">
          <a:xfrm rot="27000000">
            <a:off x="283369" y="5779294"/>
            <a:ext cx="550862" cy="1117600"/>
            <a:chOff x="1060" y="0"/>
            <a:chExt cx="394" cy="4320"/>
          </a:xfrm>
        </p:grpSpPr>
        <p:sp>
          <p:nvSpPr>
            <p:cNvPr id="1132" name="Rectangle 108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3" name="Rectangle 109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8" name="Rectangle 72"/>
          <p:cNvSpPr>
            <a:spLocks noChangeArrowheads="1"/>
          </p:cNvSpPr>
          <p:nvPr/>
        </p:nvSpPr>
        <p:spPr bwMode="gray">
          <a:xfrm rot="16200000">
            <a:off x="4975712" y="-3332695"/>
            <a:ext cx="335551" cy="8001025"/>
          </a:xfrm>
          <a:prstGeom prst="rect">
            <a:avLst/>
          </a:prstGeom>
          <a:solidFill>
            <a:schemeClr val="tx2">
              <a:alpha val="39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214414" y="357166"/>
            <a:ext cx="792958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16386" name="AutoShape 2" descr="https://snoska.ru/images/covers/61/fc/61fc57fd-9c47-5814-b830-c5169f18f22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https://snoska.ru/images/covers/61/fc/61fc57fd-9c47-5814-b830-c5169f18f22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Прямоугольник 46"/>
          <p:cNvSpPr/>
          <p:nvPr userDrawn="1"/>
        </p:nvSpPr>
        <p:spPr>
          <a:xfrm>
            <a:off x="0" y="285728"/>
            <a:ext cx="1142976" cy="1143008"/>
          </a:xfrm>
          <a:prstGeom prst="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Picture 2" descr="http://selivanovi.ru/images/handmade/izo/logo.png"/>
          <p:cNvPicPr>
            <a:picLocks noChangeAspect="1" noChangeArrowheads="1"/>
          </p:cNvPicPr>
          <p:nvPr userDrawn="1"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0" y="285728"/>
            <a:ext cx="1071538" cy="1071570"/>
          </a:xfrm>
          <a:prstGeom prst="rect">
            <a:avLst/>
          </a:prstGeom>
          <a:noFill/>
        </p:spPr>
      </p:pic>
      <p:pic>
        <p:nvPicPr>
          <p:cNvPr id="50" name="Picture 2" descr="http://www.clipartbest.com/cliparts/9iR/g88/9iRg88xie.png"/>
          <p:cNvPicPr>
            <a:picLocks noChangeAspect="1" noChangeArrowheads="1"/>
          </p:cNvPicPr>
          <p:nvPr userDrawn="1"/>
        </p:nvPicPr>
        <p:blipFill>
          <a:blip r:embed="rId19" cstate="email"/>
          <a:srcRect l="28814" r="28813"/>
          <a:stretch>
            <a:fillRect/>
          </a:stretch>
        </p:blipFill>
        <p:spPr bwMode="auto">
          <a:xfrm rot="477034" flipH="1">
            <a:off x="114905" y="2889718"/>
            <a:ext cx="1868075" cy="385762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ln>
            <a:solidFill>
              <a:schemeClr val="bg1"/>
            </a:solidFill>
          </a:ln>
          <a:solidFill>
            <a:schemeClr val="accent5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Impact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zagadkyzemli.ru/wp-content/uploads/2022/11/%D0%9C%D0%BE%D1%80%D1%81%D0%BA%D0%B8%D0%B5-%D1%87%D0%B5%D1%80%D0%B5%D0%BF%D0%B0%D1%85%D0%B8.jpg" TargetMode="External"/><Relationship Id="rId13" Type="http://schemas.openxmlformats.org/officeDocument/2006/relationships/hyperlink" Target="https://animals.pibig.info/uploads/posts/2023-03/1680289670_animals-pibig-info-p-raznovidnosti-cherepakh-zhivotnie-vkontakt-33.jpg" TargetMode="External"/><Relationship Id="rId3" Type="http://schemas.openxmlformats.org/officeDocument/2006/relationships/hyperlink" Target="https://avatars.mds.yandex.net/i?id=fa430d383a0cf42eeef7426f18f6bdc5b5aeb765-12628905-images-thumbs&amp;n=13" TargetMode="External"/><Relationship Id="rId7" Type="http://schemas.openxmlformats.org/officeDocument/2006/relationships/hyperlink" Target="https://healthy-animal.ru/wp-content/uploads/0/2/2/022db0d546469e29bebaaae79188b245.jpeg" TargetMode="External"/><Relationship Id="rId12" Type="http://schemas.openxmlformats.org/officeDocument/2006/relationships/hyperlink" Target="https://www.reallynews.ru/uploads/posts/2017-12/1513250477439000630.jpeg" TargetMode="External"/><Relationship Id="rId2" Type="http://schemas.openxmlformats.org/officeDocument/2006/relationships/hyperlink" Target="https://w.forfun.com/fetch/63/630ab88732f21964071be383456621a5.jpe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nimals.pibig.info/uploads/posts/2023-04/1681747387_animals-pibig-info-p-cherepakha-domashnyaya-krasnoukhaya-zhivot-64.jpg" TargetMode="External"/><Relationship Id="rId11" Type="http://schemas.openxmlformats.org/officeDocument/2006/relationships/hyperlink" Target="https://avatars.mds.yandex.net/i?id=397e655a59b5b4c020646e9b9aa53ebb2740567d-9683943-images-thumbs&amp;n=13" TargetMode="External"/><Relationship Id="rId5" Type="http://schemas.openxmlformats.org/officeDocument/2006/relationships/hyperlink" Target="https://jooinn.com/images/desert-tortoise-6.jpg" TargetMode="External"/><Relationship Id="rId10" Type="http://schemas.openxmlformats.org/officeDocument/2006/relationships/hyperlink" Target="https://i.pinimg.com/736x/10/e0/37/10e03769e7de5bd6f581610ff6da412e.jpg" TargetMode="External"/><Relationship Id="rId4" Type="http://schemas.openxmlformats.org/officeDocument/2006/relationships/hyperlink" Target="http://s3.fotokto.ru/photo/full/330/3309047.jpg" TargetMode="External"/><Relationship Id="rId9" Type="http://schemas.openxmlformats.org/officeDocument/2006/relationships/hyperlink" Target="https://laplaya-rus.ru/wp-content/uploads/f/b/2/fb231293caae82d63f085e876976a268.jpe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6050" y="2214554"/>
            <a:ext cx="6215106" cy="2571767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  <a:t>Черепашка Матильда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(поэтапное рисование)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Урок изобразительного искусства          в 3 классе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одзаголовок 2"/>
          <p:cNvSpPr txBox="1">
            <a:spLocks noGrp="1"/>
          </p:cNvSpPr>
          <p:nvPr>
            <p:ph type="subTitle" idx="1"/>
          </p:nvPr>
        </p:nvSpPr>
        <p:spPr bwMode="gray">
          <a:xfrm>
            <a:off x="2714612" y="4786322"/>
            <a:ext cx="383381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Учитель начальных классов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noProof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ГБОУ города Москвы «Школа № 1539»</a:t>
            </a:r>
            <a:endParaRPr lang="ru-RU" sz="2000" b="1" i="0" kern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Смирнова Н.В.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273050"/>
            <a:ext cx="4500594" cy="1162050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Рассмотрите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428729" y="1435100"/>
            <a:ext cx="1714512" cy="4691063"/>
          </a:xfrm>
        </p:spPr>
        <p:txBody>
          <a:bodyPr/>
          <a:lstStyle/>
          <a:p>
            <a:endParaRPr lang="ru-RU" dirty="0" smtClean="0"/>
          </a:p>
          <a:p>
            <a:r>
              <a:rPr lang="ru-RU" sz="2000" dirty="0" smtClean="0"/>
              <a:t>Какой формы и размера панцирь, мордочка,  лапки, есть ли у черепашки хвостик?</a:t>
            </a:r>
          </a:p>
          <a:p>
            <a:r>
              <a:rPr lang="ru-RU" sz="2000" dirty="0" smtClean="0"/>
              <a:t>Обратите внимание на рисунок на панцире.</a:t>
            </a:r>
          </a:p>
          <a:p>
            <a:endParaRPr lang="ru-RU" sz="2000" dirty="0"/>
          </a:p>
        </p:txBody>
      </p:sp>
      <p:pic>
        <p:nvPicPr>
          <p:cNvPr id="6" name="Содержимое 5" descr="Picture background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flipH="1">
            <a:off x="3286116" y="2071678"/>
            <a:ext cx="564360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3050"/>
            <a:ext cx="7000924" cy="1370000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Расположение пластин на панцире</a:t>
            </a:r>
            <a:endParaRPr lang="ru-RU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https://upload.wikimedia.org/wikipedia/commons/thumb/f/f2/Carapax%2C_LangNeutral.svg/200px-Carapax%2C_LangNeutral.svg.png"/>
          <p:cNvPicPr>
            <a:picLocks noGrp="1"/>
          </p:cNvPicPr>
          <p:nvPr>
            <p:ph idx="1"/>
          </p:nvPr>
        </p:nvPicPr>
        <p:blipFill>
          <a:blip r:embed="rId2"/>
          <a:srcRect l="16613" t="10981" b="9053"/>
          <a:stretch>
            <a:fillRect/>
          </a:stretch>
        </p:blipFill>
        <p:spPr bwMode="auto">
          <a:xfrm>
            <a:off x="3500430" y="2071678"/>
            <a:ext cx="342902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Выбери вариант или придумай свой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C:\Users\админ\Desktop\ч\Scanitto_2024-05-04_001_1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571604" y="1071546"/>
            <a:ext cx="192882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C:\Users\админ\Desktop\ч\Scanitto_2024-05-04_006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6200000" flipH="1" flipV="1">
            <a:off x="4179091" y="1393017"/>
            <a:ext cx="1643073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админ\Desktop\ч\Scanitto_2024-05-04_0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3429000"/>
            <a:ext cx="214314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админ\Desktop\ч\Scanitto_2024-05-04_007.jpg"/>
          <p:cNvPicPr/>
          <p:nvPr/>
        </p:nvPicPr>
        <p:blipFill>
          <a:blip r:embed="rId5" cstate="print"/>
          <a:srcRect l="6997" t="1631"/>
          <a:stretch>
            <a:fillRect/>
          </a:stretch>
        </p:blipFill>
        <p:spPr bwMode="auto">
          <a:xfrm rot="5400000">
            <a:off x="6845525" y="2655673"/>
            <a:ext cx="1567528" cy="2256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админ\Desktop\ч\Scanitto_2024-05-04_00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1893075" y="4179099"/>
            <a:ext cx="185738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админ\Desktop\ч\Scanitto_2024-05-04_00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5179234" y="4750591"/>
            <a:ext cx="1571612" cy="221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7858148" cy="116205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Акварель или гуашь.                                     Цветные карандаши и фломастеры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C:\Users\админ\Desktop\ч\Scanitto_2024-05-04_001_1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678761" y="1393017"/>
            <a:ext cx="278608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C:\Users\админ\Desktop\ч\Scanitto_2024-05-04_006.jpg"/>
          <p:cNvPicPr>
            <a:picLocks noGrp="1"/>
          </p:cNvPicPr>
          <p:nvPr>
            <p:ph idx="1"/>
          </p:nvPr>
        </p:nvPicPr>
        <p:blipFill>
          <a:blip r:embed="rId3"/>
          <a:srcRect l="2345"/>
          <a:stretch>
            <a:fillRect/>
          </a:stretch>
        </p:blipFill>
        <p:spPr bwMode="auto">
          <a:xfrm rot="5400000">
            <a:off x="5600312" y="2615002"/>
            <a:ext cx="287259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Цветные карандаши и фломастеры.</a:t>
            </a:r>
            <a:b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Восковые карандаши и акварель.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C:\Users\админ\Desktop\ч\Scanitto_2024-05-04_007.jpg"/>
          <p:cNvPicPr>
            <a:picLocks noGrp="1"/>
          </p:cNvPicPr>
          <p:nvPr>
            <p:ph idx="1"/>
          </p:nvPr>
        </p:nvPicPr>
        <p:blipFill>
          <a:blip r:embed="rId2"/>
          <a:srcRect l="5043" t="2141"/>
          <a:stretch>
            <a:fillRect/>
          </a:stretch>
        </p:blipFill>
        <p:spPr bwMode="auto">
          <a:xfrm rot="5400000">
            <a:off x="1785918" y="1000108"/>
            <a:ext cx="257176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админ\Desktop\ч\Scanitto_2024-05-04_0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500438"/>
            <a:ext cx="385765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Цветные карандаши и фломастеры. Восковые карандаши и акварель.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C:\Users\админ\Desktop\ч\Scanitto_2024-05-04_00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821637" y="3036091"/>
            <a:ext cx="2928957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админ\Desktop\ч\Scanitto_2024-05-04_00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699386" y="1158606"/>
            <a:ext cx="2674449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1285852" y="1714489"/>
            <a:ext cx="7429551" cy="1214446"/>
          </a:xfrm>
        </p:spPr>
        <p:txBody>
          <a:bodyPr/>
          <a:lstStyle/>
          <a:p>
            <a:r>
              <a:rPr lang="ru-RU" sz="2000" dirty="0" smtClean="0"/>
              <a:t>Расположите  лист  горизонтально.</a:t>
            </a:r>
          </a:p>
          <a:p>
            <a:r>
              <a:rPr lang="ru-RU" sz="2000" dirty="0" smtClean="0"/>
              <a:t>В верхней половине  нарисуйте большую дугу.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6" name="Содержимое 5" descr="C:\Users\админ\Desktop\ч\Scanitto_2024-05-04_009.jpg"/>
          <p:cNvPicPr>
            <a:picLocks noGrp="1"/>
          </p:cNvPicPr>
          <p:nvPr>
            <p:ph idx="1"/>
          </p:nvPr>
        </p:nvPicPr>
        <p:blipFill>
          <a:blip r:embed="rId2"/>
          <a:srcRect t="2142"/>
          <a:stretch>
            <a:fillRect/>
          </a:stretch>
        </p:blipFill>
        <p:spPr bwMode="auto">
          <a:xfrm rot="5400000">
            <a:off x="3873105" y="1699004"/>
            <a:ext cx="396955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85852" y="1435101"/>
            <a:ext cx="5786477" cy="850892"/>
          </a:xfrm>
        </p:spPr>
        <p:txBody>
          <a:bodyPr/>
          <a:lstStyle/>
          <a:p>
            <a:endParaRPr lang="ru-RU" dirty="0" smtClean="0"/>
          </a:p>
          <a:p>
            <a:r>
              <a:rPr lang="ru-RU" sz="2000" dirty="0" smtClean="0"/>
              <a:t>Дорисуйте нижнюю дугу.</a:t>
            </a:r>
            <a:endParaRPr lang="ru-RU" sz="2000" dirty="0"/>
          </a:p>
        </p:txBody>
      </p:sp>
      <p:pic>
        <p:nvPicPr>
          <p:cNvPr id="6" name="Содержимое 5" descr="C:\Users\админ\Desktop\ч\Scanitto_2024-05-04_010.jpg"/>
          <p:cNvPicPr>
            <a:picLocks noGrp="1"/>
          </p:cNvPicPr>
          <p:nvPr>
            <p:ph idx="1"/>
          </p:nvPr>
        </p:nvPicPr>
        <p:blipFill>
          <a:blip r:embed="rId2"/>
          <a:srcRect l="5370"/>
          <a:stretch>
            <a:fillRect/>
          </a:stretch>
        </p:blipFill>
        <p:spPr bwMode="auto">
          <a:xfrm rot="5400000">
            <a:off x="3530583" y="1327145"/>
            <a:ext cx="4255306" cy="6030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85852" y="1435101"/>
            <a:ext cx="4357718" cy="779453"/>
          </a:xfrm>
        </p:spPr>
        <p:txBody>
          <a:bodyPr/>
          <a:lstStyle/>
          <a:p>
            <a:endParaRPr lang="ru-RU" dirty="0" smtClean="0"/>
          </a:p>
          <a:p>
            <a:r>
              <a:rPr lang="ru-RU" sz="2000" dirty="0" smtClean="0"/>
              <a:t>Начните рисовать шею. </a:t>
            </a:r>
          </a:p>
        </p:txBody>
      </p:sp>
      <p:pic>
        <p:nvPicPr>
          <p:cNvPr id="5" name="Содержимое 4" descr="C:\Users\админ\Desktop\ч\Scanitto_2024-05-04_01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500430" y="1357298"/>
            <a:ext cx="450059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85852" y="1435101"/>
            <a:ext cx="3571900" cy="779454"/>
          </a:xfrm>
        </p:spPr>
        <p:txBody>
          <a:bodyPr/>
          <a:lstStyle/>
          <a:p>
            <a:endParaRPr lang="ru-RU" dirty="0" smtClean="0"/>
          </a:p>
          <a:p>
            <a:r>
              <a:rPr lang="ru-RU" sz="2000" dirty="0" smtClean="0"/>
              <a:t>Нарисуйте голову. </a:t>
            </a:r>
          </a:p>
        </p:txBody>
      </p:sp>
      <p:pic>
        <p:nvPicPr>
          <p:cNvPr id="5" name="Содержимое 4" descr="C:\Users\админ\Desktop\ч\Scanitto_2024-05-04_012.jpg"/>
          <p:cNvPicPr>
            <a:picLocks noGrp="1"/>
          </p:cNvPicPr>
          <p:nvPr>
            <p:ph idx="1"/>
          </p:nvPr>
        </p:nvPicPr>
        <p:blipFill>
          <a:blip r:embed="rId2"/>
          <a:srcRect r="3439"/>
          <a:stretch>
            <a:fillRect/>
          </a:stretch>
        </p:blipFill>
        <p:spPr bwMode="auto">
          <a:xfrm rot="5400000">
            <a:off x="3694511" y="1377529"/>
            <a:ext cx="3898117" cy="5715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3050"/>
            <a:ext cx="6858048" cy="1162050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Что  нам   понадобится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785918" y="1435100"/>
            <a:ext cx="5857916" cy="4691063"/>
          </a:xfrm>
        </p:spPr>
        <p:txBody>
          <a:bodyPr/>
          <a:lstStyle/>
          <a:p>
            <a:endParaRPr lang="ru-RU" sz="2400" dirty="0" smtClean="0"/>
          </a:p>
          <a:p>
            <a:pPr marL="342900" indent="-342900">
              <a:buAutoNum type="arabicPeriod"/>
            </a:pPr>
            <a:r>
              <a:rPr lang="ru-RU" sz="2400" dirty="0" smtClean="0"/>
              <a:t>Акварель (гуашь, восковые или цветные карандаши, фломастеры, по выбору учеников)</a:t>
            </a:r>
          </a:p>
          <a:p>
            <a:pPr marL="342900" indent="-342900"/>
            <a:r>
              <a:rPr lang="ru-RU" sz="2400" dirty="0" smtClean="0"/>
              <a:t>2. Лист для акварели</a:t>
            </a:r>
          </a:p>
          <a:p>
            <a:r>
              <a:rPr lang="ru-RU" sz="2400" dirty="0" smtClean="0"/>
              <a:t>3. Кисти</a:t>
            </a:r>
          </a:p>
          <a:p>
            <a:r>
              <a:rPr lang="ru-RU" sz="2400" dirty="0" smtClean="0"/>
              <a:t>4. Вода</a:t>
            </a:r>
          </a:p>
          <a:p>
            <a:r>
              <a:rPr lang="ru-RU" sz="2400" dirty="0" smtClean="0"/>
              <a:t>5. Простой карандаш</a:t>
            </a:r>
          </a:p>
          <a:p>
            <a:r>
              <a:rPr lang="ru-RU" sz="2400" dirty="0" smtClean="0"/>
              <a:t>6. </a:t>
            </a:r>
            <a:r>
              <a:rPr lang="ru-RU" sz="2400" dirty="0" err="1" smtClean="0"/>
              <a:t>Стирашка</a:t>
            </a:r>
            <a:endParaRPr lang="ru-RU" sz="2400" dirty="0" smtClean="0"/>
          </a:p>
          <a:p>
            <a:r>
              <a:rPr lang="ru-RU" sz="2400" dirty="0" smtClean="0"/>
              <a:t>7. Салфетка</a:t>
            </a:r>
          </a:p>
          <a:p>
            <a:r>
              <a:rPr lang="ru-RU" sz="2400" dirty="0" smtClean="0"/>
              <a:t> </a:t>
            </a:r>
          </a:p>
        </p:txBody>
      </p:sp>
      <p:pic>
        <p:nvPicPr>
          <p:cNvPr id="3" name="Рисунок 2" descr="https://i.pinimg.com/originals/83/57/d9/8357d9f1f4d4c552954554c051b5399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3643314"/>
            <a:ext cx="2071702" cy="2111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57290" y="1435101"/>
            <a:ext cx="7429552" cy="708016"/>
          </a:xfrm>
        </p:spPr>
        <p:txBody>
          <a:bodyPr/>
          <a:lstStyle/>
          <a:p>
            <a:endParaRPr lang="ru-RU" dirty="0" smtClean="0"/>
          </a:p>
          <a:p>
            <a:r>
              <a:rPr lang="ru-RU" sz="2000" dirty="0" smtClean="0"/>
              <a:t>Дорисуйте шею.</a:t>
            </a:r>
            <a:endParaRPr lang="ru-RU" sz="2000" dirty="0"/>
          </a:p>
        </p:txBody>
      </p:sp>
      <p:pic>
        <p:nvPicPr>
          <p:cNvPr id="6" name="Содержимое 5" descr="C:\Users\админ\Desktop\ч\Scanitto_2024-05-04_01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606432" y="1679923"/>
            <a:ext cx="4429157" cy="549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4414" y="1435101"/>
            <a:ext cx="6000792" cy="850892"/>
          </a:xfrm>
        </p:spPr>
        <p:txBody>
          <a:bodyPr/>
          <a:lstStyle/>
          <a:p>
            <a:endParaRPr lang="ru-RU" dirty="0" smtClean="0"/>
          </a:p>
          <a:p>
            <a:r>
              <a:rPr lang="ru-RU" sz="2000" dirty="0" smtClean="0"/>
              <a:t>Нарисуйте лапки и хвостик (сухопутной черепахи).</a:t>
            </a:r>
            <a:endParaRPr lang="ru-RU" sz="2000" dirty="0"/>
          </a:p>
        </p:txBody>
      </p:sp>
      <p:pic>
        <p:nvPicPr>
          <p:cNvPr id="6" name="Содержимое 5" descr="C:\Users\админ\Desktop\ч\Scanitto_2024-05-04_01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765950" y="1663282"/>
            <a:ext cx="4326743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4414" y="1435101"/>
            <a:ext cx="5786478" cy="850891"/>
          </a:xfrm>
        </p:spPr>
        <p:txBody>
          <a:bodyPr/>
          <a:lstStyle/>
          <a:p>
            <a:endParaRPr lang="ru-RU" dirty="0" smtClean="0"/>
          </a:p>
          <a:p>
            <a:r>
              <a:rPr lang="ru-RU" sz="2000" dirty="0" smtClean="0"/>
              <a:t>Нарисуйте глазик, ротик, линию на панцире. </a:t>
            </a:r>
            <a:endParaRPr lang="ru-RU" sz="2000" dirty="0"/>
          </a:p>
        </p:txBody>
      </p:sp>
      <p:pic>
        <p:nvPicPr>
          <p:cNvPr id="6" name="Содержимое 5" descr="C:\Users\админ\Desktop\ч\Scanitto_2024-05-04_01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427838" y="1572766"/>
            <a:ext cx="4286281" cy="571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85852" y="1435101"/>
            <a:ext cx="7358114" cy="565140"/>
          </a:xfrm>
        </p:spPr>
        <p:txBody>
          <a:bodyPr/>
          <a:lstStyle/>
          <a:p>
            <a:endParaRPr lang="ru-RU" dirty="0" smtClean="0"/>
          </a:p>
          <a:p>
            <a:r>
              <a:rPr lang="ru-RU" sz="2000" dirty="0" smtClean="0"/>
              <a:t>Нарисуйте  центральную  пластину панциря. </a:t>
            </a:r>
            <a:endParaRPr lang="ru-RU" sz="2000" dirty="0"/>
          </a:p>
        </p:txBody>
      </p:sp>
      <p:pic>
        <p:nvPicPr>
          <p:cNvPr id="6" name="Содержимое 5" descr="C:\Users\админ\Desktop\ч\Scanitto_2024-05-04_01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820747" y="1537047"/>
            <a:ext cx="4572033" cy="5641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85852" y="1435101"/>
            <a:ext cx="7500990" cy="708015"/>
          </a:xfrm>
        </p:spPr>
        <p:txBody>
          <a:bodyPr/>
          <a:lstStyle/>
          <a:p>
            <a:endParaRPr lang="ru-RU" dirty="0" smtClean="0"/>
          </a:p>
          <a:p>
            <a:r>
              <a:rPr lang="ru-RU" sz="2000" dirty="0" smtClean="0"/>
              <a:t>Проведите линии вниз от центральной пластины.</a:t>
            </a:r>
            <a:endParaRPr lang="ru-RU" sz="2000" dirty="0"/>
          </a:p>
        </p:txBody>
      </p:sp>
      <p:pic>
        <p:nvPicPr>
          <p:cNvPr id="6" name="Содержимое 5" descr="C:\Users\админ\Desktop\ч\Scanitto_2024-05-04_01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677870" y="1537047"/>
            <a:ext cx="4500595" cy="571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85852" y="1435101"/>
            <a:ext cx="7572428" cy="779454"/>
          </a:xfrm>
        </p:spPr>
        <p:txBody>
          <a:bodyPr/>
          <a:lstStyle/>
          <a:p>
            <a:endParaRPr lang="ru-RU" dirty="0" smtClean="0"/>
          </a:p>
          <a:p>
            <a:r>
              <a:rPr lang="ru-RU" sz="2000" dirty="0" smtClean="0"/>
              <a:t>Дорисуйте лапки и хвостик (морской черепашки).</a:t>
            </a:r>
            <a:endParaRPr lang="ru-RU" sz="2000" dirty="0"/>
          </a:p>
        </p:txBody>
      </p:sp>
      <p:pic>
        <p:nvPicPr>
          <p:cNvPr id="6" name="Содержимое 5" descr="C:\Users\админ\Desktop\ч\Scanitto_2024-05-04_01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356399" y="1287015"/>
            <a:ext cx="4572032" cy="6141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57290" y="1500175"/>
            <a:ext cx="7429552" cy="785818"/>
          </a:xfrm>
        </p:spPr>
        <p:txBody>
          <a:bodyPr/>
          <a:lstStyle/>
          <a:p>
            <a:endParaRPr lang="ru-RU" dirty="0" smtClean="0"/>
          </a:p>
          <a:p>
            <a:r>
              <a:rPr lang="ru-RU" sz="2000" dirty="0" smtClean="0"/>
              <a:t>Добавьте глазик, ротик и линию на панцире.</a:t>
            </a:r>
            <a:endParaRPr lang="ru-RU" sz="2000" dirty="0"/>
          </a:p>
        </p:txBody>
      </p:sp>
      <p:pic>
        <p:nvPicPr>
          <p:cNvPr id="6" name="Содержимое 5" descr="C:\Users\админ\Desktop\ч\Scanitto_2024-05-04_01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713589" y="1644204"/>
            <a:ext cx="4214843" cy="5641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728" y="1435101"/>
            <a:ext cx="7429552" cy="565140"/>
          </a:xfrm>
        </p:spPr>
        <p:txBody>
          <a:bodyPr/>
          <a:lstStyle/>
          <a:p>
            <a:r>
              <a:rPr lang="ru-RU" sz="2000" dirty="0" smtClean="0"/>
              <a:t>Нарисуйте центральную пластину.</a:t>
            </a:r>
            <a:endParaRPr lang="ru-RU" sz="2000" dirty="0"/>
          </a:p>
        </p:txBody>
      </p:sp>
      <p:pic>
        <p:nvPicPr>
          <p:cNvPr id="5" name="Содержимое 4" descr="C:\Users\админ\Desktop\ч\Scanitto_2024-05-04_02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5200775">
            <a:off x="3428197" y="1045128"/>
            <a:ext cx="4430746" cy="626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00166" y="1435101"/>
            <a:ext cx="6500858" cy="493702"/>
          </a:xfrm>
        </p:spPr>
        <p:txBody>
          <a:bodyPr/>
          <a:lstStyle/>
          <a:p>
            <a:r>
              <a:rPr lang="ru-RU" sz="2000" dirty="0" smtClean="0"/>
              <a:t>Проведите две линии вниз.</a:t>
            </a:r>
            <a:endParaRPr lang="ru-RU" sz="2000" dirty="0"/>
          </a:p>
        </p:txBody>
      </p:sp>
      <p:pic>
        <p:nvPicPr>
          <p:cNvPr id="1026" name="Picture 2" descr="C:\Users\админ\Desktop\ч\Scanitto_2024-05-04_0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474275" y="1188265"/>
            <a:ext cx="4410030" cy="6072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57290" y="1435101"/>
            <a:ext cx="7500990" cy="565140"/>
          </a:xfrm>
        </p:spPr>
        <p:txBody>
          <a:bodyPr/>
          <a:lstStyle/>
          <a:p>
            <a:r>
              <a:rPr lang="ru-RU" sz="2000" dirty="0" smtClean="0"/>
              <a:t>Нарисуйте обувь, если черепашка мультипликационная.</a:t>
            </a:r>
            <a:endParaRPr lang="ru-RU" sz="2000" dirty="0"/>
          </a:p>
        </p:txBody>
      </p:sp>
      <p:pic>
        <p:nvPicPr>
          <p:cNvPr id="4098" name="Picture 2" descr="C:\Users\админ\Desktop\ч\Scanitto_2024-05-04_0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055423" y="1126606"/>
            <a:ext cx="4461911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3050"/>
            <a:ext cx="7000924" cy="116205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Проблема 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4414" y="1435100"/>
            <a:ext cx="7215238" cy="4691063"/>
          </a:xfrm>
        </p:spPr>
        <p:txBody>
          <a:bodyPr/>
          <a:lstStyle/>
          <a:p>
            <a:endParaRPr lang="ru-RU" dirty="0" smtClean="0"/>
          </a:p>
          <a:p>
            <a:r>
              <a:rPr lang="ru-RU" sz="2000" dirty="0" smtClean="0"/>
              <a:t>Рассмотрите картинки?</a:t>
            </a:r>
          </a:p>
          <a:p>
            <a:r>
              <a:rPr lang="ru-RU" sz="2000" dirty="0" smtClean="0"/>
              <a:t>Где же обитают черепахи? На суше или в воде?</a:t>
            </a:r>
          </a:p>
          <a:p>
            <a:r>
              <a:rPr lang="ru-RU" sz="2000" dirty="0" smtClean="0"/>
              <a:t>Какие у вас предположения? 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Какие вопросы возникают перед тем, как нарисовать  черепашку?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215338" y="5286388"/>
            <a:ext cx="471462" cy="839775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5" name="Рисунок 4" descr="Picture backgroun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928934"/>
            <a:ext cx="328614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avatars.mds.yandex.net/i?id=fa430d383a0cf42eeef7426f18f6bdc5b5aeb765-12628905-images-thumbs&amp;n=1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1" y="2714620"/>
            <a:ext cx="342902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57290" y="1435101"/>
            <a:ext cx="7143800" cy="565140"/>
          </a:xfrm>
        </p:spPr>
        <p:txBody>
          <a:bodyPr/>
          <a:lstStyle/>
          <a:p>
            <a:r>
              <a:rPr lang="ru-RU" sz="2000" dirty="0" smtClean="0"/>
              <a:t>Нарисуйте глазик, ротик, линию на панцире.</a:t>
            </a:r>
            <a:endParaRPr lang="ru-RU" sz="2000" dirty="0"/>
          </a:p>
        </p:txBody>
      </p:sp>
      <p:pic>
        <p:nvPicPr>
          <p:cNvPr id="5122" name="Picture 2" descr="C:\Users\админ\Desktop\ч\Scanitto_2024-05-04_0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556110" y="944429"/>
            <a:ext cx="4465205" cy="6148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00166" y="1435101"/>
            <a:ext cx="7500990" cy="493702"/>
          </a:xfrm>
        </p:spPr>
        <p:txBody>
          <a:bodyPr/>
          <a:lstStyle/>
          <a:p>
            <a:r>
              <a:rPr lang="ru-RU" sz="2000" dirty="0" smtClean="0"/>
              <a:t>Нарисуйте узор на панцире.</a:t>
            </a:r>
            <a:endParaRPr lang="ru-RU" sz="2000" dirty="0"/>
          </a:p>
        </p:txBody>
      </p:sp>
      <p:pic>
        <p:nvPicPr>
          <p:cNvPr id="6146" name="Picture 2" descr="C:\Users\админ\Desktop\ч\Scanitto_2024-05-04_0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165972" y="1058892"/>
            <a:ext cx="4669442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00166" y="1435101"/>
            <a:ext cx="7358114" cy="565140"/>
          </a:xfrm>
        </p:spPr>
        <p:txBody>
          <a:bodyPr/>
          <a:lstStyle/>
          <a:p>
            <a:endParaRPr lang="ru-RU" sz="2000" dirty="0"/>
          </a:p>
        </p:txBody>
      </p:sp>
      <p:pic>
        <p:nvPicPr>
          <p:cNvPr id="7170" name="Picture 2" descr="C:\Users\админ\Desktop\ч\Scanitto_2024-05-04_02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134547" y="1080239"/>
            <a:ext cx="4502687" cy="6199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Раскрашивание 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/>
              <a:t>ВАРИАНТ 1 </a:t>
            </a:r>
          </a:p>
          <a:p>
            <a:r>
              <a:rPr lang="ru-RU" sz="2400" dirty="0" smtClean="0"/>
              <a:t>Раскрасьте черепашку цветными карандашами</a:t>
            </a:r>
          </a:p>
          <a:p>
            <a:r>
              <a:rPr lang="ru-RU" sz="2400" dirty="0" smtClean="0"/>
              <a:t>Обведите элементы фломастерами</a:t>
            </a:r>
          </a:p>
          <a:p>
            <a:pPr>
              <a:buNone/>
            </a:pPr>
            <a:r>
              <a:rPr lang="ru-RU" sz="2400" dirty="0" smtClean="0"/>
              <a:t>ВАРИАНТ 2</a:t>
            </a:r>
          </a:p>
          <a:p>
            <a:r>
              <a:rPr lang="ru-RU" sz="2400" dirty="0" smtClean="0"/>
              <a:t>Раскрасьте гуашью</a:t>
            </a:r>
          </a:p>
          <a:p>
            <a:pPr>
              <a:buNone/>
            </a:pPr>
            <a:r>
              <a:rPr lang="ru-RU" sz="2400" dirty="0" smtClean="0"/>
              <a:t>ВАРИАНТ 3</a:t>
            </a:r>
          </a:p>
          <a:p>
            <a:r>
              <a:rPr lang="ru-RU" sz="2400" dirty="0" smtClean="0"/>
              <a:t>Нанесите линии восковыми карандашами</a:t>
            </a:r>
          </a:p>
          <a:p>
            <a:r>
              <a:rPr lang="ru-RU" sz="2400" dirty="0" smtClean="0"/>
              <a:t>Раскрасьте акварельными красками</a:t>
            </a:r>
          </a:p>
          <a:p>
            <a:pPr>
              <a:buNone/>
            </a:pPr>
            <a:r>
              <a:rPr lang="ru-RU" sz="2400" dirty="0" smtClean="0"/>
              <a:t>ВАРИАНТ 4</a:t>
            </a:r>
          </a:p>
          <a:p>
            <a:r>
              <a:rPr lang="ru-RU" sz="2400" dirty="0" smtClean="0"/>
              <a:t>Придумай свой вариант раскрашивания</a:t>
            </a:r>
          </a:p>
          <a:p>
            <a:pPr>
              <a:buNone/>
            </a:pPr>
            <a:r>
              <a:rPr lang="ru-RU" sz="2400" dirty="0" smtClean="0"/>
              <a:t>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Выберите цвета</a:t>
            </a:r>
            <a:b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2400" dirty="0"/>
          </a:p>
        </p:txBody>
      </p:sp>
      <p:pic>
        <p:nvPicPr>
          <p:cNvPr id="4" name="Рисунок 3" descr="https://photodrum.com/wp-content/uploads/2016/09/cvetovoj_krug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714488"/>
            <a:ext cx="507209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Расскажи  о  своей  черепашке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Итог урока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ru-RU" sz="2800" dirty="0" smtClean="0">
                <a:solidFill>
                  <a:srgbClr val="000000"/>
                </a:solidFill>
                <a:latin typeface="+mj-lt"/>
              </a:rPr>
              <a:t>Чему научились?</a:t>
            </a:r>
            <a:endParaRPr lang="ru-RU" sz="2800" dirty="0" smtClean="0">
              <a:latin typeface="+mj-lt"/>
            </a:endParaRPr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ru-RU" sz="2800" dirty="0" smtClean="0">
                <a:solidFill>
                  <a:srgbClr val="000000"/>
                </a:solidFill>
                <a:latin typeface="+mj-lt"/>
              </a:rPr>
              <a:t>Кто из вас узнал что-то новое для себя?</a:t>
            </a:r>
            <a:endParaRPr lang="ru-RU" sz="2800" dirty="0" smtClean="0">
              <a:latin typeface="+mj-lt"/>
            </a:endParaRPr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ru-RU" sz="2800" dirty="0" smtClean="0">
                <a:solidFill>
                  <a:srgbClr val="000000"/>
                </a:solidFill>
                <a:latin typeface="+mj-lt"/>
              </a:rPr>
              <a:t>Понравился ли вам ваш рисунок?</a:t>
            </a:r>
            <a:endParaRPr lang="ru-RU" sz="2800" dirty="0" smtClean="0">
              <a:latin typeface="+mj-lt"/>
            </a:endParaRPr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ru-RU" sz="2800" dirty="0" smtClean="0">
                <a:solidFill>
                  <a:srgbClr val="000000"/>
                </a:solidFill>
                <a:latin typeface="+mj-lt"/>
              </a:rPr>
              <a:t>Кто из вас сможет научить так рисовать своих друзей?</a:t>
            </a:r>
            <a:endParaRPr lang="ru-RU" sz="2800" dirty="0" smtClean="0">
              <a:latin typeface="+mj-lt"/>
            </a:endParaRPr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ru-RU" sz="2800" dirty="0" smtClean="0">
                <a:solidFill>
                  <a:srgbClr val="000000"/>
                </a:solidFill>
                <a:latin typeface="+mj-lt"/>
              </a:rPr>
              <a:t>Кто захотел узнать о черепахах больше?</a:t>
            </a:r>
            <a:endParaRPr lang="ru-RU" sz="2800" dirty="0" smtClean="0">
              <a:latin typeface="+mj-lt"/>
            </a:endParaRPr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ru-RU" sz="2800" dirty="0" smtClean="0">
                <a:solidFill>
                  <a:srgbClr val="000000"/>
                </a:solidFill>
                <a:latin typeface="+mj-lt"/>
              </a:rPr>
              <a:t>Где можно найти информацию?</a:t>
            </a:r>
          </a:p>
          <a:p>
            <a:pPr>
              <a:lnSpc>
                <a:spcPct val="100000"/>
              </a:lnSpc>
              <a:buSzPct val="25000"/>
              <a:buNone/>
            </a:pPr>
            <a:endParaRPr lang="ru-RU" sz="2800" dirty="0" smtClean="0">
              <a:solidFill>
                <a:srgbClr val="000000"/>
              </a:solidFill>
              <a:latin typeface="+mj-lt"/>
            </a:endParaRPr>
          </a:p>
          <a:p>
            <a:pPr algn="r">
              <a:lnSpc>
                <a:spcPct val="100000"/>
              </a:lnSpc>
              <a:buSzPct val="25000"/>
              <a:buNone/>
            </a:pP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Спасибо за работу!    </a:t>
            </a:r>
            <a:endParaRPr lang="ru-RU" sz="2800" i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Ссылки 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https://w.forfun.com/fetch/63/630ab88732f21964071be383456621a5.jpeg</a:t>
            </a:r>
            <a:endParaRPr lang="ru-R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hlinkClick r:id="rId3"/>
              </a:rPr>
              <a:t>https://avatars.mds.yandex.net/i?id=fa430d383a0cf42eeef7426f18f6bdc5b5aeb765-12628905-images-thumbs&amp;n=13</a:t>
            </a:r>
            <a:endParaRPr lang="ru-R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hlinkClick r:id="rId4"/>
              </a:rPr>
              <a:t>http://s3.fotokto.ru/photo/full/330/3309047.jpg</a:t>
            </a: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hlinkClick r:id="rId5"/>
              </a:rPr>
              <a:t>https://jooinn.com/images/desert-tortoise-6.jpg</a:t>
            </a:r>
            <a:endParaRPr lang="ru-R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hlinkClick r:id="rId6"/>
              </a:rPr>
              <a:t>https://animals.pibig.info/uploads/posts/2023-04/1681747387_animals-pibig-info-p-cherepakha-domashnyaya-krasnoukhaya-zhivot-64.jpg</a:t>
            </a:r>
            <a:endParaRPr lang="ru-R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hlinkClick r:id="rId7"/>
              </a:rPr>
              <a:t>https://healthy-animal.ru/wp-content/uploads/0/2/2/022db0d546469e29bebaaae79188b245.jpeg</a:t>
            </a:r>
            <a:endParaRPr lang="ru-R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hlinkClick r:id="rId8"/>
              </a:rPr>
              <a:t>https://zagadkyzemli.ru/wp-content/uploads/2022/11/%D0%9C%D0%BE%D1%80%D1%81%D0%BA%D0%B8%D0%B5-%D1%87%D0%B5%D1%80%D0%B5%D0%BF%D0%B0%D1%85%D0%B8.jpg</a:t>
            </a:r>
            <a:endParaRPr lang="ru-R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hlinkClick r:id="rId9"/>
              </a:rPr>
              <a:t>https://laplaya-rus.ru/wp-content/uploads/f/b/2/fb231293caae82d63f085e876976a268.jpeg</a:t>
            </a:r>
            <a:endParaRPr lang="ru-R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1200" u="sng" dirty="0" smtClean="0">
                <a:solidFill>
                  <a:schemeClr val="accent6">
                    <a:lumMod val="50000"/>
                  </a:schemeClr>
                </a:solidFill>
                <a:hlinkClick r:id="rId10"/>
              </a:rPr>
              <a:t>https://i.pinimg.com/736x/10/e0/37/10e03769e7de5bd6f581610ff6da412e.jpg</a:t>
            </a:r>
            <a:endParaRPr lang="ru-R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1200" u="sng" dirty="0" smtClean="0">
                <a:solidFill>
                  <a:schemeClr val="accent6">
                    <a:lumMod val="50000"/>
                  </a:schemeClr>
                </a:solidFill>
                <a:hlinkClick r:id="rId11"/>
              </a:rPr>
              <a:t>https://avatars.mds.yandex.net/i?id=397e655a59b5b4c020646e9b9aa53ebb2740567d-9683943-images-thumbs&amp;n=13</a:t>
            </a:r>
            <a:endParaRPr lang="ru-R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1200" u="sng" dirty="0" smtClean="0">
                <a:solidFill>
                  <a:schemeClr val="accent6">
                    <a:lumMod val="50000"/>
                  </a:schemeClr>
                </a:solidFill>
                <a:hlinkClick r:id="rId12"/>
              </a:rPr>
              <a:t>https://www.reallynews.ru/uploads/posts/2017-12/1513250477439000630.jpeg</a:t>
            </a:r>
            <a:endParaRPr lang="ru-R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hlinkClick r:id="rId13"/>
              </a:rPr>
              <a:t>https://animals.pibig.info/uploads/posts/2023-03/1680289670_animals-pibig-info-p-raznovidnosti-cherepakh-zhivotnie-vkontakt-33.jpg</a:t>
            </a:r>
            <a:endParaRPr lang="ru-R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ru-R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ru-R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86766" cy="116205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Вспоминаем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214414" y="1435101"/>
            <a:ext cx="7572428" cy="1922462"/>
          </a:xfrm>
        </p:spPr>
        <p:txBody>
          <a:bodyPr/>
          <a:lstStyle/>
          <a:p>
            <a:endParaRPr lang="ru-RU" dirty="0" smtClean="0"/>
          </a:p>
          <a:p>
            <a:r>
              <a:rPr lang="ru-RU" sz="2000" dirty="0" smtClean="0"/>
              <a:t>Закройте глаза и вспомните, где вы видели черепах, какие они были.</a:t>
            </a:r>
            <a:endParaRPr lang="ru-RU" sz="2000" dirty="0"/>
          </a:p>
        </p:txBody>
      </p:sp>
      <p:pic>
        <p:nvPicPr>
          <p:cNvPr id="7" name="Содержимое 6" descr="Picture background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214554"/>
            <a:ext cx="635798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Рассмотрите фотографии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Picture background"/>
          <p:cNvPicPr>
            <a:picLocks noGrp="1"/>
          </p:cNvPicPr>
          <p:nvPr>
            <p:ph idx="1"/>
          </p:nvPr>
        </p:nvPicPr>
        <p:blipFill>
          <a:blip r:embed="rId2" cstate="print"/>
          <a:srcRect l="9768"/>
          <a:stretch>
            <a:fillRect/>
          </a:stretch>
        </p:blipFill>
        <p:spPr bwMode="auto">
          <a:xfrm>
            <a:off x="285720" y="1500174"/>
            <a:ext cx="3328982" cy="209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Picture background"/>
          <p:cNvPicPr/>
          <p:nvPr/>
        </p:nvPicPr>
        <p:blipFill>
          <a:blip r:embed="rId3"/>
          <a:srcRect b="10949"/>
          <a:stretch>
            <a:fillRect/>
          </a:stretch>
        </p:blipFill>
        <p:spPr bwMode="auto">
          <a:xfrm>
            <a:off x="4786314" y="1428736"/>
            <a:ext cx="4194180" cy="2681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Picture background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4286256"/>
            <a:ext cx="357190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Picture background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52283"/>
            <a:ext cx="4751715" cy="320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Некоторые виды черепах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Picture background"/>
          <p:cNvPicPr>
            <a:picLocks noGrp="1"/>
          </p:cNvPicPr>
          <p:nvPr>
            <p:ph idx="1"/>
          </p:nvPr>
        </p:nvPicPr>
        <p:blipFill>
          <a:blip r:embed="rId2"/>
          <a:srcRect t="13535" r="1542"/>
          <a:stretch>
            <a:fillRect/>
          </a:stretch>
        </p:blipFill>
        <p:spPr bwMode="auto">
          <a:xfrm>
            <a:off x="1357290" y="1571612"/>
            <a:ext cx="7296178" cy="4805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4282" y="142852"/>
            <a:ext cx="8929718" cy="1571636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«Как Львёнок и Черепаха пели песню» — советский музыкальный рисованный мультфильм по сказке Сергея Козлова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276350" y="142852"/>
            <a:ext cx="7410450" cy="1214446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379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714488"/>
            <a:ext cx="6786610" cy="45742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err="1" smtClean="0">
                <a:solidFill>
                  <a:schemeClr val="accent6">
                    <a:lumMod val="50000"/>
                  </a:schemeClr>
                </a:solidFill>
              </a:rPr>
              <a:t>Чепепаха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6">
                    <a:lumMod val="50000"/>
                  </a:schemeClr>
                </a:solidFill>
              </a:rPr>
              <a:t>Тортилла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Picture background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571612"/>
            <a:ext cx="720412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Елена Разина. Батик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Picture background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5309" y="1600200"/>
            <a:ext cx="6187219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00">
  <a:themeElements>
    <a:clrScheme name="Default Design 1">
      <a:dk1>
        <a:srgbClr val="000000"/>
      </a:dk1>
      <a:lt1>
        <a:srgbClr val="FFFFFF"/>
      </a:lt1>
      <a:dk2>
        <a:srgbClr val="FDD903"/>
      </a:dk2>
      <a:lt2>
        <a:srgbClr val="B2B2B2"/>
      </a:lt2>
      <a:accent1>
        <a:srgbClr val="FF9900"/>
      </a:accent1>
      <a:accent2>
        <a:srgbClr val="76C73F"/>
      </a:accent2>
      <a:accent3>
        <a:srgbClr val="FFFFFF"/>
      </a:accent3>
      <a:accent4>
        <a:srgbClr val="000000"/>
      </a:accent4>
      <a:accent5>
        <a:srgbClr val="FFCAAA"/>
      </a:accent5>
      <a:accent6>
        <a:srgbClr val="6AB438"/>
      </a:accent6>
      <a:hlink>
        <a:srgbClr val="E2507A"/>
      </a:hlink>
      <a:folHlink>
        <a:srgbClr val="5ACAA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FDD903"/>
        </a:dk2>
        <a:lt2>
          <a:srgbClr val="B2B2B2"/>
        </a:lt2>
        <a:accent1>
          <a:srgbClr val="FF9900"/>
        </a:accent1>
        <a:accent2>
          <a:srgbClr val="76C73F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6AB438"/>
        </a:accent6>
        <a:hlink>
          <a:srgbClr val="E2507A"/>
        </a:hlink>
        <a:folHlink>
          <a:srgbClr val="5ACA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AFE91F"/>
        </a:dk2>
        <a:lt2>
          <a:srgbClr val="B2B2B2"/>
        </a:lt2>
        <a:accent1>
          <a:srgbClr val="70D34D"/>
        </a:accent1>
        <a:accent2>
          <a:srgbClr val="4192DB"/>
        </a:accent2>
        <a:accent3>
          <a:srgbClr val="FFFFFF"/>
        </a:accent3>
        <a:accent4>
          <a:srgbClr val="000000"/>
        </a:accent4>
        <a:accent5>
          <a:srgbClr val="BBE6B2"/>
        </a:accent5>
        <a:accent6>
          <a:srgbClr val="3A84C6"/>
        </a:accent6>
        <a:hlink>
          <a:srgbClr val="EC7A24"/>
        </a:hlink>
        <a:folHlink>
          <a:srgbClr val="AB6C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72D3F6"/>
        </a:dk2>
        <a:lt2>
          <a:srgbClr val="B2B2B2"/>
        </a:lt2>
        <a:accent1>
          <a:srgbClr val="51A0E1"/>
        </a:accent1>
        <a:accent2>
          <a:srgbClr val="7FCD53"/>
        </a:accent2>
        <a:accent3>
          <a:srgbClr val="FFFFFF"/>
        </a:accent3>
        <a:accent4>
          <a:srgbClr val="000000"/>
        </a:accent4>
        <a:accent5>
          <a:srgbClr val="B3CDEE"/>
        </a:accent5>
        <a:accent6>
          <a:srgbClr val="72BA4A"/>
        </a:accent6>
        <a:hlink>
          <a:srgbClr val="CB518E"/>
        </a:hlink>
        <a:folHlink>
          <a:srgbClr val="DB86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Тема200</Template>
  <TotalTime>723</TotalTime>
  <Words>395</Words>
  <Application>Microsoft Office PowerPoint</Application>
  <PresentationFormat>Экран (4:3)</PresentationFormat>
  <Paragraphs>118</Paragraphs>
  <Slides>37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Тема200</vt:lpstr>
      <vt:lpstr>Черепашка Матильда  (поэтапное рисование) Урок изобразительного искусства          в 3 классе</vt:lpstr>
      <vt:lpstr>Что  нам   понадобится</vt:lpstr>
      <vt:lpstr>Проблема </vt:lpstr>
      <vt:lpstr>Вспоминаем</vt:lpstr>
      <vt:lpstr>Рассмотрите фотографии</vt:lpstr>
      <vt:lpstr>Некоторые виды черепах</vt:lpstr>
      <vt:lpstr>«Как Львёнок и Черепаха пели песню» — советский музыкальный рисованный мультфильм по сказке Сергея Козлова</vt:lpstr>
      <vt:lpstr>Чепепаха Тортилла</vt:lpstr>
      <vt:lpstr>Елена Разина. Батик</vt:lpstr>
      <vt:lpstr>Рассмотрите</vt:lpstr>
      <vt:lpstr>Расположение пластин на панцире</vt:lpstr>
      <vt:lpstr>Выбери вариант или придумай свой</vt:lpstr>
      <vt:lpstr>Акварель или гуашь.                                     Цветные карандаши и фломастеры</vt:lpstr>
      <vt:lpstr>Цветные карандаши и фломастеры. Восковые карандаши и акварель.</vt:lpstr>
      <vt:lpstr>Цветные карандаши и фломастеры. Восковые карандаши и акварель.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Раскрашивание </vt:lpstr>
      <vt:lpstr> Выберите цвета </vt:lpstr>
      <vt:lpstr>Расскажи  о  своей  черепашке</vt:lpstr>
      <vt:lpstr>Итог урока</vt:lpstr>
      <vt:lpstr>Ссылки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115</cp:revision>
  <dcterms:modified xsi:type="dcterms:W3CDTF">2024-05-06T16:19:49Z</dcterms:modified>
</cp:coreProperties>
</file>