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1" r:id="rId3"/>
    <p:sldId id="258" r:id="rId4"/>
    <p:sldId id="262" r:id="rId5"/>
    <p:sldId id="263" r:id="rId6"/>
    <p:sldId id="264" r:id="rId7"/>
    <p:sldId id="260" r:id="rId8"/>
    <p:sldId id="266" r:id="rId9"/>
    <p:sldId id="267" r:id="rId10"/>
    <p:sldId id="270" r:id="rId11"/>
    <p:sldId id="271" r:id="rId12"/>
    <p:sldId id="272" r:id="rId13"/>
    <p:sldId id="273" r:id="rId14"/>
    <p:sldId id="274" r:id="rId15"/>
    <p:sldId id="26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85DF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>
        <p:scale>
          <a:sx n="90" d="100"/>
          <a:sy n="90" d="100"/>
        </p:scale>
        <p:origin x="-139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19.03.2024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19.03.2024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19.03.2024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19.03.2024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19.03.2024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19.03.2024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19.03.2024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19.03.2024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19.03.2024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19.03.2024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19.03.2024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954661" y="1052736"/>
            <a:ext cx="7632848" cy="4292156"/>
            <a:chOff x="1302510" y="794209"/>
            <a:chExt cx="7165477" cy="4824334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302510" y="794209"/>
              <a:ext cx="7165477" cy="32172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Логопедическая викторина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«Весенний переполох»</a:t>
              </a:r>
              <a:endPara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467592" y="4169941"/>
              <a:ext cx="5084703" cy="14486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 smtClean="0"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Авторы учителя-логопеды </a:t>
              </a:r>
              <a:r>
                <a:rPr lang="ru-RU" dirty="0"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: </a:t>
              </a:r>
              <a:r>
                <a:rPr lang="ru-RU" dirty="0" smtClean="0"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Белостоцкая Е.В.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 smtClean="0"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Гордина Н.А.</a:t>
              </a:r>
              <a:endParaRPr lang="ru-RU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 smtClean="0"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МБОУ </a:t>
              </a:r>
              <a:r>
                <a:rPr lang="ru-RU" dirty="0"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«</a:t>
              </a:r>
              <a:r>
                <a:rPr lang="ru-RU" dirty="0" smtClean="0"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СШ 13» </a:t>
              </a:r>
              <a:endParaRPr lang="ru-RU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 smtClean="0"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Норильск, 2024</a:t>
              </a:r>
              <a:endParaRPr lang="ru-RU" dirty="0">
                <a:solidFill>
                  <a:schemeClr val="accent3">
                    <a:lumMod val="75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pic>
        <p:nvPicPr>
          <p:cNvPr id="6" name="zvuk-kapeli-vesnoj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5736" y="439568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10662" y="2558971"/>
            <a:ext cx="295232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Солнце </a:t>
            </a:r>
            <a:r>
              <a:rPr lang="ru-RU" dirty="0"/>
              <a:t>наше высоко </a:t>
            </a:r>
            <a:endParaRPr lang="ru-RU" dirty="0" smtClean="0"/>
          </a:p>
          <a:p>
            <a:r>
              <a:rPr lang="ru-RU" sz="1200" i="1" dirty="0" smtClean="0"/>
              <a:t>(</a:t>
            </a:r>
            <a:r>
              <a:rPr lang="ru-RU" sz="1200" i="1" dirty="0"/>
              <a:t>тянуться вверх)</a:t>
            </a:r>
          </a:p>
          <a:p>
            <a:r>
              <a:rPr lang="ru-RU" dirty="0"/>
              <a:t>Нам от солнышка тепло. </a:t>
            </a:r>
            <a:endParaRPr lang="ru-RU" dirty="0" smtClean="0"/>
          </a:p>
          <a:p>
            <a:r>
              <a:rPr lang="ru-RU" sz="1200" i="1" dirty="0" smtClean="0"/>
              <a:t>(</a:t>
            </a:r>
            <a:r>
              <a:rPr lang="ru-RU" sz="1200" i="1" dirty="0"/>
              <a:t>Легкие поглаживания рук)</a:t>
            </a:r>
          </a:p>
          <a:p>
            <a:r>
              <a:rPr lang="ru-RU" dirty="0"/>
              <a:t>Тает снег от лучей, </a:t>
            </a:r>
            <a:endParaRPr lang="ru-RU" dirty="0" smtClean="0"/>
          </a:p>
          <a:p>
            <a:r>
              <a:rPr lang="ru-RU" sz="1200" i="1" dirty="0" smtClean="0"/>
              <a:t>(</a:t>
            </a:r>
            <a:r>
              <a:rPr lang="ru-RU" sz="1200" i="1" dirty="0"/>
              <a:t>расслабление)</a:t>
            </a:r>
          </a:p>
          <a:p>
            <a:r>
              <a:rPr lang="ru-RU" dirty="0"/>
              <a:t>Звонко побежал ручей.</a:t>
            </a:r>
          </a:p>
          <a:p>
            <a:r>
              <a:rPr lang="ru-RU" dirty="0"/>
              <a:t>Вы за ручейком бегите</a:t>
            </a:r>
            <a:r>
              <a:rPr lang="ru-RU" dirty="0" smtClean="0"/>
              <a:t>,</a:t>
            </a:r>
          </a:p>
          <a:p>
            <a:r>
              <a:rPr lang="ru-RU" sz="1200" i="1" dirty="0" smtClean="0"/>
              <a:t>(на месте бег)</a:t>
            </a:r>
            <a:endParaRPr lang="ru-RU" sz="1200" i="1" dirty="0"/>
          </a:p>
          <a:p>
            <a:r>
              <a:rPr lang="ru-RU" dirty="0"/>
              <a:t>И друг другу улыбнитесь.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 bwMode="auto">
          <a:xfrm>
            <a:off x="5762991" y="2852936"/>
            <a:ext cx="2520280" cy="2266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91830" y="119675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Физкультминутка. </a:t>
            </a:r>
          </a:p>
          <a:p>
            <a:pPr algn="ctr"/>
            <a:r>
              <a:rPr lang="ru-RU" b="1" dirty="0">
                <a:solidFill>
                  <a:srgbClr val="00B050"/>
                </a:solidFill>
              </a:rPr>
              <a:t>«Весна» </a:t>
            </a:r>
          </a:p>
          <a:p>
            <a:pPr algn="ctr"/>
            <a:r>
              <a:rPr lang="ru-RU" b="1" dirty="0">
                <a:solidFill>
                  <a:srgbClr val="00B050"/>
                </a:solidFill>
              </a:rPr>
              <a:t>(Упражнение на координацию речи с движениями).</a:t>
            </a:r>
          </a:p>
        </p:txBody>
      </p:sp>
    </p:spTree>
    <p:extLst>
      <p:ext uri="{BB962C8B-B14F-4D97-AF65-F5344CB8AC3E}">
        <p14:creationId xmlns:p14="http://schemas.microsoft.com/office/powerpoint/2010/main" val="425342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76034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solidFill>
                  <a:srgbClr val="00B050"/>
                </a:solidFill>
              </a:rPr>
              <a:t>Рисование </a:t>
            </a:r>
            <a:r>
              <a:rPr lang="ru-RU" sz="3200" dirty="0">
                <a:solidFill>
                  <a:srgbClr val="00B050"/>
                </a:solidFill>
              </a:rPr>
              <a:t>двумя </a:t>
            </a:r>
            <a:r>
              <a:rPr lang="ru-RU" sz="3200" dirty="0" smtClean="0">
                <a:solidFill>
                  <a:srgbClr val="00B050"/>
                </a:solidFill>
              </a:rPr>
              <a:t>руками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7178" y="1373247"/>
            <a:ext cx="47935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Задание </a:t>
            </a:r>
            <a:r>
              <a:rPr lang="ru-RU" dirty="0">
                <a:solidFill>
                  <a:srgbClr val="00B050"/>
                </a:solidFill>
              </a:rPr>
              <a:t>4: </a:t>
            </a:r>
            <a:r>
              <a:rPr lang="ru-RU" dirty="0" smtClean="0">
                <a:solidFill>
                  <a:srgbClr val="00B050"/>
                </a:solidFill>
              </a:rPr>
              <a:t>Умелые </a:t>
            </a:r>
            <a:r>
              <a:rPr lang="ru-RU" dirty="0">
                <a:solidFill>
                  <a:srgbClr val="00B050"/>
                </a:solidFill>
              </a:rPr>
              <a:t>ручки. </a:t>
            </a:r>
            <a:r>
              <a:rPr lang="ru-RU" dirty="0" smtClean="0">
                <a:solidFill>
                  <a:srgbClr val="00B050"/>
                </a:solidFill>
              </a:rPr>
              <a:t>«</a:t>
            </a:r>
            <a:r>
              <a:rPr lang="ru-RU" dirty="0">
                <a:solidFill>
                  <a:srgbClr val="00B050"/>
                </a:solidFill>
              </a:rPr>
              <a:t>Весенний дождик»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922" y="1916832"/>
            <a:ext cx="5395382" cy="374391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24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784" y="674693"/>
            <a:ext cx="341721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solidFill>
                  <a:srgbClr val="00B050"/>
                </a:solidFill>
              </a:rPr>
              <a:t>Задание </a:t>
            </a:r>
            <a:r>
              <a:rPr lang="ru-RU" sz="2800" dirty="0" smtClean="0">
                <a:solidFill>
                  <a:srgbClr val="00B050"/>
                </a:solidFill>
              </a:rPr>
              <a:t>5:</a:t>
            </a:r>
          </a:p>
          <a:p>
            <a:pPr algn="ctr"/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>
                <a:solidFill>
                  <a:srgbClr val="00B050"/>
                </a:solidFill>
              </a:rPr>
              <a:t>Разгадай кроссворд</a:t>
            </a:r>
            <a:r>
              <a:rPr lang="ru-RU" dirty="0">
                <a:solidFill>
                  <a:srgbClr val="00B050"/>
                </a:solidFill>
              </a:rPr>
              <a:t>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6563222" cy="418280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39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5815" y="1228110"/>
            <a:ext cx="3000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B050"/>
                </a:solidFill>
              </a:rPr>
              <a:t>Задание </a:t>
            </a:r>
            <a:r>
              <a:rPr lang="ru-RU" dirty="0" smtClean="0">
                <a:solidFill>
                  <a:srgbClr val="00B050"/>
                </a:solidFill>
              </a:rPr>
              <a:t>6: </a:t>
            </a:r>
            <a:r>
              <a:rPr lang="ru-RU" dirty="0">
                <a:solidFill>
                  <a:srgbClr val="00B050"/>
                </a:solidFill>
              </a:rPr>
              <a:t>Весенние ребусы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16832"/>
            <a:ext cx="2584133" cy="145427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480" y="1916832"/>
            <a:ext cx="2687006" cy="151216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228" y="3630212"/>
            <a:ext cx="2623029" cy="147616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480" y="3594210"/>
            <a:ext cx="2687004" cy="151216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338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1988840"/>
            <a:ext cx="53111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00B050"/>
                </a:solidFill>
              </a:rPr>
              <a:t>Задание </a:t>
            </a:r>
            <a:r>
              <a:rPr lang="ru-RU" sz="2800" dirty="0" smtClean="0">
                <a:solidFill>
                  <a:srgbClr val="00B050"/>
                </a:solidFill>
              </a:rPr>
              <a:t>7: </a:t>
            </a:r>
            <a:r>
              <a:rPr lang="ru-RU" sz="2800" dirty="0">
                <a:solidFill>
                  <a:srgbClr val="00B050"/>
                </a:solidFill>
              </a:rPr>
              <a:t>закончи предложения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95736" y="2994593"/>
            <a:ext cx="4968552" cy="156966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dirty="0"/>
              <a:t>1</a:t>
            </a:r>
            <a:r>
              <a:rPr lang="ru-RU" sz="2400" dirty="0"/>
              <a:t>.	ВЕСНА ПРИХОДИТ ПОСЛЕ…</a:t>
            </a:r>
          </a:p>
          <a:p>
            <a:r>
              <a:rPr lang="ru-RU" sz="2400" dirty="0"/>
              <a:t>2.	АПРЕЛЬ НАСТУПАЕТ ПОСЛЕ…</a:t>
            </a:r>
          </a:p>
          <a:p>
            <a:r>
              <a:rPr lang="ru-RU" sz="2400" dirty="0"/>
              <a:t>3.	ПОСЛЕ АПРЕЛЯ НАСТУПИТ…</a:t>
            </a:r>
          </a:p>
          <a:p>
            <a:r>
              <a:rPr lang="ru-RU" sz="2400" dirty="0"/>
              <a:t>4.	ПЕРЕД МАРТОМ БЫЛ… </a:t>
            </a:r>
          </a:p>
        </p:txBody>
      </p:sp>
    </p:spTree>
    <p:extLst>
      <p:ext uri="{BB962C8B-B14F-4D97-AF65-F5344CB8AC3E}">
        <p14:creationId xmlns:p14="http://schemas.microsoft.com/office/powerpoint/2010/main" val="239988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188" y="1700808"/>
            <a:ext cx="4968552" cy="447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854717"/>
            <a:ext cx="76328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Подведение итогов</a:t>
            </a:r>
            <a:endParaRPr lang="ru-RU" sz="6000" b="1" dirty="0">
              <a:ln w="19050">
                <a:solidFill>
                  <a:prstClr val="white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</p:txBody>
      </p:sp>
      <p:pic>
        <p:nvPicPr>
          <p:cNvPr id="2" name="Релаксация. - _Весенняя романтика_ музыка для релаксации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63664" y="4365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1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057" y="2658240"/>
            <a:ext cx="2533650" cy="2451735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2316814" y="2254114"/>
            <a:ext cx="1430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 команда –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54486" y="2254114"/>
            <a:ext cx="1430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2 команда – </a:t>
            </a:r>
          </a:p>
        </p:txBody>
      </p:sp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829" y="2645188"/>
            <a:ext cx="2457450" cy="244856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Прямоугольник 6"/>
          <p:cNvSpPr/>
          <p:nvPr/>
        </p:nvSpPr>
        <p:spPr>
          <a:xfrm>
            <a:off x="1024405" y="1268760"/>
            <a:ext cx="76328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Организационный момент</a:t>
            </a:r>
            <a:endParaRPr lang="ru-RU" sz="4000" b="1" dirty="0">
              <a:ln w="19050">
                <a:solidFill>
                  <a:prstClr val="white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0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64665" y="969995"/>
            <a:ext cx="3312368" cy="1500187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Рыхлый снег на солнце тает,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Ветерок в ветвях играет,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Звонче птичьи голоса.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Значит к нам пришла…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32417" y="1400002"/>
            <a:ext cx="22322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Загадка</a:t>
            </a:r>
            <a:r>
              <a:rPr lang="ru-RU" sz="6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 </a:t>
            </a:r>
            <a:endParaRPr lang="ru-RU" sz="6000" b="1" dirty="0">
              <a:ln w="19050">
                <a:solidFill>
                  <a:prstClr val="white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92896"/>
            <a:ext cx="6489982" cy="417646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337019" y="476672"/>
            <a:ext cx="44792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Основная часть</a:t>
            </a:r>
            <a:endParaRPr lang="ru-RU" sz="4000" b="1" dirty="0">
              <a:ln w="19050">
                <a:solidFill>
                  <a:prstClr val="white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43514" y="1124744"/>
            <a:ext cx="76328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Артикуляционный момент</a:t>
            </a:r>
            <a:endParaRPr lang="ru-RU" sz="4000" b="1" dirty="0">
              <a:ln w="19050">
                <a:solidFill>
                  <a:prstClr val="white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43019" y="1988840"/>
            <a:ext cx="2702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B050"/>
                </a:solidFill>
              </a:rPr>
              <a:t>Дыхательная гимнастика: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43514" y="2540582"/>
            <a:ext cx="3637299" cy="2308324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«Подуй на снежок</a:t>
            </a:r>
            <a:r>
              <a:rPr lang="ru-RU" dirty="0" smtClean="0"/>
              <a:t>»</a:t>
            </a:r>
          </a:p>
          <a:p>
            <a:r>
              <a:rPr lang="ru-RU" dirty="0"/>
              <a:t>сдуем все снежки(ватку) в корзинки.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«</a:t>
            </a:r>
            <a:r>
              <a:rPr lang="ru-RU" dirty="0"/>
              <a:t>Весенние ветерки»</a:t>
            </a:r>
          </a:p>
          <a:p>
            <a:r>
              <a:rPr lang="ru-RU" dirty="0"/>
              <a:t>Холодный: звук [c], контролируем ладошкой.                                                             Теплый: звук [ш], контроль ладошкой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26184" y="2540582"/>
            <a:ext cx="32498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Проговаривание </a:t>
            </a:r>
            <a:r>
              <a:rPr lang="ru-RU" dirty="0" err="1">
                <a:solidFill>
                  <a:srgbClr val="00B050"/>
                </a:solidFill>
              </a:rPr>
              <a:t>чистоговорок</a:t>
            </a:r>
            <a:r>
              <a:rPr lang="ru-RU" dirty="0">
                <a:solidFill>
                  <a:srgbClr val="00B050"/>
                </a:solidFill>
              </a:rPr>
              <a:t>: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90989" y="3094579"/>
            <a:ext cx="3556478" cy="120032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dirty="0"/>
              <a:t>ЛА-ЛА-ЛА – к нам весна пришла;</a:t>
            </a:r>
          </a:p>
          <a:p>
            <a:r>
              <a:rPr lang="ru-RU" dirty="0"/>
              <a:t>ПЛО-ПЛО-ПЛО – на дворе тепло;</a:t>
            </a:r>
          </a:p>
          <a:p>
            <a:r>
              <a:rPr lang="ru-RU" dirty="0"/>
              <a:t>ПЕЛЬ-ПЕЛЬ-ПЕЛЬ – капает капель;</a:t>
            </a:r>
          </a:p>
          <a:p>
            <a:r>
              <a:rPr lang="ru-RU" dirty="0"/>
              <a:t>ЛЯ-ЛЯ-ЛЯ – расцветай земля.</a:t>
            </a:r>
          </a:p>
        </p:txBody>
      </p:sp>
    </p:spTree>
    <p:extLst>
      <p:ext uri="{BB962C8B-B14F-4D97-AF65-F5344CB8AC3E}">
        <p14:creationId xmlns:p14="http://schemas.microsoft.com/office/powerpoint/2010/main" val="412371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7874" y="548680"/>
            <a:ext cx="73559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Беседа </a:t>
            </a:r>
            <a:r>
              <a:rPr lang="ru-RU" sz="48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по теме </a:t>
            </a:r>
            <a:endParaRPr lang="ru-RU" sz="4800" b="1" dirty="0" smtClean="0">
              <a:ln w="19050">
                <a:solidFill>
                  <a:prstClr val="white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«</a:t>
            </a:r>
            <a:r>
              <a:rPr lang="ru-RU" sz="48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Весна»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56284" y="193367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Какие </a:t>
            </a:r>
            <a:r>
              <a:rPr lang="ru-RU" dirty="0"/>
              <a:t>признаки весны вы знаете?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17" y="2420888"/>
            <a:ext cx="2434956" cy="164602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27457" y="4113259"/>
            <a:ext cx="756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Ручей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56" y="2420888"/>
            <a:ext cx="2405998" cy="165618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40334" y="4138812"/>
            <a:ext cx="877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Капель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420888"/>
            <a:ext cx="2520280" cy="165618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435966" y="4158574"/>
            <a:ext cx="13846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Проталины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219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22411" y="99350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00B050"/>
                </a:solidFill>
              </a:rPr>
              <a:t>Как меняются краски с приходом весны, назовите Весенние цвета? </a:t>
            </a:r>
            <a:endParaRPr lang="ru-RU" dirty="0" smtClean="0">
              <a:solidFill>
                <a:srgbClr val="00B050"/>
              </a:solidFill>
            </a:endParaRPr>
          </a:p>
          <a:p>
            <a:pPr algn="ctr"/>
            <a:r>
              <a:rPr lang="ru-RU" dirty="0" smtClean="0">
                <a:solidFill>
                  <a:srgbClr val="00B050"/>
                </a:solidFill>
              </a:rPr>
              <a:t>Вырежи нужный цвет.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3074" name="Picture 2" descr="C:\Users\Белостоцкая\Desktop\цветные кружоч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916832"/>
            <a:ext cx="5257041" cy="396300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48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"/>
          <p:cNvGrpSpPr>
            <a:grpSpLocks/>
          </p:cNvGrpSpPr>
          <p:nvPr/>
        </p:nvGrpSpPr>
        <p:grpSpPr bwMode="auto">
          <a:xfrm>
            <a:off x="1214414" y="2060848"/>
            <a:ext cx="6715172" cy="3274169"/>
            <a:chOff x="607288" y="-815361"/>
            <a:chExt cx="7925152" cy="4815399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07288" y="-815361"/>
              <a:ext cx="7925152" cy="5431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chemeClr val="accent3">
                    <a:lumMod val="75000"/>
                  </a:schemeClr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Прямоугольник 3"/>
            <p:cNvSpPr>
              <a:spLocks noChangeArrowheads="1"/>
            </p:cNvSpPr>
            <p:nvPr/>
          </p:nvSpPr>
          <p:spPr bwMode="auto">
            <a:xfrm>
              <a:off x="1399778" y="3411587"/>
              <a:ext cx="6491880" cy="588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dirty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  <a:cs typeface="Arial" charset="0"/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894018" y="995244"/>
            <a:ext cx="73559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Работа по теме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с заданиями</a:t>
            </a:r>
            <a:endParaRPr lang="ru-RU" sz="4800" b="1" dirty="0">
              <a:ln w="19050">
                <a:solidFill>
                  <a:prstClr val="white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67644" y="2564904"/>
            <a:ext cx="64087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B050"/>
                </a:solidFill>
              </a:rPr>
              <a:t>Задание 1</a:t>
            </a:r>
            <a:r>
              <a:rPr lang="ru-RU" sz="3200" dirty="0" smtClean="0">
                <a:solidFill>
                  <a:srgbClr val="00B050"/>
                </a:solidFill>
              </a:rPr>
              <a:t>:</a:t>
            </a:r>
          </a:p>
          <a:p>
            <a:pPr algn="ctr"/>
            <a:r>
              <a:rPr lang="ru-RU" sz="3200" dirty="0" smtClean="0">
                <a:solidFill>
                  <a:srgbClr val="00B050"/>
                </a:solidFill>
              </a:rPr>
              <a:t> </a:t>
            </a:r>
            <a:r>
              <a:rPr lang="ru-RU" sz="2000" dirty="0">
                <a:solidFill>
                  <a:srgbClr val="00B050"/>
                </a:solidFill>
              </a:rPr>
              <a:t>Перечислить правильно название весенних месяцев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13802" y="4077072"/>
            <a:ext cx="1944216" cy="769441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4400" dirty="0" smtClean="0"/>
              <a:t>МАРТ</a:t>
            </a:r>
            <a:endParaRPr lang="ru-RU" sz="4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410815" y="4020498"/>
            <a:ext cx="2322370" cy="7694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4400" dirty="0" smtClean="0"/>
              <a:t>АПРЕЛЬ</a:t>
            </a:r>
            <a:endParaRPr lang="ru-RU" sz="4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498488" y="4005064"/>
            <a:ext cx="1356462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ru-RU" sz="4400" dirty="0"/>
              <a:t>МАЙ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99475" y="980728"/>
            <a:ext cx="590231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B050"/>
                </a:solidFill>
              </a:rPr>
              <a:t>Задание 2: </a:t>
            </a:r>
            <a:endParaRPr lang="ru-RU" dirty="0" smtClean="0">
              <a:solidFill>
                <a:srgbClr val="00B050"/>
              </a:solidFill>
            </a:endParaRPr>
          </a:p>
          <a:p>
            <a:pPr algn="ctr"/>
            <a:r>
              <a:rPr lang="ru-RU" sz="2000" dirty="0" smtClean="0">
                <a:solidFill>
                  <a:srgbClr val="00B050"/>
                </a:solidFill>
              </a:rPr>
              <a:t>Упражнение </a:t>
            </a:r>
            <a:r>
              <a:rPr lang="ru-RU" sz="2000" dirty="0">
                <a:solidFill>
                  <a:srgbClr val="00B050"/>
                </a:solidFill>
              </a:rPr>
              <a:t>на слуховое внимание и память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55112" y="2060848"/>
            <a:ext cx="3791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 smtClean="0"/>
              <a:t>Отличите </a:t>
            </a:r>
            <a:r>
              <a:rPr lang="ru-RU" b="1" u="sng" dirty="0">
                <a:solidFill>
                  <a:srgbClr val="00B050"/>
                </a:solidFill>
              </a:rPr>
              <a:t>весенние</a:t>
            </a:r>
            <a:r>
              <a:rPr lang="ru-RU" b="1" u="sng" dirty="0"/>
              <a:t> слова от </a:t>
            </a:r>
            <a:r>
              <a:rPr lang="ru-RU" b="1" u="sng" dirty="0" smtClean="0"/>
              <a:t>других: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51720" y="2716368"/>
            <a:ext cx="1584176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dirty="0"/>
              <a:t>Шкаф, </a:t>
            </a:r>
          </a:p>
          <a:p>
            <a:r>
              <a:rPr lang="ru-RU" dirty="0"/>
              <a:t>март,</a:t>
            </a:r>
          </a:p>
          <a:p>
            <a:r>
              <a:rPr lang="ru-RU" dirty="0" smtClean="0"/>
              <a:t>почки, </a:t>
            </a:r>
            <a:endParaRPr lang="ru-RU" dirty="0"/>
          </a:p>
          <a:p>
            <a:r>
              <a:rPr lang="ru-RU" dirty="0" smtClean="0"/>
              <a:t>тепло</a:t>
            </a:r>
            <a:r>
              <a:rPr lang="ru-RU" dirty="0"/>
              <a:t>, </a:t>
            </a:r>
          </a:p>
          <a:p>
            <a:r>
              <a:rPr lang="ru-RU" dirty="0"/>
              <a:t>ваза, </a:t>
            </a:r>
          </a:p>
          <a:p>
            <a:r>
              <a:rPr lang="ru-RU" dirty="0" smtClean="0"/>
              <a:t>тает,</a:t>
            </a:r>
          </a:p>
          <a:p>
            <a:r>
              <a:rPr lang="ru-RU" dirty="0"/>
              <a:t>снегопад, </a:t>
            </a:r>
          </a:p>
          <a:p>
            <a:r>
              <a:rPr lang="ru-RU" dirty="0"/>
              <a:t>подснежник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851921" y="2947200"/>
            <a:ext cx="46085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Называем слово, </a:t>
            </a:r>
            <a:endParaRPr lang="ru-RU" b="1" i="1" dirty="0" smtClean="0"/>
          </a:p>
          <a:p>
            <a:r>
              <a:rPr lang="ru-RU" b="1" i="1" dirty="0" smtClean="0"/>
              <a:t>прохлопываем </a:t>
            </a:r>
          </a:p>
          <a:p>
            <a:r>
              <a:rPr lang="ru-RU" b="1" i="1" dirty="0" smtClean="0"/>
              <a:t>и </a:t>
            </a:r>
            <a:r>
              <a:rPr lang="ru-RU" b="1" i="1" dirty="0"/>
              <a:t>определяем количество слогов в словах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066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17729" y="1484784"/>
            <a:ext cx="381604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rgbClr val="00B050"/>
                </a:solidFill>
              </a:rPr>
              <a:t>Задание 3: </a:t>
            </a:r>
            <a:endParaRPr lang="ru-RU" sz="3200" dirty="0" smtClean="0">
              <a:solidFill>
                <a:srgbClr val="00B050"/>
              </a:solidFill>
            </a:endParaRPr>
          </a:p>
          <a:p>
            <a:pPr algn="ctr"/>
            <a:r>
              <a:rPr lang="ru-RU" sz="3200" dirty="0" smtClean="0">
                <a:solidFill>
                  <a:srgbClr val="00B050"/>
                </a:solidFill>
              </a:rPr>
              <a:t>«</a:t>
            </a:r>
            <a:r>
              <a:rPr lang="ru-RU" sz="3200" dirty="0">
                <a:solidFill>
                  <a:srgbClr val="00B050"/>
                </a:solidFill>
              </a:rPr>
              <a:t>Скажите наоборот»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39752" y="2852936"/>
            <a:ext cx="4572000" cy="92333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r>
              <a:rPr lang="ru-RU" dirty="0"/>
              <a:t>Зимой дни холодные, а весной…</a:t>
            </a:r>
          </a:p>
          <a:p>
            <a:r>
              <a:rPr lang="ru-RU" dirty="0"/>
              <a:t>Зимой солнце тусклое, а весной…</a:t>
            </a:r>
          </a:p>
          <a:p>
            <a:r>
              <a:rPr lang="ru-RU" dirty="0"/>
              <a:t>Зимой погода часто пасмурная, а весной…</a:t>
            </a:r>
          </a:p>
        </p:txBody>
      </p:sp>
    </p:spTree>
    <p:extLst>
      <p:ext uri="{BB962C8B-B14F-4D97-AF65-F5344CB8AC3E}">
        <p14:creationId xmlns:p14="http://schemas.microsoft.com/office/powerpoint/2010/main" val="235565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3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6923C"/>
      </a:hlink>
      <a:folHlink>
        <a:srgbClr val="76923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327</Words>
  <Application>Microsoft Office PowerPoint</Application>
  <PresentationFormat>Экран (4:3)</PresentationFormat>
  <Paragraphs>84</Paragraphs>
  <Slides>15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Елена Владимировна Белостоцкая</cp:lastModifiedBy>
  <cp:revision>48</cp:revision>
  <dcterms:created xsi:type="dcterms:W3CDTF">2014-07-06T18:18:01Z</dcterms:created>
  <dcterms:modified xsi:type="dcterms:W3CDTF">2024-03-19T10:14:00Z</dcterms:modified>
</cp:coreProperties>
</file>